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9"/>
  </p:notesMasterIdLst>
  <p:handoutMasterIdLst>
    <p:handoutMasterId r:id="rId20"/>
  </p:handoutMasterIdLst>
  <p:sldIdLst>
    <p:sldId id="624" r:id="rId2"/>
    <p:sldId id="650" r:id="rId3"/>
    <p:sldId id="657" r:id="rId4"/>
    <p:sldId id="660" r:id="rId5"/>
    <p:sldId id="652" r:id="rId6"/>
    <p:sldId id="653" r:id="rId7"/>
    <p:sldId id="661" r:id="rId8"/>
    <p:sldId id="654" r:id="rId9"/>
    <p:sldId id="655" r:id="rId10"/>
    <p:sldId id="664" r:id="rId11"/>
    <p:sldId id="662" r:id="rId12"/>
    <p:sldId id="667" r:id="rId13"/>
    <p:sldId id="670" r:id="rId14"/>
    <p:sldId id="666" r:id="rId15"/>
    <p:sldId id="665" r:id="rId16"/>
    <p:sldId id="669" r:id="rId17"/>
    <p:sldId id="668" r:id="rId18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CC"/>
    <a:srgbClr val="3333FF"/>
    <a:srgbClr val="217F33"/>
    <a:srgbClr val="C0C0C0"/>
    <a:srgbClr val="DDDDDD"/>
    <a:srgbClr val="EAAD13"/>
    <a:srgbClr val="EFC57D"/>
    <a:srgbClr val="67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60" autoAdjust="0"/>
    <p:restoredTop sz="89638" autoAdjust="0"/>
  </p:normalViewPr>
  <p:slideViewPr>
    <p:cSldViewPr>
      <p:cViewPr>
        <p:scale>
          <a:sx n="50" d="100"/>
          <a:sy n="50" d="100"/>
        </p:scale>
        <p:origin x="-1666" y="-840"/>
      </p:cViewPr>
      <p:guideLst>
        <p:guide orient="horz" pos="3475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600" dirty="0" smtClean="0"/>
              <a:t>Les normes STEP définissent des modèles données mais ne contraignent pas entièrement leur implémentation.</a:t>
            </a:r>
          </a:p>
          <a:p>
            <a:pPr lvl="1"/>
            <a:r>
              <a:rPr lang="fr-FR" sz="1600" dirty="0" smtClean="0"/>
              <a:t>Ces souplesses sont nécessaires pour pourvoir s’adapter à des cas d’utilisations différents</a:t>
            </a:r>
          </a:p>
          <a:p>
            <a:r>
              <a:rPr lang="fr-FR" sz="1600" dirty="0" smtClean="0"/>
              <a:t>Sans les forums d’implémentation, pour des besoins quasi similaire, l’implémentation des normes STEP par des éditeurs pourrait être légèrement différente. Ces différences impliqueraient </a:t>
            </a:r>
          </a:p>
          <a:p>
            <a:pPr lvl="1"/>
            <a:r>
              <a:rPr lang="fr-FR" sz="1600" dirty="0" smtClean="0"/>
              <a:t>Une interopérabilité partielle</a:t>
            </a:r>
          </a:p>
          <a:p>
            <a:pPr lvl="1"/>
            <a:r>
              <a:rPr lang="fr-FR" sz="1600" dirty="0" smtClean="0"/>
              <a:t>Des couts supplémentaires</a:t>
            </a:r>
          </a:p>
          <a:p>
            <a:pPr lvl="1"/>
            <a:r>
              <a:rPr lang="fr-FR" sz="1600" dirty="0" smtClean="0"/>
              <a:t>Une durée plus importante d’</a:t>
            </a:r>
            <a:r>
              <a:rPr lang="fr-FR" sz="1600" dirty="0" err="1" smtClean="0"/>
              <a:t>implementation</a:t>
            </a:r>
            <a:endParaRPr lang="fr-FR" sz="1600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316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316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211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</a:t>
            </a:r>
            <a:r>
              <a:rPr lang="fr-FR" sz="1050" b="1" i="1" dirty="0" smtClean="0"/>
              <a:t>26 mars </a:t>
            </a:r>
            <a:r>
              <a:rPr lang="fr-FR" sz="1050" b="1" i="1" dirty="0"/>
              <a:t>2014, Paris</a:t>
            </a:r>
          </a:p>
        </p:txBody>
      </p:sp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grpSp>
        <p:nvGrpSpPr>
          <p:cNvPr id="14" name="Grouper 16"/>
          <p:cNvGrpSpPr>
            <a:grpSpLocks/>
          </p:cNvGrpSpPr>
          <p:nvPr userDrawn="1"/>
        </p:nvGrpSpPr>
        <p:grpSpPr bwMode="auto">
          <a:xfrm>
            <a:off x="171450" y="5715000"/>
            <a:ext cx="9010650" cy="838200"/>
            <a:chOff x="171451" y="5715000"/>
            <a:chExt cx="9010649" cy="838200"/>
          </a:xfrm>
        </p:grpSpPr>
        <p:pic>
          <p:nvPicPr>
            <p:cNvPr id="15" name="Image 5" descr="Logo_GALIA.JPG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942" y="5876290"/>
              <a:ext cx="10318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4035" y="5876290"/>
              <a:ext cx="13081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2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1" y="5876291"/>
              <a:ext cx="1286693" cy="326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4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026" y="5876290"/>
              <a:ext cx="70802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Image 15" descr="LOGO-plm_lab_logo_v1.jpg"/>
            <p:cNvPicPr>
              <a:picLocks noChangeAspect="1"/>
            </p:cNvPicPr>
            <p:nvPr userDrawn="1"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5788" y="5840571"/>
              <a:ext cx="976312" cy="503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Image 14" descr="Logo-MICADO.png"/>
            <p:cNvPicPr>
              <a:picLocks noChangeAspect="1"/>
            </p:cNvPicPr>
            <p:nvPr userDrawn="1"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849" y="5876290"/>
              <a:ext cx="78105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Image 15" descr="Logo-Gifas-95.png"/>
            <p:cNvPicPr>
              <a:picLocks noChangeAspect="1"/>
            </p:cNvPicPr>
            <p:nvPr userDrawn="1"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708" y="5715000"/>
              <a:ext cx="60325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hyperlink" Target="//upload.wikimedia.org/wikipedia/commons/9/91/Windmill.svg" TargetMode="Externa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19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21.png"/><Relationship Id="rId15" Type="http://schemas.openxmlformats.org/officeDocument/2006/relationships/image" Target="../media/image23.png"/><Relationship Id="rId10" Type="http://schemas.openxmlformats.org/officeDocument/2006/relationships/hyperlink" Target="//upload.wikimedia.org/wikipedia/commons/9/91/Windmill.svg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12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hyperlink" Target="http://www.cax-if.org/vendor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19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x-if.org/vendor_info.php" TargetMode="Externa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contenu 2"/>
          <p:cNvSpPr>
            <a:spLocks noGrp="1"/>
          </p:cNvSpPr>
          <p:nvPr>
            <p:ph idx="1"/>
          </p:nvPr>
        </p:nvSpPr>
        <p:spPr>
          <a:xfrm>
            <a:off x="609600" y="908720"/>
            <a:ext cx="9296400" cy="4114800"/>
          </a:xfrm>
        </p:spPr>
        <p:txBody>
          <a:bodyPr/>
          <a:lstStyle/>
          <a:p>
            <a:pPr marL="0" indent="0" algn="ctr">
              <a:buNone/>
            </a:pPr>
            <a:r>
              <a:rPr lang="fr-FR" sz="1600" dirty="0"/>
              <a:t>Continuité Numérique : un enjeu d’efficacité pour l’industrie supporté par les standards</a:t>
            </a:r>
            <a:br>
              <a:rPr lang="fr-FR" sz="1600" dirty="0"/>
            </a:br>
            <a:r>
              <a:rPr lang="fr-FR" sz="1600" dirty="0"/>
              <a:t>Standard STEP AP 242 – ISO 10303 : modèles CAO 3D avec tolérancement gérés en configuration</a:t>
            </a:r>
            <a:r>
              <a:rPr lang="fr-FR" sz="2800" dirty="0"/>
              <a:t/>
            </a:r>
            <a:br>
              <a:rPr lang="fr-FR" sz="2800" dirty="0"/>
            </a:br>
            <a:endParaRPr lang="fr-FR" sz="2800" dirty="0" smtClean="0"/>
          </a:p>
          <a:p>
            <a:pPr marL="0" indent="0" algn="ctr">
              <a:buNone/>
            </a:pPr>
            <a:r>
              <a:rPr lang="fr-FR" sz="2800" dirty="0" smtClean="0"/>
              <a:t>Une </a:t>
            </a:r>
            <a:r>
              <a:rPr lang="fr-FR" sz="2800" dirty="0"/>
              <a:t>aide au déploiement de STEP AP 242 </a:t>
            </a:r>
            <a:r>
              <a:rPr lang="fr-FR" sz="2800" dirty="0" smtClean="0"/>
              <a:t>:</a:t>
            </a:r>
            <a:br>
              <a:rPr lang="fr-FR" sz="2800" dirty="0" smtClean="0"/>
            </a:br>
            <a:r>
              <a:rPr lang="fr-FR" sz="2800" dirty="0" smtClean="0"/>
              <a:t> </a:t>
            </a:r>
            <a:r>
              <a:rPr lang="fr-FR" sz="2800" dirty="0"/>
              <a:t>les recommandations </a:t>
            </a:r>
            <a:r>
              <a:rPr lang="fr-FR" sz="2800" dirty="0" smtClean="0"/>
              <a:t>d’utilisation</a:t>
            </a:r>
            <a:endParaRPr lang="en-GB" sz="2800" dirty="0" smtClean="0"/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r>
              <a:rPr lang="fr-FR" sz="2400" dirty="0" smtClean="0"/>
              <a:t>Le 26 mars 2014,</a:t>
            </a:r>
          </a:p>
          <a:p>
            <a:pPr marL="0" indent="0">
              <a:buFont typeface="Wingdings" pitchFamily="2" charset="2"/>
              <a:buNone/>
            </a:pPr>
            <a:r>
              <a:rPr lang="fr-FR" sz="2000" dirty="0" smtClean="0"/>
              <a:t>Centre de conférence Paris Trocadéro </a:t>
            </a:r>
          </a:p>
          <a:p>
            <a:pPr marL="0" indent="0">
              <a:buFont typeface="Wingdings" pitchFamily="2" charset="2"/>
              <a:buNone/>
            </a:pPr>
            <a:endParaRPr lang="fr-FR" sz="2000" dirty="0"/>
          </a:p>
          <a:p>
            <a:pPr marL="0" indent="0">
              <a:buFont typeface="Wingdings" pitchFamily="2" charset="2"/>
              <a:buNone/>
            </a:pPr>
            <a:endParaRPr lang="fr-FR" sz="2000" dirty="0" smtClean="0"/>
          </a:p>
          <a:p>
            <a:pPr marL="0" indent="0">
              <a:buFont typeface="Wingdings" pitchFamily="2" charset="2"/>
              <a:buNone/>
            </a:pPr>
            <a:r>
              <a:rPr lang="fr-FR" sz="2000" dirty="0" smtClean="0"/>
              <a:t>Pierre DUCHIER</a:t>
            </a:r>
          </a:p>
          <a:p>
            <a:pPr marL="0" indent="0">
              <a:buNone/>
            </a:pPr>
            <a:r>
              <a:rPr lang="fr-FR" sz="2000" dirty="0" smtClean="0"/>
              <a:t>CIMPA </a:t>
            </a:r>
            <a:r>
              <a:rPr lang="fr-FR" sz="2000" dirty="0" err="1"/>
              <a:t>Subcontractor</a:t>
            </a:r>
            <a:r>
              <a:rPr lang="fr-FR" sz="2000" dirty="0"/>
              <a:t> for EZMBB - AIRBUS Operations SAS </a:t>
            </a:r>
            <a:endParaRPr lang="fr-FR" sz="20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err="1" smtClean="0"/>
              <a:t>Sommaire</a:t>
            </a:r>
            <a:endParaRPr lang="en-GB" dirty="0"/>
          </a:p>
        </p:txBody>
      </p:sp>
      <p:sp>
        <p:nvSpPr>
          <p:cNvPr id="51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Forums d’implémentation:</a:t>
            </a:r>
          </a:p>
          <a:p>
            <a:pPr lvl="1"/>
            <a:r>
              <a:rPr lang="fr-FR" dirty="0"/>
              <a:t>Motivations </a:t>
            </a:r>
            <a:endParaRPr lang="fr-FR" dirty="0" smtClean="0"/>
          </a:p>
          <a:p>
            <a:pPr lvl="1"/>
            <a:r>
              <a:rPr lang="fr-FR" dirty="0"/>
              <a:t>Bénéfices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CAX  </a:t>
            </a:r>
            <a:r>
              <a:rPr lang="fr-FR" dirty="0" err="1" smtClean="0"/>
              <a:t>Implementor</a:t>
            </a:r>
            <a:r>
              <a:rPr lang="fr-FR" dirty="0" smtClean="0"/>
              <a:t> Forum </a:t>
            </a:r>
          </a:p>
          <a:p>
            <a:pPr lvl="1"/>
            <a:endParaRPr lang="fr-FR" dirty="0" smtClean="0"/>
          </a:p>
          <a:p>
            <a:r>
              <a:rPr lang="fr-FR" dirty="0" smtClean="0"/>
              <a:t>PDM  </a:t>
            </a:r>
            <a:r>
              <a:rPr lang="fr-FR" dirty="0" err="1" smtClean="0"/>
              <a:t>Implementor</a:t>
            </a:r>
            <a:r>
              <a:rPr lang="fr-FR" dirty="0" smtClean="0"/>
              <a:t> Forum</a:t>
            </a:r>
          </a:p>
          <a:p>
            <a:endParaRPr lang="fr-FR" dirty="0"/>
          </a:p>
          <a:p>
            <a:r>
              <a:rPr lang="fr-FR" dirty="0" smtClean="0"/>
              <a:t>Conclusions </a:t>
            </a:r>
          </a:p>
          <a:p>
            <a:pPr lvl="1"/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116632"/>
            <a:ext cx="7632575" cy="720378"/>
          </a:xfrm>
        </p:spPr>
        <p:txBody>
          <a:bodyPr/>
          <a:lstStyle/>
          <a:p>
            <a:r>
              <a:rPr lang="fr-FR" dirty="0" smtClean="0"/>
              <a:t>Motivations </a:t>
            </a:r>
            <a:r>
              <a:rPr lang="fr-FR" dirty="0"/>
              <a:t>des Forums d’ </a:t>
            </a:r>
            <a:r>
              <a:rPr lang="fr-FR" dirty="0" smtClean="0"/>
              <a:t>Implémentation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2480" y="980728"/>
            <a:ext cx="9217024" cy="2217725"/>
          </a:xfrm>
        </p:spPr>
        <p:txBody>
          <a:bodyPr/>
          <a:lstStyle/>
          <a:p>
            <a:r>
              <a:rPr lang="fr-FR" sz="1600" dirty="0" smtClean="0"/>
              <a:t>Les normes STEP définissent des modèles de  données pour l’interopérabilité</a:t>
            </a:r>
            <a:br>
              <a:rPr lang="fr-FR" sz="1600" dirty="0" smtClean="0"/>
            </a:br>
            <a:r>
              <a:rPr lang="fr-FR" sz="1600" dirty="0" smtClean="0"/>
              <a:t> des informations  produit, mais ne contraignent pas entièrement leur implémentation.</a:t>
            </a:r>
          </a:p>
          <a:p>
            <a:r>
              <a:rPr lang="fr-FR" sz="1600" dirty="0" smtClean="0"/>
              <a:t>SANS les forums d’implémentation, pour des besoins similaires, les éditeurs de logiciels peuvent dans certains cas aboutir à des interfaces STEP légèrement différentes.</a:t>
            </a:r>
            <a:endParaRPr lang="fr-FR" sz="1600" dirty="0"/>
          </a:p>
          <a:p>
            <a:pPr lvl="1">
              <a:buFont typeface="Wingdings"/>
              <a:buChar char="è"/>
            </a:pPr>
            <a:r>
              <a:rPr lang="fr-FR" sz="1600" dirty="0" smtClean="0"/>
              <a:t>Une interopérabilité partielle,</a:t>
            </a:r>
          </a:p>
          <a:p>
            <a:pPr lvl="1">
              <a:buFont typeface="Wingdings"/>
              <a:buChar char="è"/>
            </a:pPr>
            <a:r>
              <a:rPr lang="fr-FR" sz="1600" dirty="0" smtClean="0"/>
              <a:t>Des coûts supplémentaires,</a:t>
            </a:r>
          </a:p>
          <a:p>
            <a:pPr lvl="1">
              <a:buFont typeface="Wingdings"/>
              <a:buChar char="è"/>
            </a:pPr>
            <a:r>
              <a:rPr lang="fr-FR" sz="1600" dirty="0" smtClean="0"/>
              <a:t>Une durée d’implémentation plus importante.</a:t>
            </a:r>
            <a:endParaRPr lang="fr-FR" sz="1600" dirty="0"/>
          </a:p>
        </p:txBody>
      </p:sp>
      <p:grpSp>
        <p:nvGrpSpPr>
          <p:cNvPr id="88" name="Groupe 87"/>
          <p:cNvGrpSpPr/>
          <p:nvPr/>
        </p:nvGrpSpPr>
        <p:grpSpPr>
          <a:xfrm>
            <a:off x="6753200" y="3737802"/>
            <a:ext cx="2483750" cy="1824364"/>
            <a:chOff x="5711513" y="3933754"/>
            <a:chExt cx="2483750" cy="1824364"/>
          </a:xfrm>
        </p:grpSpPr>
        <p:pic>
          <p:nvPicPr>
            <p:cNvPr id="95" name="Image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6385" y="3933754"/>
              <a:ext cx="504870" cy="504870"/>
            </a:xfrm>
            <a:prstGeom prst="rect">
              <a:avLst/>
            </a:prstGeom>
          </p:spPr>
        </p:pic>
        <p:pic>
          <p:nvPicPr>
            <p:cNvPr id="96" name="Image 9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8549" y="4463324"/>
              <a:ext cx="504870" cy="504870"/>
            </a:xfrm>
            <a:prstGeom prst="rect">
              <a:avLst/>
            </a:prstGeom>
          </p:spPr>
        </p:pic>
        <p:pic>
          <p:nvPicPr>
            <p:cNvPr id="97" name="Image 9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7477" y="5136275"/>
              <a:ext cx="504870" cy="504870"/>
            </a:xfrm>
            <a:prstGeom prst="rect">
              <a:avLst/>
            </a:prstGeom>
          </p:spPr>
        </p:pic>
        <p:sp>
          <p:nvSpPr>
            <p:cNvPr id="101" name="ZoneTexte 100"/>
            <p:cNvSpPr txBox="1"/>
            <p:nvPr/>
          </p:nvSpPr>
          <p:spPr>
            <a:xfrm>
              <a:off x="5711513" y="4371706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  <p:sp>
          <p:nvSpPr>
            <p:cNvPr id="102" name="ZoneTexte 101"/>
            <p:cNvSpPr txBox="1"/>
            <p:nvPr/>
          </p:nvSpPr>
          <p:spPr>
            <a:xfrm>
              <a:off x="6495633" y="4934138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  <p:sp>
          <p:nvSpPr>
            <p:cNvPr id="103" name="ZoneTexte 102"/>
            <p:cNvSpPr txBox="1"/>
            <p:nvPr/>
          </p:nvSpPr>
          <p:spPr>
            <a:xfrm>
              <a:off x="7244561" y="5547560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</p:grpSp>
      <p:grpSp>
        <p:nvGrpSpPr>
          <p:cNvPr id="86" name="Groupe 85"/>
          <p:cNvGrpSpPr/>
          <p:nvPr/>
        </p:nvGrpSpPr>
        <p:grpSpPr>
          <a:xfrm>
            <a:off x="848544" y="3573016"/>
            <a:ext cx="3085696" cy="2183302"/>
            <a:chOff x="1342224" y="3623151"/>
            <a:chExt cx="3085696" cy="2183302"/>
          </a:xfrm>
        </p:grpSpPr>
        <p:grpSp>
          <p:nvGrpSpPr>
            <p:cNvPr id="104" name="Groupe 103"/>
            <p:cNvGrpSpPr/>
            <p:nvPr/>
          </p:nvGrpSpPr>
          <p:grpSpPr>
            <a:xfrm>
              <a:off x="1744454" y="3623151"/>
              <a:ext cx="867239" cy="876238"/>
              <a:chOff x="914164" y="2020489"/>
              <a:chExt cx="1222749" cy="1235436"/>
            </a:xfrm>
          </p:grpSpPr>
          <p:pic>
            <p:nvPicPr>
              <p:cNvPr id="17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0798" y="2352778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6" name="Image 17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6715" y="2020489"/>
                <a:ext cx="790198" cy="790198"/>
              </a:xfrm>
              <a:prstGeom prst="rect">
                <a:avLst/>
              </a:prstGeom>
            </p:spPr>
          </p:pic>
          <p:sp>
            <p:nvSpPr>
              <p:cNvPr id="177" name="ZoneTexte 176"/>
              <p:cNvSpPr txBox="1"/>
              <p:nvPr/>
            </p:nvSpPr>
            <p:spPr>
              <a:xfrm>
                <a:off x="914164" y="2932064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5" name="Groupe 104"/>
            <p:cNvGrpSpPr/>
            <p:nvPr/>
          </p:nvGrpSpPr>
          <p:grpSpPr>
            <a:xfrm>
              <a:off x="2841012" y="3965639"/>
              <a:ext cx="885891" cy="609749"/>
              <a:chOff x="2544452" y="2957234"/>
              <a:chExt cx="1249047" cy="859705"/>
            </a:xfrm>
          </p:grpSpPr>
          <p:pic>
            <p:nvPicPr>
              <p:cNvPr id="17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4452" y="2957234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3" name="Picture 7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3748" b="33126"/>
              <a:stretch/>
            </p:blipFill>
            <p:spPr bwMode="auto">
              <a:xfrm>
                <a:off x="2719072" y="2957234"/>
                <a:ext cx="1074427" cy="3559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4" name="ZoneTexte 173"/>
              <p:cNvSpPr txBox="1"/>
              <p:nvPr/>
            </p:nvSpPr>
            <p:spPr>
              <a:xfrm>
                <a:off x="2580643" y="3493078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6" name="Groupe 105"/>
            <p:cNvGrpSpPr/>
            <p:nvPr/>
          </p:nvGrpSpPr>
          <p:grpSpPr>
            <a:xfrm>
              <a:off x="3732790" y="4349388"/>
              <a:ext cx="693311" cy="596920"/>
              <a:chOff x="2581894" y="5266123"/>
              <a:chExt cx="977522" cy="841617"/>
            </a:xfrm>
          </p:grpSpPr>
          <p:pic>
            <p:nvPicPr>
              <p:cNvPr id="16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86143" y="52661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0" name="Picture 10" descr="File:Windmill.svg">
                <a:hlinkClick r:id="rId7"/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12500" y="5266123"/>
                <a:ext cx="446916" cy="5577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1" name="ZoneTexte 170"/>
              <p:cNvSpPr txBox="1"/>
              <p:nvPr/>
            </p:nvSpPr>
            <p:spPr>
              <a:xfrm>
                <a:off x="2581894" y="5783879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7" name="Groupe 106"/>
            <p:cNvGrpSpPr/>
            <p:nvPr/>
          </p:nvGrpSpPr>
          <p:grpSpPr>
            <a:xfrm>
              <a:off x="2512878" y="4786588"/>
              <a:ext cx="770687" cy="630399"/>
              <a:chOff x="993283" y="4537716"/>
              <a:chExt cx="1086617" cy="888820"/>
            </a:xfrm>
          </p:grpSpPr>
          <p:pic>
            <p:nvPicPr>
              <p:cNvPr id="167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3283" y="4537716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8" name="ZoneTexte 167"/>
              <p:cNvSpPr txBox="1"/>
              <p:nvPr/>
            </p:nvSpPr>
            <p:spPr>
              <a:xfrm>
                <a:off x="1208024" y="5102675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08" name="Groupe 107"/>
            <p:cNvGrpSpPr/>
            <p:nvPr/>
          </p:nvGrpSpPr>
          <p:grpSpPr>
            <a:xfrm>
              <a:off x="1342224" y="4642424"/>
              <a:ext cx="618381" cy="626299"/>
              <a:chOff x="571551" y="4084737"/>
              <a:chExt cx="871876" cy="883040"/>
            </a:xfrm>
          </p:grpSpPr>
          <p:pic>
            <p:nvPicPr>
              <p:cNvPr id="16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1573" y="4084737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6" name="ZoneTexte 165"/>
              <p:cNvSpPr txBox="1"/>
              <p:nvPr/>
            </p:nvSpPr>
            <p:spPr>
              <a:xfrm>
                <a:off x="571551" y="4643916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09" name="Groupe 108"/>
            <p:cNvGrpSpPr/>
            <p:nvPr/>
          </p:nvGrpSpPr>
          <p:grpSpPr>
            <a:xfrm>
              <a:off x="3086182" y="5166116"/>
              <a:ext cx="618381" cy="606646"/>
              <a:chOff x="591231" y="5241323"/>
              <a:chExt cx="871876" cy="855330"/>
            </a:xfrm>
          </p:grpSpPr>
          <p:pic>
            <p:nvPicPr>
              <p:cNvPr id="16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253" y="52413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4" name="ZoneTexte 163"/>
              <p:cNvSpPr txBox="1"/>
              <p:nvPr/>
            </p:nvSpPr>
            <p:spPr>
              <a:xfrm>
                <a:off x="591231" y="5772792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10" name="Groupe 109"/>
            <p:cNvGrpSpPr/>
            <p:nvPr/>
          </p:nvGrpSpPr>
          <p:grpSpPr>
            <a:xfrm>
              <a:off x="1984418" y="5123531"/>
              <a:ext cx="618381" cy="614509"/>
              <a:chOff x="1120488" y="3191017"/>
              <a:chExt cx="871876" cy="866417"/>
            </a:xfrm>
          </p:grpSpPr>
          <p:pic>
            <p:nvPicPr>
              <p:cNvPr id="161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0510" y="3191017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2" name="ZoneTexte 161"/>
              <p:cNvSpPr txBox="1"/>
              <p:nvPr/>
            </p:nvSpPr>
            <p:spPr>
              <a:xfrm>
                <a:off x="1120488" y="3733573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cxnSp>
          <p:nvCxnSpPr>
            <p:cNvPr id="112" name="Connecteur droit avec flèche 111"/>
            <p:cNvCxnSpPr>
              <a:stCxn id="177" idx="2"/>
              <a:endCxn id="167" idx="0"/>
            </p:cNvCxnSpPr>
            <p:nvPr/>
          </p:nvCxnSpPr>
          <p:spPr bwMode="auto">
            <a:xfrm>
              <a:off x="2060955" y="4499389"/>
              <a:ext cx="704358" cy="2872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3" name="Connecteur droit avec flèche 112"/>
            <p:cNvCxnSpPr>
              <a:stCxn id="177" idx="2"/>
              <a:endCxn id="161" idx="0"/>
            </p:cNvCxnSpPr>
            <p:nvPr/>
          </p:nvCxnSpPr>
          <p:spPr bwMode="auto">
            <a:xfrm>
              <a:off x="2060955" y="4499389"/>
              <a:ext cx="232654" cy="624143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4" name="Connecteur droit avec flèche 113"/>
            <p:cNvCxnSpPr>
              <a:stCxn id="174" idx="2"/>
              <a:endCxn id="167" idx="0"/>
            </p:cNvCxnSpPr>
            <p:nvPr/>
          </p:nvCxnSpPr>
          <p:spPr bwMode="auto">
            <a:xfrm flipH="1">
              <a:off x="2765313" y="4575388"/>
              <a:ext cx="417870" cy="2112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5" name="Connecteur droit avec flèche 114"/>
            <p:cNvCxnSpPr>
              <a:stCxn id="177" idx="2"/>
              <a:endCxn id="165" idx="3"/>
            </p:cNvCxnSpPr>
            <p:nvPr/>
          </p:nvCxnSpPr>
          <p:spPr bwMode="auto">
            <a:xfrm flipH="1">
              <a:off x="1903850" y="4499389"/>
              <a:ext cx="157105" cy="39547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6" name="Connecteur droit avec flèche 115"/>
            <p:cNvCxnSpPr>
              <a:stCxn id="171" idx="2"/>
              <a:endCxn id="163" idx="0"/>
            </p:cNvCxnSpPr>
            <p:nvPr/>
          </p:nvCxnSpPr>
          <p:spPr bwMode="auto">
            <a:xfrm flipH="1">
              <a:off x="3395373" y="4946307"/>
              <a:ext cx="653920" cy="21980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7" name="Connecteur droit avec flèche 116"/>
            <p:cNvCxnSpPr>
              <a:stCxn id="163" idx="0"/>
              <a:endCxn id="174" idx="2"/>
            </p:cNvCxnSpPr>
            <p:nvPr/>
          </p:nvCxnSpPr>
          <p:spPr bwMode="auto">
            <a:xfrm flipH="1" flipV="1">
              <a:off x="3183183" y="4575388"/>
              <a:ext cx="212190" cy="59072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121" name="Groupe 120"/>
            <p:cNvGrpSpPr/>
            <p:nvPr/>
          </p:nvGrpSpPr>
          <p:grpSpPr>
            <a:xfrm>
              <a:off x="3809539" y="5199807"/>
              <a:ext cx="618381" cy="606646"/>
              <a:chOff x="591231" y="5241323"/>
              <a:chExt cx="871876" cy="855330"/>
            </a:xfrm>
          </p:grpSpPr>
          <p:pic>
            <p:nvPicPr>
              <p:cNvPr id="15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6034" y="52413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0" name="ZoneTexte 159"/>
              <p:cNvSpPr txBox="1"/>
              <p:nvPr/>
            </p:nvSpPr>
            <p:spPr>
              <a:xfrm>
                <a:off x="591231" y="5772792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cxnSp>
          <p:nvCxnSpPr>
            <p:cNvPr id="122" name="Connecteur droit avec flèche 121"/>
            <p:cNvCxnSpPr>
              <a:stCxn id="171" idx="2"/>
              <a:endCxn id="159" idx="0"/>
            </p:cNvCxnSpPr>
            <p:nvPr/>
          </p:nvCxnSpPr>
          <p:spPr bwMode="auto">
            <a:xfrm>
              <a:off x="4049292" y="4946307"/>
              <a:ext cx="65736" cy="2535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90" name="Groupe 89"/>
          <p:cNvGrpSpPr/>
          <p:nvPr/>
        </p:nvGrpSpPr>
        <p:grpSpPr>
          <a:xfrm>
            <a:off x="1439848" y="2943436"/>
            <a:ext cx="3239273" cy="1355817"/>
            <a:chOff x="1439848" y="3139388"/>
            <a:chExt cx="3239273" cy="1355817"/>
          </a:xfrm>
        </p:grpSpPr>
        <p:cxnSp>
          <p:nvCxnSpPr>
            <p:cNvPr id="118" name="Connecteur droit avec flèche 37"/>
            <p:cNvCxnSpPr>
              <a:stCxn id="172" idx="0"/>
              <a:endCxn id="129" idx="1"/>
            </p:cNvCxnSpPr>
            <p:nvPr/>
          </p:nvCxnSpPr>
          <p:spPr bwMode="auto">
            <a:xfrm rot="5400000" flipH="1" flipV="1">
              <a:off x="3243776" y="2688591"/>
              <a:ext cx="778856" cy="2066874"/>
            </a:xfrm>
            <a:prstGeom prst="curvedConnector2">
              <a:avLst/>
            </a:prstGeom>
            <a:ln>
              <a:solidFill>
                <a:schemeClr val="accent2">
                  <a:lumMod val="75000"/>
                </a:schemeClr>
              </a:solidFill>
              <a:headEnd type="arrow" w="med" len="med"/>
              <a:tailEnd type="none"/>
            </a:ln>
            <a:extLst/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19" name="Connecteur droit avec flèche 38"/>
            <p:cNvCxnSpPr>
              <a:stCxn id="175" idx="0"/>
              <a:endCxn id="129" idx="1"/>
            </p:cNvCxnSpPr>
            <p:nvPr/>
          </p:nvCxnSpPr>
          <p:spPr bwMode="auto">
            <a:xfrm rot="5400000" flipH="1" flipV="1">
              <a:off x="2776079" y="2114084"/>
              <a:ext cx="672045" cy="3109079"/>
            </a:xfrm>
            <a:prstGeom prst="curvedConnector2">
              <a:avLst/>
            </a:prstGeom>
            <a:ln>
              <a:solidFill>
                <a:schemeClr val="accent3">
                  <a:lumMod val="50000"/>
                </a:schemeClr>
              </a:solidFill>
              <a:headEnd type="arrow" w="med" len="med"/>
              <a:tailEnd type="none"/>
            </a:ln>
            <a:extLst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0" name="Connecteur droit avec flèche 39"/>
            <p:cNvCxnSpPr>
              <a:stCxn id="169" idx="0"/>
              <a:endCxn id="129" idx="1"/>
            </p:cNvCxnSpPr>
            <p:nvPr/>
          </p:nvCxnSpPr>
          <p:spPr bwMode="auto">
            <a:xfrm rot="5400000" flipH="1" flipV="1">
              <a:off x="3499298" y="3327862"/>
              <a:ext cx="1162605" cy="1172082"/>
            </a:xfrm>
            <a:prstGeom prst="curvedConnector2">
              <a:avLst/>
            </a:prstGeom>
            <a:ln>
              <a:solidFill>
                <a:schemeClr val="accent5">
                  <a:lumMod val="50000"/>
                </a:schemeClr>
              </a:solidFill>
              <a:headEnd type="arrow" w="med" len="med"/>
              <a:tailEnd type="none"/>
            </a:ln>
            <a:extLst/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ZoneTexte 122"/>
            <p:cNvSpPr txBox="1"/>
            <p:nvPr/>
          </p:nvSpPr>
          <p:spPr>
            <a:xfrm>
              <a:off x="1439848" y="3139388"/>
              <a:ext cx="1123508" cy="344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accent3">
                      <a:lumMod val="50000"/>
                    </a:schemeClr>
                  </a:solidFill>
                </a:rPr>
                <a:t>Besoin A </a:t>
              </a:r>
            </a:p>
            <a:p>
              <a:r>
                <a:rPr lang="fr-FR" sz="1050" b="1" i="1" dirty="0" smtClean="0">
                  <a:solidFill>
                    <a:schemeClr val="accent3">
                      <a:lumMod val="50000"/>
                    </a:schemeClr>
                  </a:solidFill>
                  <a:sym typeface="Wingdings" panose="05000000000000000000" pitchFamily="2" charset="2"/>
                </a:rPr>
                <a:t> interprétation A</a:t>
              </a:r>
              <a:endParaRPr lang="fr-FR" sz="1050" b="1" i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24" name="ZoneTexte 123"/>
            <p:cNvSpPr txBox="1"/>
            <p:nvPr/>
          </p:nvSpPr>
          <p:spPr>
            <a:xfrm>
              <a:off x="2713521" y="3550818"/>
              <a:ext cx="1354859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accent6">
                      <a:lumMod val="75000"/>
                    </a:schemeClr>
                  </a:solidFill>
                </a:rPr>
                <a:t>Besoin A’ </a:t>
              </a:r>
            </a:p>
            <a:p>
              <a:r>
                <a:rPr lang="fr-FR" sz="1050" b="1" i="1" dirty="0" smtClean="0">
                  <a:solidFill>
                    <a:schemeClr val="accent6">
                      <a:lumMod val="75000"/>
                    </a:schemeClr>
                  </a:solidFill>
                  <a:sym typeface="Wingdings" panose="05000000000000000000" pitchFamily="2" charset="2"/>
                </a:rPr>
                <a:t> interprétation B</a:t>
              </a:r>
              <a:endParaRPr lang="fr-FR" sz="105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25" name="ZoneTexte 124"/>
            <p:cNvSpPr txBox="1"/>
            <p:nvPr/>
          </p:nvSpPr>
          <p:spPr>
            <a:xfrm>
              <a:off x="3555613" y="3971961"/>
              <a:ext cx="1123508" cy="344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accent1">
                      <a:lumMod val="75000"/>
                    </a:schemeClr>
                  </a:solidFill>
                </a:rPr>
                <a:t>Besoin C </a:t>
              </a:r>
            </a:p>
            <a:p>
              <a:r>
                <a:rPr lang="fr-FR" sz="1050" b="1" i="1" dirty="0" smtClean="0">
                  <a:solidFill>
                    <a:schemeClr val="accent1">
                      <a:lumMod val="75000"/>
                    </a:schemeClr>
                  </a:solidFill>
                  <a:sym typeface="Wingdings" panose="05000000000000000000" pitchFamily="2" charset="2"/>
                </a:rPr>
                <a:t> interprétation C</a:t>
              </a:r>
              <a:endParaRPr lang="fr-FR" sz="1050" b="1" i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92" name="Groupe 91"/>
          <p:cNvGrpSpPr/>
          <p:nvPr/>
        </p:nvGrpSpPr>
        <p:grpSpPr>
          <a:xfrm>
            <a:off x="5247744" y="3136648"/>
            <a:ext cx="3801170" cy="1803675"/>
            <a:chOff x="5247744" y="3332600"/>
            <a:chExt cx="3801170" cy="1803675"/>
          </a:xfrm>
        </p:grpSpPr>
        <p:cxnSp>
          <p:nvCxnSpPr>
            <p:cNvPr id="98" name="Connecteur droit avec flèche 17"/>
            <p:cNvCxnSpPr>
              <a:stCxn id="129" idx="3"/>
              <a:endCxn id="95" idx="0"/>
            </p:cNvCxnSpPr>
            <p:nvPr/>
          </p:nvCxnSpPr>
          <p:spPr bwMode="auto">
            <a:xfrm>
              <a:off x="5247744" y="3332600"/>
              <a:ext cx="1822763" cy="601154"/>
            </a:xfrm>
            <a:prstGeom prst="curvedConnector2">
              <a:avLst/>
            </a:prstGeom>
            <a:ln>
              <a:headEnd type="none" w="med" len="med"/>
              <a:tailEnd type="arrow"/>
            </a:ln>
            <a:extLst/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99" name="Connecteur droit avec flèche 18"/>
            <p:cNvCxnSpPr>
              <a:stCxn id="129" idx="3"/>
              <a:endCxn id="96" idx="0"/>
            </p:cNvCxnSpPr>
            <p:nvPr/>
          </p:nvCxnSpPr>
          <p:spPr bwMode="auto">
            <a:xfrm>
              <a:off x="5247744" y="3332600"/>
              <a:ext cx="2764927" cy="1130724"/>
            </a:xfrm>
            <a:prstGeom prst="curvedConnector2">
              <a:avLst/>
            </a:prstGeom>
            <a:ln>
              <a:headEnd type="none" w="med" len="med"/>
              <a:tailEnd type="arrow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Connecteur droit avec flèche 19"/>
            <p:cNvCxnSpPr>
              <a:stCxn id="129" idx="3"/>
              <a:endCxn id="97" idx="0"/>
            </p:cNvCxnSpPr>
            <p:nvPr/>
          </p:nvCxnSpPr>
          <p:spPr bwMode="auto">
            <a:xfrm>
              <a:off x="5247744" y="3332600"/>
              <a:ext cx="3513855" cy="1803675"/>
            </a:xfrm>
            <a:prstGeom prst="curvedConnector2">
              <a:avLst/>
            </a:prstGeom>
            <a:ln>
              <a:solidFill>
                <a:schemeClr val="tx2">
                  <a:lumMod val="75000"/>
                </a:schemeClr>
              </a:solidFill>
              <a:headEnd type="none" w="med" len="med"/>
              <a:tailEnd type="arrow"/>
            </a:ln>
            <a:extLst/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ZoneTexte 125"/>
            <p:cNvSpPr txBox="1"/>
            <p:nvPr/>
          </p:nvSpPr>
          <p:spPr>
            <a:xfrm>
              <a:off x="8039723" y="3779239"/>
              <a:ext cx="1009191" cy="2169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tx2">
                      <a:lumMod val="50000"/>
                    </a:schemeClr>
                  </a:solidFill>
                  <a:sym typeface="Wingdings" panose="05000000000000000000" pitchFamily="2" charset="2"/>
                </a:rPr>
                <a:t>interprétation F</a:t>
              </a:r>
              <a:endParaRPr lang="fr-FR" sz="1050" b="1" i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27" name="ZoneTexte 126"/>
            <p:cNvSpPr txBox="1"/>
            <p:nvPr/>
          </p:nvSpPr>
          <p:spPr>
            <a:xfrm>
              <a:off x="5840608" y="3612325"/>
              <a:ext cx="1022483" cy="2169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tx1">
                      <a:lumMod val="50000"/>
                    </a:schemeClr>
                  </a:solidFill>
                  <a:sym typeface="Wingdings" panose="05000000000000000000" pitchFamily="2" charset="2"/>
                </a:rPr>
                <a:t>interprétation D</a:t>
              </a:r>
              <a:endParaRPr lang="fr-FR" sz="1050" b="1" i="1" dirty="0">
                <a:solidFill>
                  <a:schemeClr val="tx1">
                    <a:lumMod val="50000"/>
                  </a:schemeClr>
                </a:solidFill>
              </a:endParaRPr>
            </a:p>
          </p:txBody>
        </p:sp>
        <p:sp>
          <p:nvSpPr>
            <p:cNvPr id="128" name="ZoneTexte 127"/>
            <p:cNvSpPr txBox="1"/>
            <p:nvPr/>
          </p:nvSpPr>
          <p:spPr>
            <a:xfrm>
              <a:off x="7472186" y="4154767"/>
              <a:ext cx="1015836" cy="2169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i="1" dirty="0" smtClean="0">
                  <a:solidFill>
                    <a:schemeClr val="bg2">
                      <a:lumMod val="85000"/>
                      <a:lumOff val="15000"/>
                    </a:schemeClr>
                  </a:solidFill>
                  <a:sym typeface="Wingdings" panose="05000000000000000000" pitchFamily="2" charset="2"/>
                </a:rPr>
                <a:t>interprétation E</a:t>
              </a:r>
              <a:endParaRPr lang="fr-FR" sz="1050" b="1" i="1" dirty="0">
                <a:solidFill>
                  <a:schemeClr val="bg2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89" name="Groupe 88"/>
          <p:cNvGrpSpPr/>
          <p:nvPr/>
        </p:nvGrpSpPr>
        <p:grpSpPr>
          <a:xfrm>
            <a:off x="4128331" y="2846096"/>
            <a:ext cx="1119413" cy="581103"/>
            <a:chOff x="4128331" y="3042048"/>
            <a:chExt cx="1119413" cy="581103"/>
          </a:xfrm>
        </p:grpSpPr>
        <p:sp>
          <p:nvSpPr>
            <p:cNvPr id="111" name="ZoneTexte 110"/>
            <p:cNvSpPr txBox="1"/>
            <p:nvPr/>
          </p:nvSpPr>
          <p:spPr>
            <a:xfrm>
              <a:off x="4128331" y="3047516"/>
              <a:ext cx="524003" cy="2169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Norme</a:t>
              </a:r>
              <a:endParaRPr lang="fr-FR" sz="1050" b="1" dirty="0"/>
            </a:p>
          </p:txBody>
        </p:sp>
        <p:pic>
          <p:nvPicPr>
            <p:cNvPr id="129" name="Image 12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641" y="3042048"/>
              <a:ext cx="581103" cy="581103"/>
            </a:xfrm>
            <a:prstGeom prst="rect">
              <a:avLst/>
            </a:prstGeom>
          </p:spPr>
        </p:pic>
      </p:grpSp>
      <p:grpSp>
        <p:nvGrpSpPr>
          <p:cNvPr id="93" name="Groupe 92"/>
          <p:cNvGrpSpPr/>
          <p:nvPr/>
        </p:nvGrpSpPr>
        <p:grpSpPr>
          <a:xfrm>
            <a:off x="4953000" y="3770364"/>
            <a:ext cx="3556164" cy="1818157"/>
            <a:chOff x="4306831" y="3966316"/>
            <a:chExt cx="3556164" cy="1818157"/>
          </a:xfrm>
        </p:grpSpPr>
        <p:sp>
          <p:nvSpPr>
            <p:cNvPr id="137" name="Rectangle à coins arrondis 136"/>
            <p:cNvSpPr/>
            <p:nvPr/>
          </p:nvSpPr>
          <p:spPr bwMode="auto">
            <a:xfrm>
              <a:off x="4311023" y="3966316"/>
              <a:ext cx="1499211" cy="1818157"/>
            </a:xfrm>
            <a:prstGeom prst="roundRect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05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grpSp>
          <p:nvGrpSpPr>
            <p:cNvPr id="138" name="Groupe 137"/>
            <p:cNvGrpSpPr/>
            <p:nvPr/>
          </p:nvGrpSpPr>
          <p:grpSpPr>
            <a:xfrm>
              <a:off x="4306831" y="4037361"/>
              <a:ext cx="740908" cy="523695"/>
              <a:chOff x="4612272" y="3711707"/>
              <a:chExt cx="1118363" cy="787176"/>
            </a:xfrm>
          </p:grpSpPr>
          <p:pic>
            <p:nvPicPr>
              <p:cNvPr id="157" name="Image 156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32847" y="3711707"/>
                <a:ext cx="464421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8" name="ZoneTexte 157"/>
              <p:cNvSpPr txBox="1"/>
              <p:nvPr/>
            </p:nvSpPr>
            <p:spPr>
              <a:xfrm>
                <a:off x="4612272" y="4175045"/>
                <a:ext cx="1118363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Applications</a:t>
                </a:r>
                <a:endParaRPr lang="fr-FR" sz="800" dirty="0"/>
              </a:p>
            </p:txBody>
          </p:sp>
        </p:grpSp>
        <p:pic>
          <p:nvPicPr>
            <p:cNvPr id="155" name="Image 15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9856" y="4273024"/>
              <a:ext cx="307675" cy="308972"/>
            </a:xfrm>
            <a:prstGeom prst="rect">
              <a:avLst/>
            </a:prstGeom>
            <a:solidFill>
              <a:schemeClr val="tx1"/>
            </a:solidFill>
          </p:spPr>
        </p:pic>
        <p:grpSp>
          <p:nvGrpSpPr>
            <p:cNvPr id="140" name="Groupe 139"/>
            <p:cNvGrpSpPr/>
            <p:nvPr/>
          </p:nvGrpSpPr>
          <p:grpSpPr>
            <a:xfrm>
              <a:off x="5196060" y="4689754"/>
              <a:ext cx="678391" cy="523695"/>
              <a:chOff x="4999955" y="3728742"/>
              <a:chExt cx="1024000" cy="787176"/>
            </a:xfrm>
          </p:grpSpPr>
          <p:pic>
            <p:nvPicPr>
              <p:cNvPr id="153" name="Image 15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3347" y="3728742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4" name="ZoneTexte 153"/>
              <p:cNvSpPr txBox="1"/>
              <p:nvPr/>
            </p:nvSpPr>
            <p:spPr>
              <a:xfrm>
                <a:off x="4999955" y="4192080"/>
                <a:ext cx="1024000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grpSp>
          <p:nvGrpSpPr>
            <p:cNvPr id="141" name="Groupe 140"/>
            <p:cNvGrpSpPr/>
            <p:nvPr/>
          </p:nvGrpSpPr>
          <p:grpSpPr>
            <a:xfrm>
              <a:off x="4815766" y="5259666"/>
              <a:ext cx="678391" cy="500590"/>
              <a:chOff x="4999954" y="3763473"/>
              <a:chExt cx="1023999" cy="752446"/>
            </a:xfrm>
          </p:grpSpPr>
          <p:pic>
            <p:nvPicPr>
              <p:cNvPr id="151" name="Image 150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41029" y="3763473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2" name="ZoneTexte 151"/>
              <p:cNvSpPr txBox="1"/>
              <p:nvPr/>
            </p:nvSpPr>
            <p:spPr>
              <a:xfrm>
                <a:off x="4999954" y="4192081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grpSp>
          <p:nvGrpSpPr>
            <p:cNvPr id="142" name="Groupe 141"/>
            <p:cNvGrpSpPr/>
            <p:nvPr/>
          </p:nvGrpSpPr>
          <p:grpSpPr>
            <a:xfrm>
              <a:off x="4348520" y="4882653"/>
              <a:ext cx="678391" cy="523695"/>
              <a:chOff x="4325289" y="3728742"/>
              <a:chExt cx="1023999" cy="787176"/>
            </a:xfrm>
          </p:grpSpPr>
          <p:pic>
            <p:nvPicPr>
              <p:cNvPr id="149" name="Image 148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98682" y="3728742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0" name="ZoneTexte 149"/>
              <p:cNvSpPr txBox="1"/>
              <p:nvPr/>
            </p:nvSpPr>
            <p:spPr>
              <a:xfrm>
                <a:off x="4325289" y="4192080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cxnSp>
          <p:nvCxnSpPr>
            <p:cNvPr id="143" name="Connecteur droit avec flèche 142"/>
            <p:cNvCxnSpPr>
              <a:stCxn id="95" idx="1"/>
              <a:endCxn id="157" idx="3"/>
            </p:cNvCxnSpPr>
            <p:nvPr/>
          </p:nvCxnSpPr>
          <p:spPr bwMode="auto">
            <a:xfrm flipH="1">
              <a:off x="4826886" y="4186189"/>
              <a:ext cx="1345017" cy="565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4" name="Connecteur droit avec flèche 143"/>
            <p:cNvCxnSpPr>
              <a:stCxn id="95" idx="1"/>
              <a:endCxn id="155" idx="3"/>
            </p:cNvCxnSpPr>
            <p:nvPr/>
          </p:nvCxnSpPr>
          <p:spPr bwMode="auto">
            <a:xfrm flipH="1">
              <a:off x="5497531" y="4186189"/>
              <a:ext cx="674372" cy="241321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48" name="ZoneTexte 147"/>
            <p:cNvSpPr txBox="1"/>
            <p:nvPr/>
          </p:nvSpPr>
          <p:spPr>
            <a:xfrm>
              <a:off x="4996592" y="4503461"/>
              <a:ext cx="67839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800" dirty="0" smtClean="0"/>
                <a:t>application</a:t>
              </a:r>
              <a:endParaRPr lang="fr-FR" sz="800" dirty="0"/>
            </a:p>
          </p:txBody>
        </p:sp>
        <p:cxnSp>
          <p:nvCxnSpPr>
            <p:cNvPr id="131" name="Connecteur droit avec flèche 130"/>
            <p:cNvCxnSpPr>
              <a:stCxn id="102" idx="1"/>
              <a:endCxn id="153" idx="3"/>
            </p:cNvCxnSpPr>
            <p:nvPr/>
          </p:nvCxnSpPr>
          <p:spPr bwMode="auto">
            <a:xfrm flipH="1" flipV="1">
              <a:off x="5684855" y="4844240"/>
              <a:ext cx="1206296" cy="195177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2" name="Connecteur droit avec flèche 131"/>
            <p:cNvCxnSpPr>
              <a:stCxn id="102" idx="1"/>
              <a:endCxn id="149" idx="3"/>
            </p:cNvCxnSpPr>
            <p:nvPr/>
          </p:nvCxnSpPr>
          <p:spPr bwMode="auto">
            <a:xfrm flipH="1" flipV="1">
              <a:off x="4837317" y="5037139"/>
              <a:ext cx="2053834" cy="227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3" name="Connecteur droit avec flèche 132"/>
            <p:cNvCxnSpPr>
              <a:stCxn id="97" idx="1"/>
              <a:endCxn id="151" idx="3"/>
            </p:cNvCxnSpPr>
            <p:nvPr/>
          </p:nvCxnSpPr>
          <p:spPr bwMode="auto">
            <a:xfrm flipH="1">
              <a:off x="5283152" y="5388710"/>
              <a:ext cx="2579843" cy="25442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pic>
        <p:nvPicPr>
          <p:cNvPr id="134" name="Image 1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455" y="4339614"/>
            <a:ext cx="396839" cy="396839"/>
          </a:xfrm>
          <a:prstGeom prst="rect">
            <a:avLst/>
          </a:prstGeom>
        </p:spPr>
      </p:pic>
      <p:pic>
        <p:nvPicPr>
          <p:cNvPr id="135" name="Image 13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323" y="5229200"/>
            <a:ext cx="582667" cy="582667"/>
          </a:xfrm>
          <a:prstGeom prst="rect">
            <a:avLst/>
          </a:prstGeom>
        </p:spPr>
      </p:pic>
      <p:pic>
        <p:nvPicPr>
          <p:cNvPr id="136" name="Image 1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984" y="5294593"/>
            <a:ext cx="510671" cy="51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5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roupe 206"/>
          <p:cNvGrpSpPr/>
          <p:nvPr/>
        </p:nvGrpSpPr>
        <p:grpSpPr>
          <a:xfrm>
            <a:off x="1312387" y="2625951"/>
            <a:ext cx="6407526" cy="1836184"/>
            <a:chOff x="1312387" y="2841975"/>
            <a:chExt cx="6407526" cy="1836184"/>
          </a:xfrm>
        </p:grpSpPr>
        <p:sp>
          <p:nvSpPr>
            <p:cNvPr id="75" name="Rectangle à coins arrondis 74"/>
            <p:cNvSpPr/>
            <p:nvPr/>
          </p:nvSpPr>
          <p:spPr bwMode="auto">
            <a:xfrm>
              <a:off x="1312387" y="2841975"/>
              <a:ext cx="6407526" cy="1141828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6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grpSp>
          <p:nvGrpSpPr>
            <p:cNvPr id="90" name="Groupe 89"/>
            <p:cNvGrpSpPr/>
            <p:nvPr/>
          </p:nvGrpSpPr>
          <p:grpSpPr>
            <a:xfrm>
              <a:off x="3289278" y="2841975"/>
              <a:ext cx="1527689" cy="296013"/>
              <a:chOff x="3289278" y="2627140"/>
              <a:chExt cx="1527689" cy="296013"/>
            </a:xfrm>
          </p:grpSpPr>
          <p:cxnSp>
            <p:nvCxnSpPr>
              <p:cNvPr id="119" name="Connecteur droit avec flèche 38"/>
              <p:cNvCxnSpPr>
                <a:stCxn id="180" idx="0"/>
                <a:endCxn id="178" idx="2"/>
              </p:cNvCxnSpPr>
              <p:nvPr/>
            </p:nvCxnSpPr>
            <p:spPr bwMode="auto">
              <a:xfrm rot="16200000" flipV="1">
                <a:off x="4438726" y="2784810"/>
                <a:ext cx="272929" cy="3758"/>
              </a:xfrm>
              <a:prstGeom prst="curvedConnector3">
                <a:avLst>
                  <a:gd name="adj1" fmla="val 50000"/>
                </a:avLst>
              </a:prstGeom>
              <a:ln>
                <a:solidFill>
                  <a:schemeClr val="accent3">
                    <a:lumMod val="50000"/>
                  </a:schemeClr>
                </a:solidFill>
                <a:headEnd type="arrow" w="med" len="med"/>
                <a:tailEnd type="none"/>
              </a:ln>
              <a:extLst/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123" name="ZoneTexte 122"/>
              <p:cNvSpPr txBox="1"/>
              <p:nvPr/>
            </p:nvSpPr>
            <p:spPr>
              <a:xfrm>
                <a:off x="3289278" y="2627140"/>
                <a:ext cx="1527689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50" b="1" i="1" dirty="0" smtClean="0">
                    <a:solidFill>
                      <a:schemeClr val="bg2">
                        <a:lumMod val="75000"/>
                        <a:lumOff val="25000"/>
                      </a:schemeClr>
                    </a:solidFill>
                    <a:sym typeface="Wingdings" panose="05000000000000000000" pitchFamily="2" charset="2"/>
                  </a:rPr>
                  <a:t>interprétation</a:t>
                </a:r>
                <a:endParaRPr lang="fr-FR" sz="1050" b="1" i="1" dirty="0">
                  <a:solidFill>
                    <a:schemeClr val="bg2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pic>
          <p:nvPicPr>
            <p:cNvPr id="180" name="Image 17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2346" y="3137988"/>
              <a:ext cx="489445" cy="489445"/>
            </a:xfrm>
            <a:prstGeom prst="rect">
              <a:avLst/>
            </a:prstGeom>
            <a:solidFill>
              <a:schemeClr val="tx1"/>
            </a:solidFill>
          </p:spPr>
        </p:pic>
        <p:cxnSp>
          <p:nvCxnSpPr>
            <p:cNvPr id="191" name="Connecteur droit avec flèche 17"/>
            <p:cNvCxnSpPr>
              <a:stCxn id="176" idx="0"/>
              <a:endCxn id="180" idx="1"/>
            </p:cNvCxnSpPr>
            <p:nvPr/>
          </p:nvCxnSpPr>
          <p:spPr bwMode="auto">
            <a:xfrm rot="5400000" flipH="1" flipV="1">
              <a:off x="2934756" y="2440396"/>
              <a:ext cx="455275" cy="2339906"/>
            </a:xfrm>
            <a:prstGeom prst="curved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  <a:extLst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2" name="Connecteur droit avec flèche 17"/>
            <p:cNvCxnSpPr>
              <a:stCxn id="173" idx="0"/>
              <a:endCxn id="180" idx="1"/>
            </p:cNvCxnSpPr>
            <p:nvPr/>
          </p:nvCxnSpPr>
          <p:spPr bwMode="auto">
            <a:xfrm rot="5400000" flipH="1" flipV="1">
              <a:off x="3270719" y="3118848"/>
              <a:ext cx="797763" cy="1325491"/>
            </a:xfrm>
            <a:prstGeom prst="curved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  <a:extLst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74" name="Rectangle 73"/>
            <p:cNvSpPr/>
            <p:nvPr/>
          </p:nvSpPr>
          <p:spPr>
            <a:xfrm>
              <a:off x="2844154" y="3499207"/>
              <a:ext cx="69762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i="1" dirty="0">
                  <a:solidFill>
                    <a:schemeClr val="bg2">
                      <a:lumMod val="75000"/>
                      <a:lumOff val="25000"/>
                    </a:schemeClr>
                  </a:solidFill>
                </a:rPr>
                <a:t>Besoin</a:t>
              </a:r>
              <a:endParaRPr lang="fr-FR" sz="1200" dirty="0">
                <a:solidFill>
                  <a:schemeClr val="bg2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76" name="Image 7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2010" y="3369426"/>
              <a:ext cx="447303" cy="447303"/>
            </a:xfrm>
            <a:prstGeom prst="rect">
              <a:avLst/>
            </a:prstGeom>
            <a:solidFill>
              <a:schemeClr val="tx1"/>
            </a:solidFill>
          </p:spPr>
        </p:pic>
        <p:pic>
          <p:nvPicPr>
            <p:cNvPr id="194" name="Espace réservé du contenu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773123" y="2943485"/>
              <a:ext cx="946790" cy="9467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5" name="ZoneTexte 194"/>
            <p:cNvSpPr txBox="1"/>
            <p:nvPr/>
          </p:nvSpPr>
          <p:spPr>
            <a:xfrm>
              <a:off x="4907892" y="3755389"/>
              <a:ext cx="7809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fr-FR"/>
              </a:defPPr>
              <a:lvl1pPr>
                <a:defRPr sz="1200" b="1" i="1">
                  <a:solidFill>
                    <a:schemeClr val="accent3">
                      <a:lumMod val="50000"/>
                    </a:schemeClr>
                  </a:solidFill>
                </a:defRPr>
              </a:lvl1pPr>
            </a:lstStyle>
            <a:p>
              <a:r>
                <a:rPr lang="fr-FR" dirty="0" smtClean="0">
                  <a:solidFill>
                    <a:schemeClr val="bg2">
                      <a:lumMod val="75000"/>
                      <a:lumOff val="25000"/>
                    </a:schemeClr>
                  </a:solidFill>
                </a:rPr>
                <a:t>Cas test</a:t>
              </a:r>
              <a:endParaRPr lang="fr-FR" dirty="0">
                <a:solidFill>
                  <a:schemeClr val="bg2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1" name="ZoneTexte 180"/>
            <p:cNvSpPr txBox="1"/>
            <p:nvPr/>
          </p:nvSpPr>
          <p:spPr>
            <a:xfrm>
              <a:off x="3495048" y="3746424"/>
              <a:ext cx="14750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fr-FR"/>
              </a:defPPr>
              <a:lvl1pPr>
                <a:defRPr sz="1200" b="1" i="1">
                  <a:solidFill>
                    <a:schemeClr val="accent3">
                      <a:lumMod val="50000"/>
                    </a:schemeClr>
                  </a:solidFill>
                </a:defRPr>
              </a:lvl1pPr>
            </a:lstStyle>
            <a:p>
              <a:r>
                <a:rPr lang="fr-FR" dirty="0">
                  <a:solidFill>
                    <a:schemeClr val="bg2">
                      <a:lumMod val="75000"/>
                      <a:lumOff val="25000"/>
                    </a:schemeClr>
                  </a:solidFill>
                </a:rPr>
                <a:t>Recommandation</a:t>
              </a:r>
            </a:p>
          </p:txBody>
        </p:sp>
        <p:cxnSp>
          <p:nvCxnSpPr>
            <p:cNvPr id="98" name="Connecteur droit avec flèche 17"/>
            <p:cNvCxnSpPr>
              <a:stCxn id="180" idx="3"/>
              <a:endCxn id="95" idx="0"/>
            </p:cNvCxnSpPr>
            <p:nvPr/>
          </p:nvCxnSpPr>
          <p:spPr bwMode="auto">
            <a:xfrm>
              <a:off x="4821791" y="3382711"/>
              <a:ext cx="1565166" cy="766369"/>
            </a:xfrm>
            <a:prstGeom prst="curved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  <a:extLst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9" name="Connecteur droit avec flèche 17"/>
            <p:cNvCxnSpPr>
              <a:stCxn id="180" idx="3"/>
              <a:endCxn id="96" idx="0"/>
            </p:cNvCxnSpPr>
            <p:nvPr/>
          </p:nvCxnSpPr>
          <p:spPr bwMode="auto">
            <a:xfrm>
              <a:off x="4821791" y="3382711"/>
              <a:ext cx="2507330" cy="1295448"/>
            </a:xfrm>
            <a:prstGeom prst="curved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  <a:extLst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1"/>
            <a:ext cx="7920607" cy="720378"/>
          </a:xfrm>
        </p:spPr>
        <p:txBody>
          <a:bodyPr/>
          <a:lstStyle/>
          <a:p>
            <a:r>
              <a:rPr lang="fr-FR" dirty="0" smtClean="0"/>
              <a:t>Bénéfices des </a:t>
            </a:r>
            <a:r>
              <a:rPr lang="fr-FR" dirty="0"/>
              <a:t>Forums d’ Implémentation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2480" y="923243"/>
            <a:ext cx="9217024" cy="2217725"/>
          </a:xfrm>
        </p:spPr>
        <p:txBody>
          <a:bodyPr/>
          <a:lstStyle/>
          <a:p>
            <a:pPr marL="0" indent="0">
              <a:buNone/>
            </a:pPr>
            <a:r>
              <a:rPr lang="fr-FR" sz="1600" dirty="0"/>
              <a:t>Les forums d’implémentation garantissent l’interopérabilité des </a:t>
            </a:r>
            <a:r>
              <a:rPr lang="fr-FR" sz="1600" dirty="0" smtClean="0"/>
              <a:t>implémentations</a:t>
            </a:r>
            <a:br>
              <a:rPr lang="fr-FR" sz="1600" dirty="0" smtClean="0"/>
            </a:br>
            <a:r>
              <a:rPr lang="fr-FR" sz="1600" dirty="0" smtClean="0"/>
              <a:t> des interfaces STEP en </a:t>
            </a:r>
            <a:r>
              <a:rPr lang="fr-FR" sz="1600" dirty="0"/>
              <a:t>partageant :</a:t>
            </a:r>
          </a:p>
          <a:p>
            <a:r>
              <a:rPr lang="fr-FR" sz="1600" dirty="0"/>
              <a:t>des recommandations </a:t>
            </a:r>
            <a:r>
              <a:rPr lang="fr-FR" sz="1600" dirty="0" smtClean="0"/>
              <a:t>d’utilisation,</a:t>
            </a:r>
            <a:endParaRPr lang="fr-FR" sz="1600" dirty="0"/>
          </a:p>
          <a:p>
            <a:r>
              <a:rPr lang="fr-FR" sz="1600" dirty="0"/>
              <a:t>en </a:t>
            </a:r>
            <a:r>
              <a:rPr lang="fr-FR" sz="1600" dirty="0" smtClean="0"/>
              <a:t>industrialisant </a:t>
            </a:r>
            <a:r>
              <a:rPr lang="fr-FR" sz="1600" dirty="0"/>
              <a:t>les processus de </a:t>
            </a:r>
            <a:r>
              <a:rPr lang="fr-FR" sz="1600" dirty="0" smtClean="0"/>
              <a:t>tests </a:t>
            </a:r>
            <a:r>
              <a:rPr lang="fr-FR" sz="1600" dirty="0"/>
              <a:t>et de </a:t>
            </a:r>
            <a:r>
              <a:rPr lang="fr-FR" sz="1600" dirty="0" smtClean="0"/>
              <a:t>validation.</a:t>
            </a:r>
            <a:endParaRPr lang="fr-FR" sz="1600" dirty="0"/>
          </a:p>
        </p:txBody>
      </p:sp>
      <p:grpSp>
        <p:nvGrpSpPr>
          <p:cNvPr id="88" name="Groupe 87"/>
          <p:cNvGrpSpPr/>
          <p:nvPr/>
        </p:nvGrpSpPr>
        <p:grpSpPr>
          <a:xfrm>
            <a:off x="6069650" y="3933056"/>
            <a:ext cx="2483750" cy="1823873"/>
            <a:chOff x="5711513" y="3934245"/>
            <a:chExt cx="2483750" cy="1823873"/>
          </a:xfrm>
        </p:grpSpPr>
        <p:pic>
          <p:nvPicPr>
            <p:cNvPr id="95" name="Image 9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6385" y="3934245"/>
              <a:ext cx="504870" cy="504870"/>
            </a:xfrm>
            <a:prstGeom prst="rect">
              <a:avLst/>
            </a:prstGeom>
          </p:spPr>
        </p:pic>
        <p:pic>
          <p:nvPicPr>
            <p:cNvPr id="96" name="Image 9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8549" y="4463324"/>
              <a:ext cx="504870" cy="504870"/>
            </a:xfrm>
            <a:prstGeom prst="rect">
              <a:avLst/>
            </a:prstGeom>
          </p:spPr>
        </p:pic>
        <p:pic>
          <p:nvPicPr>
            <p:cNvPr id="97" name="Image 9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7477" y="5136275"/>
              <a:ext cx="504870" cy="504870"/>
            </a:xfrm>
            <a:prstGeom prst="rect">
              <a:avLst/>
            </a:prstGeom>
          </p:spPr>
        </p:pic>
        <p:sp>
          <p:nvSpPr>
            <p:cNvPr id="101" name="ZoneTexte 100"/>
            <p:cNvSpPr txBox="1"/>
            <p:nvPr/>
          </p:nvSpPr>
          <p:spPr>
            <a:xfrm>
              <a:off x="5711513" y="4372197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  <p:sp>
          <p:nvSpPr>
            <p:cNvPr id="102" name="ZoneTexte 101"/>
            <p:cNvSpPr txBox="1"/>
            <p:nvPr/>
          </p:nvSpPr>
          <p:spPr>
            <a:xfrm>
              <a:off x="6495633" y="4934138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  <p:sp>
          <p:nvSpPr>
            <p:cNvPr id="103" name="ZoneTexte 102"/>
            <p:cNvSpPr txBox="1"/>
            <p:nvPr/>
          </p:nvSpPr>
          <p:spPr>
            <a:xfrm>
              <a:off x="7244561" y="5547560"/>
              <a:ext cx="950702" cy="210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50" b="1" dirty="0" smtClean="0"/>
                <a:t>Editeur logiciel</a:t>
              </a:r>
              <a:endParaRPr lang="fr-FR" sz="1050" b="1" dirty="0"/>
            </a:p>
          </p:txBody>
        </p:sp>
      </p:grpSp>
      <p:grpSp>
        <p:nvGrpSpPr>
          <p:cNvPr id="86" name="Groupe 85"/>
          <p:cNvGrpSpPr/>
          <p:nvPr/>
        </p:nvGrpSpPr>
        <p:grpSpPr>
          <a:xfrm>
            <a:off x="1003196" y="3621962"/>
            <a:ext cx="3085696" cy="2183302"/>
            <a:chOff x="1342224" y="3623151"/>
            <a:chExt cx="3085696" cy="2183302"/>
          </a:xfrm>
        </p:grpSpPr>
        <p:grpSp>
          <p:nvGrpSpPr>
            <p:cNvPr id="104" name="Groupe 103"/>
            <p:cNvGrpSpPr/>
            <p:nvPr/>
          </p:nvGrpSpPr>
          <p:grpSpPr>
            <a:xfrm>
              <a:off x="1744454" y="3623151"/>
              <a:ext cx="867239" cy="876238"/>
              <a:chOff x="914164" y="2020489"/>
              <a:chExt cx="1222749" cy="1235436"/>
            </a:xfrm>
          </p:grpSpPr>
          <p:pic>
            <p:nvPicPr>
              <p:cNvPr id="175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0798" y="2352778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6" name="Image 17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6715" y="2020489"/>
                <a:ext cx="790198" cy="790198"/>
              </a:xfrm>
              <a:prstGeom prst="rect">
                <a:avLst/>
              </a:prstGeom>
            </p:spPr>
          </p:pic>
          <p:sp>
            <p:nvSpPr>
              <p:cNvPr id="177" name="ZoneTexte 176"/>
              <p:cNvSpPr txBox="1"/>
              <p:nvPr/>
            </p:nvSpPr>
            <p:spPr>
              <a:xfrm>
                <a:off x="914164" y="2932064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5" name="Groupe 104"/>
            <p:cNvGrpSpPr/>
            <p:nvPr/>
          </p:nvGrpSpPr>
          <p:grpSpPr>
            <a:xfrm>
              <a:off x="2841012" y="3965639"/>
              <a:ext cx="885891" cy="609749"/>
              <a:chOff x="2544452" y="2957234"/>
              <a:chExt cx="1249047" cy="859705"/>
            </a:xfrm>
          </p:grpSpPr>
          <p:pic>
            <p:nvPicPr>
              <p:cNvPr id="172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4452" y="2957234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3" name="Picture 7"/>
              <p:cNvPicPr>
                <a:picLocks noChangeAspect="1" noChangeArrowheads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3748" b="33126"/>
              <a:stretch/>
            </p:blipFill>
            <p:spPr bwMode="auto">
              <a:xfrm>
                <a:off x="2719072" y="2957234"/>
                <a:ext cx="1074427" cy="3559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4" name="ZoneTexte 173"/>
              <p:cNvSpPr txBox="1"/>
              <p:nvPr/>
            </p:nvSpPr>
            <p:spPr>
              <a:xfrm>
                <a:off x="2580643" y="3493078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6" name="Groupe 105"/>
            <p:cNvGrpSpPr/>
            <p:nvPr/>
          </p:nvGrpSpPr>
          <p:grpSpPr>
            <a:xfrm>
              <a:off x="3732790" y="4349388"/>
              <a:ext cx="693311" cy="596920"/>
              <a:chOff x="2581894" y="5266123"/>
              <a:chExt cx="977522" cy="841617"/>
            </a:xfrm>
          </p:grpSpPr>
          <p:pic>
            <p:nvPicPr>
              <p:cNvPr id="169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86143" y="52661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0" name="Picture 10" descr="File:Windmill.svg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12500" y="5266123"/>
                <a:ext cx="446916" cy="5577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1" name="ZoneTexte 170"/>
              <p:cNvSpPr txBox="1"/>
              <p:nvPr/>
            </p:nvSpPr>
            <p:spPr>
              <a:xfrm>
                <a:off x="2581894" y="5783879"/>
                <a:ext cx="892491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industrie</a:t>
                </a:r>
                <a:endParaRPr lang="fr-FR" sz="1200" dirty="0"/>
              </a:p>
            </p:txBody>
          </p:sp>
        </p:grpSp>
        <p:grpSp>
          <p:nvGrpSpPr>
            <p:cNvPr id="107" name="Groupe 106"/>
            <p:cNvGrpSpPr/>
            <p:nvPr/>
          </p:nvGrpSpPr>
          <p:grpSpPr>
            <a:xfrm>
              <a:off x="2512878" y="4786588"/>
              <a:ext cx="770687" cy="630399"/>
              <a:chOff x="993283" y="4537716"/>
              <a:chExt cx="1086617" cy="888820"/>
            </a:xfrm>
          </p:grpSpPr>
          <p:pic>
            <p:nvPicPr>
              <p:cNvPr id="167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3283" y="4537716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8" name="ZoneTexte 167"/>
              <p:cNvSpPr txBox="1"/>
              <p:nvPr/>
            </p:nvSpPr>
            <p:spPr>
              <a:xfrm>
                <a:off x="1208024" y="5102675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08" name="Groupe 107"/>
            <p:cNvGrpSpPr/>
            <p:nvPr/>
          </p:nvGrpSpPr>
          <p:grpSpPr>
            <a:xfrm>
              <a:off x="1342224" y="4642424"/>
              <a:ext cx="618381" cy="626299"/>
              <a:chOff x="571551" y="4084737"/>
              <a:chExt cx="871876" cy="883040"/>
            </a:xfrm>
          </p:grpSpPr>
          <p:pic>
            <p:nvPicPr>
              <p:cNvPr id="165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1573" y="4084737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6" name="ZoneTexte 165"/>
              <p:cNvSpPr txBox="1"/>
              <p:nvPr/>
            </p:nvSpPr>
            <p:spPr>
              <a:xfrm>
                <a:off x="571551" y="4643916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09" name="Groupe 108"/>
            <p:cNvGrpSpPr/>
            <p:nvPr/>
          </p:nvGrpSpPr>
          <p:grpSpPr>
            <a:xfrm>
              <a:off x="3086182" y="5166116"/>
              <a:ext cx="618381" cy="606646"/>
              <a:chOff x="591231" y="5241323"/>
              <a:chExt cx="871876" cy="855330"/>
            </a:xfrm>
          </p:grpSpPr>
          <p:pic>
            <p:nvPicPr>
              <p:cNvPr id="163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253" y="52413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4" name="ZoneTexte 163"/>
              <p:cNvSpPr txBox="1"/>
              <p:nvPr/>
            </p:nvSpPr>
            <p:spPr>
              <a:xfrm>
                <a:off x="591231" y="5772792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grpSp>
          <p:nvGrpSpPr>
            <p:cNvPr id="110" name="Groupe 109"/>
            <p:cNvGrpSpPr/>
            <p:nvPr/>
          </p:nvGrpSpPr>
          <p:grpSpPr>
            <a:xfrm>
              <a:off x="1984418" y="5123531"/>
              <a:ext cx="618381" cy="614509"/>
              <a:chOff x="1120488" y="3191017"/>
              <a:chExt cx="871876" cy="866417"/>
            </a:xfrm>
          </p:grpSpPr>
          <p:pic>
            <p:nvPicPr>
              <p:cNvPr id="161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0510" y="3191017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2" name="ZoneTexte 161"/>
              <p:cNvSpPr txBox="1"/>
              <p:nvPr/>
            </p:nvSpPr>
            <p:spPr>
              <a:xfrm>
                <a:off x="1120488" y="3733573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cxnSp>
          <p:nvCxnSpPr>
            <p:cNvPr id="112" name="Connecteur droit avec flèche 111"/>
            <p:cNvCxnSpPr>
              <a:stCxn id="177" idx="2"/>
              <a:endCxn id="167" idx="0"/>
            </p:cNvCxnSpPr>
            <p:nvPr/>
          </p:nvCxnSpPr>
          <p:spPr bwMode="auto">
            <a:xfrm>
              <a:off x="2060955" y="4499389"/>
              <a:ext cx="704358" cy="2872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3" name="Connecteur droit avec flèche 112"/>
            <p:cNvCxnSpPr>
              <a:stCxn id="177" idx="2"/>
              <a:endCxn id="161" idx="0"/>
            </p:cNvCxnSpPr>
            <p:nvPr/>
          </p:nvCxnSpPr>
          <p:spPr bwMode="auto">
            <a:xfrm>
              <a:off x="2060955" y="4499389"/>
              <a:ext cx="232654" cy="624143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4" name="Connecteur droit avec flèche 113"/>
            <p:cNvCxnSpPr>
              <a:stCxn id="174" idx="2"/>
              <a:endCxn id="167" idx="0"/>
            </p:cNvCxnSpPr>
            <p:nvPr/>
          </p:nvCxnSpPr>
          <p:spPr bwMode="auto">
            <a:xfrm flipH="1">
              <a:off x="2765313" y="4575388"/>
              <a:ext cx="417870" cy="2112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5" name="Connecteur droit avec flèche 114"/>
            <p:cNvCxnSpPr>
              <a:stCxn id="177" idx="2"/>
              <a:endCxn id="165" idx="3"/>
            </p:cNvCxnSpPr>
            <p:nvPr/>
          </p:nvCxnSpPr>
          <p:spPr bwMode="auto">
            <a:xfrm flipH="1">
              <a:off x="1903850" y="4499389"/>
              <a:ext cx="157105" cy="39547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6" name="Connecteur droit avec flèche 115"/>
            <p:cNvCxnSpPr>
              <a:stCxn id="171" idx="2"/>
              <a:endCxn id="163" idx="0"/>
            </p:cNvCxnSpPr>
            <p:nvPr/>
          </p:nvCxnSpPr>
          <p:spPr bwMode="auto">
            <a:xfrm flipH="1">
              <a:off x="3395373" y="4946307"/>
              <a:ext cx="653920" cy="21980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7" name="Connecteur droit avec flèche 116"/>
            <p:cNvCxnSpPr>
              <a:stCxn id="163" idx="0"/>
              <a:endCxn id="174" idx="2"/>
            </p:cNvCxnSpPr>
            <p:nvPr/>
          </p:nvCxnSpPr>
          <p:spPr bwMode="auto">
            <a:xfrm flipH="1" flipV="1">
              <a:off x="3183183" y="4575388"/>
              <a:ext cx="212190" cy="590728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121" name="Groupe 120"/>
            <p:cNvGrpSpPr/>
            <p:nvPr/>
          </p:nvGrpSpPr>
          <p:grpSpPr>
            <a:xfrm>
              <a:off x="3809539" y="5199807"/>
              <a:ext cx="618381" cy="606646"/>
              <a:chOff x="591231" y="5241323"/>
              <a:chExt cx="871876" cy="855330"/>
            </a:xfrm>
          </p:grpSpPr>
          <p:pic>
            <p:nvPicPr>
              <p:cNvPr id="159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6034" y="5241323"/>
                <a:ext cx="711833" cy="711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0" name="ZoneTexte 159"/>
              <p:cNvSpPr txBox="1"/>
              <p:nvPr/>
            </p:nvSpPr>
            <p:spPr>
              <a:xfrm>
                <a:off x="591231" y="5772792"/>
                <a:ext cx="871876" cy="3238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/>
                  <a:t>Supplier</a:t>
                </a:r>
                <a:endParaRPr lang="fr-FR" sz="1200" dirty="0"/>
              </a:p>
            </p:txBody>
          </p:sp>
        </p:grpSp>
        <p:cxnSp>
          <p:nvCxnSpPr>
            <p:cNvPr id="122" name="Connecteur droit avec flèche 121"/>
            <p:cNvCxnSpPr>
              <a:stCxn id="171" idx="2"/>
              <a:endCxn id="159" idx="0"/>
            </p:cNvCxnSpPr>
            <p:nvPr/>
          </p:nvCxnSpPr>
          <p:spPr bwMode="auto">
            <a:xfrm>
              <a:off x="4049292" y="4946307"/>
              <a:ext cx="65736" cy="253500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30" name="ZoneTexte 129"/>
          <p:cNvSpPr txBox="1"/>
          <p:nvPr/>
        </p:nvSpPr>
        <p:spPr>
          <a:xfrm>
            <a:off x="3656568" y="2189249"/>
            <a:ext cx="524003" cy="216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/>
              <a:t>Norme</a:t>
            </a:r>
            <a:endParaRPr lang="fr-FR" sz="1050" b="1" dirty="0"/>
          </a:p>
        </p:txBody>
      </p:sp>
      <p:pic>
        <p:nvPicPr>
          <p:cNvPr id="178" name="Image 17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759" y="2067932"/>
            <a:ext cx="581103" cy="581103"/>
          </a:xfrm>
          <a:prstGeom prst="rect">
            <a:avLst/>
          </a:prstGeom>
        </p:spPr>
      </p:pic>
      <p:grpSp>
        <p:nvGrpSpPr>
          <p:cNvPr id="93" name="Groupe 92"/>
          <p:cNvGrpSpPr/>
          <p:nvPr/>
        </p:nvGrpSpPr>
        <p:grpSpPr>
          <a:xfrm>
            <a:off x="4520952" y="3965127"/>
            <a:ext cx="3304662" cy="1818157"/>
            <a:chOff x="4473429" y="3966316"/>
            <a:chExt cx="3304662" cy="1818157"/>
          </a:xfrm>
        </p:grpSpPr>
        <p:sp>
          <p:nvSpPr>
            <p:cNvPr id="137" name="Rectangle à coins arrondis 136"/>
            <p:cNvSpPr/>
            <p:nvPr/>
          </p:nvSpPr>
          <p:spPr bwMode="auto">
            <a:xfrm>
              <a:off x="4545437" y="3966316"/>
              <a:ext cx="1264797" cy="1818157"/>
            </a:xfrm>
            <a:prstGeom prst="roundRect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05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grpSp>
          <p:nvGrpSpPr>
            <p:cNvPr id="138" name="Groupe 137"/>
            <p:cNvGrpSpPr/>
            <p:nvPr/>
          </p:nvGrpSpPr>
          <p:grpSpPr>
            <a:xfrm>
              <a:off x="4563661" y="4048695"/>
              <a:ext cx="678391" cy="523695"/>
              <a:chOff x="4999954" y="3728742"/>
              <a:chExt cx="1023999" cy="787176"/>
            </a:xfrm>
          </p:grpSpPr>
          <p:pic>
            <p:nvPicPr>
              <p:cNvPr id="157" name="Image 156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3347" y="3728742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8" name="ZoneTexte 157"/>
              <p:cNvSpPr txBox="1"/>
              <p:nvPr/>
            </p:nvSpPr>
            <p:spPr>
              <a:xfrm>
                <a:off x="4999954" y="4192080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grpSp>
          <p:nvGrpSpPr>
            <p:cNvPr id="140" name="Groupe 139"/>
            <p:cNvGrpSpPr/>
            <p:nvPr/>
          </p:nvGrpSpPr>
          <p:grpSpPr>
            <a:xfrm>
              <a:off x="5196060" y="4689754"/>
              <a:ext cx="678391" cy="523695"/>
              <a:chOff x="4999955" y="3728742"/>
              <a:chExt cx="1024000" cy="787176"/>
            </a:xfrm>
          </p:grpSpPr>
          <p:pic>
            <p:nvPicPr>
              <p:cNvPr id="153" name="Image 152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3347" y="3728742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4" name="ZoneTexte 153"/>
              <p:cNvSpPr txBox="1"/>
              <p:nvPr/>
            </p:nvSpPr>
            <p:spPr>
              <a:xfrm>
                <a:off x="4999955" y="4192080"/>
                <a:ext cx="1024000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grpSp>
          <p:nvGrpSpPr>
            <p:cNvPr id="141" name="Groupe 140"/>
            <p:cNvGrpSpPr/>
            <p:nvPr/>
          </p:nvGrpSpPr>
          <p:grpSpPr>
            <a:xfrm>
              <a:off x="4815766" y="5259666"/>
              <a:ext cx="678391" cy="500590"/>
              <a:chOff x="4999954" y="3763473"/>
              <a:chExt cx="1023999" cy="752446"/>
            </a:xfrm>
          </p:grpSpPr>
          <p:pic>
            <p:nvPicPr>
              <p:cNvPr id="151" name="Image 150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41029" y="3763473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2" name="ZoneTexte 151"/>
              <p:cNvSpPr txBox="1"/>
              <p:nvPr/>
            </p:nvSpPr>
            <p:spPr>
              <a:xfrm>
                <a:off x="4999954" y="4192081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grpSp>
          <p:nvGrpSpPr>
            <p:cNvPr id="142" name="Groupe 141"/>
            <p:cNvGrpSpPr/>
            <p:nvPr/>
          </p:nvGrpSpPr>
          <p:grpSpPr>
            <a:xfrm>
              <a:off x="4473429" y="4870349"/>
              <a:ext cx="678391" cy="523695"/>
              <a:chOff x="4513833" y="3710247"/>
              <a:chExt cx="1023999" cy="787176"/>
            </a:xfrm>
          </p:grpSpPr>
          <p:pic>
            <p:nvPicPr>
              <p:cNvPr id="149" name="Image 148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87227" y="3710247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50" name="ZoneTexte 149"/>
              <p:cNvSpPr txBox="1"/>
              <p:nvPr/>
            </p:nvSpPr>
            <p:spPr>
              <a:xfrm>
                <a:off x="4513833" y="4173585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cxnSp>
          <p:nvCxnSpPr>
            <p:cNvPr id="143" name="Connecteur droit avec flèche 142"/>
            <p:cNvCxnSpPr>
              <a:stCxn id="95" idx="1"/>
              <a:endCxn id="157" idx="3"/>
            </p:cNvCxnSpPr>
            <p:nvPr/>
          </p:nvCxnSpPr>
          <p:spPr bwMode="auto">
            <a:xfrm flipH="1">
              <a:off x="5052458" y="4186680"/>
              <a:ext cx="1034541" cy="16501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145" name="Groupe 144"/>
            <p:cNvGrpSpPr/>
            <p:nvPr/>
          </p:nvGrpSpPr>
          <p:grpSpPr>
            <a:xfrm>
              <a:off x="5102032" y="4246278"/>
              <a:ext cx="678391" cy="523695"/>
              <a:chOff x="4999954" y="3728742"/>
              <a:chExt cx="1023999" cy="787176"/>
            </a:xfrm>
          </p:grpSpPr>
          <p:pic>
            <p:nvPicPr>
              <p:cNvPr id="147" name="Image 146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3347" y="3728742"/>
                <a:ext cx="464422" cy="464422"/>
              </a:xfrm>
              <a:prstGeom prst="rect">
                <a:avLst/>
              </a:prstGeom>
              <a:solidFill>
                <a:schemeClr val="tx1"/>
              </a:solidFill>
            </p:spPr>
          </p:pic>
          <p:sp>
            <p:nvSpPr>
              <p:cNvPr id="148" name="ZoneTexte 147"/>
              <p:cNvSpPr txBox="1"/>
              <p:nvPr/>
            </p:nvSpPr>
            <p:spPr>
              <a:xfrm>
                <a:off x="4999954" y="4192080"/>
                <a:ext cx="1023999" cy="323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800" dirty="0" smtClean="0"/>
                  <a:t>application</a:t>
                </a:r>
                <a:endParaRPr lang="fr-FR" sz="800" dirty="0"/>
              </a:p>
            </p:txBody>
          </p:sp>
        </p:grpSp>
        <p:cxnSp>
          <p:nvCxnSpPr>
            <p:cNvPr id="146" name="Connecteur droit avec flèche 145"/>
            <p:cNvCxnSpPr>
              <a:stCxn id="95" idx="1"/>
              <a:endCxn id="147" idx="3"/>
            </p:cNvCxnSpPr>
            <p:nvPr/>
          </p:nvCxnSpPr>
          <p:spPr bwMode="auto">
            <a:xfrm flipH="1">
              <a:off x="5590829" y="4186680"/>
              <a:ext cx="496170" cy="214084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1" name="Connecteur droit avec flèche 130"/>
            <p:cNvCxnSpPr>
              <a:stCxn id="102" idx="1"/>
              <a:endCxn id="153" idx="3"/>
            </p:cNvCxnSpPr>
            <p:nvPr/>
          </p:nvCxnSpPr>
          <p:spPr bwMode="auto">
            <a:xfrm flipH="1" flipV="1">
              <a:off x="5684855" y="4844240"/>
              <a:ext cx="1121392" cy="195177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2" name="Connecteur droit avec flèche 131"/>
            <p:cNvCxnSpPr>
              <a:stCxn id="102" idx="1"/>
              <a:endCxn id="149" idx="3"/>
            </p:cNvCxnSpPr>
            <p:nvPr/>
          </p:nvCxnSpPr>
          <p:spPr bwMode="auto">
            <a:xfrm flipH="1" flipV="1">
              <a:off x="4962226" y="5024836"/>
              <a:ext cx="1844021" cy="14581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3" name="Connecteur droit avec flèche 132"/>
            <p:cNvCxnSpPr>
              <a:stCxn id="97" idx="1"/>
              <a:endCxn id="151" idx="3"/>
            </p:cNvCxnSpPr>
            <p:nvPr/>
          </p:nvCxnSpPr>
          <p:spPr bwMode="auto">
            <a:xfrm flipH="1">
              <a:off x="5283152" y="5388710"/>
              <a:ext cx="2494939" cy="25442"/>
            </a:xfrm>
            <a:prstGeom prst="straightConnector1">
              <a:avLst/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8" name="Groupe 207"/>
          <p:cNvGrpSpPr/>
          <p:nvPr/>
        </p:nvGrpSpPr>
        <p:grpSpPr>
          <a:xfrm>
            <a:off x="4638479" y="1938274"/>
            <a:ext cx="863884" cy="475858"/>
            <a:chOff x="4649606" y="2209133"/>
            <a:chExt cx="863884" cy="475858"/>
          </a:xfrm>
        </p:grpSpPr>
        <p:sp>
          <p:nvSpPr>
            <p:cNvPr id="84" name="Flèche en arc 83"/>
            <p:cNvSpPr/>
            <p:nvPr/>
          </p:nvSpPr>
          <p:spPr bwMode="auto">
            <a:xfrm>
              <a:off x="4649606" y="2229977"/>
              <a:ext cx="498027" cy="455014"/>
            </a:xfrm>
            <a:prstGeom prst="circularArrow">
              <a:avLst>
                <a:gd name="adj1" fmla="val 19553"/>
                <a:gd name="adj2" fmla="val 777932"/>
                <a:gd name="adj3" fmla="val 5114043"/>
                <a:gd name="adj4" fmla="val 13535008"/>
                <a:gd name="adj5" fmla="val 20762"/>
              </a:avLst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6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94" name="Image 93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3" y="2209133"/>
              <a:ext cx="427097" cy="427097"/>
            </a:xfrm>
            <a:prstGeom prst="rect">
              <a:avLst/>
            </a:prstGeom>
          </p:spPr>
        </p:pic>
      </p:grpSp>
      <p:grpSp>
        <p:nvGrpSpPr>
          <p:cNvPr id="204" name="Groupe 203"/>
          <p:cNvGrpSpPr/>
          <p:nvPr/>
        </p:nvGrpSpPr>
        <p:grpSpPr>
          <a:xfrm>
            <a:off x="4638479" y="2700253"/>
            <a:ext cx="738701" cy="482222"/>
            <a:chOff x="4638479" y="2916277"/>
            <a:chExt cx="738701" cy="482222"/>
          </a:xfrm>
        </p:grpSpPr>
        <p:sp>
          <p:nvSpPr>
            <p:cNvPr id="196" name="Flèche en arc 195"/>
            <p:cNvSpPr/>
            <p:nvPr/>
          </p:nvSpPr>
          <p:spPr bwMode="auto">
            <a:xfrm>
              <a:off x="4638479" y="2943485"/>
              <a:ext cx="498027" cy="455014"/>
            </a:xfrm>
            <a:prstGeom prst="circularArrow">
              <a:avLst>
                <a:gd name="adj1" fmla="val 19553"/>
                <a:gd name="adj2" fmla="val 777932"/>
                <a:gd name="adj3" fmla="val 5114043"/>
                <a:gd name="adj4" fmla="val 13535008"/>
                <a:gd name="adj5" fmla="val 20762"/>
              </a:avLst>
            </a:prstGeom>
            <a:solidFill>
              <a:schemeClr val="tx1"/>
            </a:solidFill>
            <a:ln w="12700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6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197" name="Image 196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7953" y="2916277"/>
              <a:ext cx="359227" cy="359227"/>
            </a:xfrm>
            <a:prstGeom prst="rect">
              <a:avLst/>
            </a:prstGeom>
          </p:spPr>
        </p:pic>
      </p:grpSp>
      <p:grpSp>
        <p:nvGrpSpPr>
          <p:cNvPr id="203" name="Groupe 202"/>
          <p:cNvGrpSpPr/>
          <p:nvPr/>
        </p:nvGrpSpPr>
        <p:grpSpPr>
          <a:xfrm>
            <a:off x="1347780" y="4462135"/>
            <a:ext cx="1793984" cy="504870"/>
            <a:chOff x="1347780" y="4678159"/>
            <a:chExt cx="1793984" cy="504870"/>
          </a:xfrm>
        </p:grpSpPr>
        <p:pic>
          <p:nvPicPr>
            <p:cNvPr id="198" name="Image 197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7780" y="4703814"/>
              <a:ext cx="297610" cy="297610"/>
            </a:xfrm>
            <a:prstGeom prst="rect">
              <a:avLst/>
            </a:prstGeom>
          </p:spPr>
        </p:pic>
        <p:pic>
          <p:nvPicPr>
            <p:cNvPr id="199" name="Image 198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9449" y="4885419"/>
              <a:ext cx="297610" cy="297610"/>
            </a:xfrm>
            <a:prstGeom prst="rect">
              <a:avLst/>
            </a:prstGeom>
          </p:spPr>
        </p:pic>
        <p:pic>
          <p:nvPicPr>
            <p:cNvPr id="200" name="Image 199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428" y="4678159"/>
              <a:ext cx="297610" cy="297610"/>
            </a:xfrm>
            <a:prstGeom prst="rect">
              <a:avLst/>
            </a:prstGeom>
          </p:spPr>
        </p:pic>
        <p:pic>
          <p:nvPicPr>
            <p:cNvPr id="201" name="Image 200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9641" y="4768665"/>
              <a:ext cx="297610" cy="297610"/>
            </a:xfrm>
            <a:prstGeom prst="rect">
              <a:avLst/>
            </a:prstGeom>
          </p:spPr>
        </p:pic>
        <p:pic>
          <p:nvPicPr>
            <p:cNvPr id="202" name="Image 201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4154" y="4863533"/>
              <a:ext cx="297610" cy="297610"/>
            </a:xfrm>
            <a:prstGeom prst="rect">
              <a:avLst/>
            </a:prstGeom>
          </p:spPr>
        </p:pic>
      </p:grpSp>
      <p:sp>
        <p:nvSpPr>
          <p:cNvPr id="4" name="ZoneTexte 3"/>
          <p:cNvSpPr txBox="1"/>
          <p:nvPr/>
        </p:nvSpPr>
        <p:spPr>
          <a:xfrm>
            <a:off x="1280592" y="2614187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400" b="1" dirty="0" smtClean="0"/>
              <a:t>Forum </a:t>
            </a:r>
            <a:br>
              <a:rPr lang="en-GB" sz="1400" b="1" dirty="0" smtClean="0"/>
            </a:br>
            <a:r>
              <a:rPr lang="en-GB" sz="1400" b="1" dirty="0" err="1" smtClean="0"/>
              <a:t>d’implementation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95692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6984503" cy="1014413"/>
          </a:xfrm>
        </p:spPr>
        <p:txBody>
          <a:bodyPr/>
          <a:lstStyle/>
          <a:p>
            <a:pPr lvl="1"/>
            <a:r>
              <a:rPr lang="en-GB" dirty="0" smtClean="0"/>
              <a:t>CAX  </a:t>
            </a:r>
            <a:r>
              <a:rPr lang="en-GB" dirty="0" err="1" smtClean="0"/>
              <a:t>Implementor</a:t>
            </a:r>
            <a:r>
              <a:rPr lang="en-GB" dirty="0" smtClean="0"/>
              <a:t> Forum  </a:t>
            </a:r>
            <a:r>
              <a:rPr lang="en-GB" dirty="0"/>
              <a:t/>
            </a:r>
            <a:br>
              <a:rPr lang="en-GB" dirty="0"/>
            </a:br>
            <a:r>
              <a:rPr lang="fr-FR" dirty="0"/>
              <a:t>Présentation générale et </a:t>
            </a:r>
            <a:r>
              <a:rPr lang="fr-FR" dirty="0" smtClean="0"/>
              <a:t>organisation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t" anchorCtr="0"/>
          <a:lstStyle/>
          <a:p>
            <a:r>
              <a:rPr lang="fr-FR" sz="1600" dirty="0" smtClean="0"/>
              <a:t>Composé d’éditeurs de logiciels CAO et d’</a:t>
            </a:r>
            <a:r>
              <a:rPr lang="fr-FR" sz="1600" dirty="0" err="1" smtClean="0"/>
              <a:t>integrateurs</a:t>
            </a:r>
            <a:endParaRPr lang="fr-FR" sz="1600" dirty="0" smtClean="0"/>
          </a:p>
          <a:p>
            <a:pPr lvl="1"/>
            <a:r>
              <a:rPr lang="fr-FR" sz="1200" dirty="0" smtClean="0"/>
              <a:t>La liste :</a:t>
            </a:r>
            <a:r>
              <a:rPr lang="fr-FR" sz="1200" dirty="0" smtClean="0">
                <a:solidFill>
                  <a:srgbClr val="0000CC"/>
                </a:solidFill>
              </a:rPr>
              <a:t> </a:t>
            </a:r>
            <a:r>
              <a:rPr lang="fr-FR" sz="1200" dirty="0" smtClean="0">
                <a:solidFill>
                  <a:srgbClr val="0000CC"/>
                </a:solidFill>
                <a:sym typeface="Wingdings" panose="05000000000000000000" pitchFamily="2" charset="2"/>
                <a:hlinkClick r:id="rId2"/>
              </a:rPr>
              <a:t>www.cax-if.org/vendor.html</a:t>
            </a:r>
            <a:endParaRPr lang="fr-FR" sz="1200" dirty="0" smtClean="0">
              <a:solidFill>
                <a:srgbClr val="0000CC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600" dirty="0"/>
          </a:p>
          <a:p>
            <a:r>
              <a:rPr lang="fr-FR" sz="1600" dirty="0" smtClean="0"/>
              <a:t>Piloté par </a:t>
            </a:r>
            <a:r>
              <a:rPr lang="fr-FR" sz="1600" dirty="0" err="1" smtClean="0"/>
              <a:t>ProSTEP</a:t>
            </a:r>
            <a:r>
              <a:rPr lang="fr-FR" sz="1600" dirty="0" smtClean="0"/>
              <a:t> </a:t>
            </a:r>
            <a:r>
              <a:rPr lang="fr-FR" sz="1600" dirty="0" err="1" smtClean="0"/>
              <a:t>iViP</a:t>
            </a:r>
            <a:r>
              <a:rPr lang="fr-FR" sz="1600" dirty="0" smtClean="0"/>
              <a:t> et PDES INC</a:t>
            </a:r>
          </a:p>
          <a:p>
            <a:pPr marL="0" indent="0">
              <a:buNone/>
            </a:pPr>
            <a:endParaRPr lang="fr-FR" sz="1600" dirty="0" smtClean="0"/>
          </a:p>
          <a:p>
            <a:r>
              <a:rPr lang="fr-FR" sz="1600" dirty="0" smtClean="0"/>
              <a:t>Centré sur le domaine de la conception notamment mécanique</a:t>
            </a:r>
          </a:p>
          <a:p>
            <a:pPr marL="0" indent="0">
              <a:buNone/>
            </a:pPr>
            <a:endParaRPr lang="fr-FR" sz="1600" dirty="0" smtClean="0"/>
          </a:p>
          <a:p>
            <a:r>
              <a:rPr lang="fr-FR" sz="1600" dirty="0" smtClean="0"/>
              <a:t>STEP 203, STEP AP214 et STEP AP242</a:t>
            </a:r>
          </a:p>
          <a:p>
            <a:pPr marL="0" indent="0">
              <a:buNone/>
            </a:pPr>
            <a:endParaRPr lang="fr-FR" sz="1600" dirty="0"/>
          </a:p>
          <a:p>
            <a:r>
              <a:rPr lang="fr-FR" sz="1600" dirty="0" smtClean="0"/>
              <a:t>4 réunions physiques par an + téléconférences mensuelles</a:t>
            </a:r>
          </a:p>
          <a:p>
            <a:endParaRPr lang="fr-FR" sz="1600" dirty="0" smtClean="0"/>
          </a:p>
          <a:p>
            <a:r>
              <a:rPr lang="fr-FR" sz="1600" dirty="0"/>
              <a:t>Rédaction de </a:t>
            </a:r>
            <a:r>
              <a:rPr lang="fr-FR" sz="1600" dirty="0" smtClean="0"/>
              <a:t>recommandations d’utilisation </a:t>
            </a:r>
          </a:p>
          <a:p>
            <a:endParaRPr lang="fr-FR" sz="1600" dirty="0"/>
          </a:p>
          <a:p>
            <a:r>
              <a:rPr lang="fr-FR" sz="1600" dirty="0" smtClean="0"/>
              <a:t>2 campagnes de test par an («Test Rounds »)</a:t>
            </a:r>
            <a:br>
              <a:rPr lang="fr-FR" sz="1600" dirty="0" smtClean="0"/>
            </a:br>
            <a:endParaRPr lang="fr-FR" sz="1600" dirty="0" smtClean="0"/>
          </a:p>
          <a:p>
            <a:endParaRPr lang="fr-FR" sz="16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13"/>
          <a:stretch/>
        </p:blipFill>
        <p:spPr bwMode="auto">
          <a:xfrm>
            <a:off x="7247427" y="1196752"/>
            <a:ext cx="2278072" cy="1085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667" y="4651043"/>
            <a:ext cx="524817" cy="524817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224" y="3992153"/>
            <a:ext cx="560188" cy="560188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296" y="4025132"/>
            <a:ext cx="560188" cy="56018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8222140" y="4102970"/>
            <a:ext cx="304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+</a:t>
            </a:r>
            <a:endParaRPr lang="fr-FR" dirty="0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521" y="2873256"/>
            <a:ext cx="560188" cy="560188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85" y="5163875"/>
            <a:ext cx="506469" cy="506469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019" y="5335336"/>
            <a:ext cx="506469" cy="506469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155" y="5229200"/>
            <a:ext cx="506469" cy="506469"/>
          </a:xfrm>
          <a:prstGeom prst="rect">
            <a:avLst/>
          </a:prstGeom>
        </p:spPr>
      </p:pic>
      <p:sp>
        <p:nvSpPr>
          <p:cNvPr id="20" name="Flèche droite 19"/>
          <p:cNvSpPr/>
          <p:nvPr/>
        </p:nvSpPr>
        <p:spPr bwMode="auto">
          <a:xfrm>
            <a:off x="8232555" y="5263108"/>
            <a:ext cx="307817" cy="484632"/>
          </a:xfrm>
          <a:prstGeom prst="rightArrow">
            <a:avLst/>
          </a:prstGeom>
          <a:solidFill>
            <a:schemeClr val="tx1"/>
          </a:solidFill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62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7200527" cy="1014413"/>
          </a:xfrm>
        </p:spPr>
        <p:txBody>
          <a:bodyPr/>
          <a:lstStyle/>
          <a:p>
            <a:pPr lvl="1"/>
            <a:r>
              <a:rPr lang="en-GB" dirty="0" smtClean="0"/>
              <a:t>CAX  </a:t>
            </a:r>
            <a:r>
              <a:rPr lang="en-GB" dirty="0" err="1" smtClean="0"/>
              <a:t>Implementor</a:t>
            </a:r>
            <a:r>
              <a:rPr lang="en-GB" dirty="0" smtClean="0"/>
              <a:t> Forum  </a:t>
            </a:r>
            <a:r>
              <a:rPr lang="en-GB" dirty="0"/>
              <a:t/>
            </a:r>
            <a:br>
              <a:rPr lang="en-GB" dirty="0"/>
            </a:br>
            <a:r>
              <a:rPr lang="fr-FR" dirty="0" smtClean="0"/>
              <a:t>Les recommandations d’utilisation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412776"/>
            <a:ext cx="8663880" cy="4114800"/>
          </a:xfrm>
        </p:spPr>
        <p:txBody>
          <a:bodyPr/>
          <a:lstStyle/>
          <a:p>
            <a:r>
              <a:rPr lang="fr-FR" sz="1600" dirty="0" smtClean="0"/>
              <a:t>Les recommandations du CAX IF sont des documents permettant de faciliter</a:t>
            </a:r>
            <a:br>
              <a:rPr lang="fr-FR" sz="1600" dirty="0" smtClean="0"/>
            </a:br>
            <a:r>
              <a:rPr lang="fr-FR" sz="1600" dirty="0" smtClean="0"/>
              <a:t> la compréhension de la norme et de garantir une implémentation non ambiguë</a:t>
            </a:r>
          </a:p>
          <a:p>
            <a:endParaRPr lang="fr-FR" sz="1600" dirty="0" smtClean="0"/>
          </a:p>
          <a:p>
            <a:endParaRPr lang="fr-FR" sz="1600" dirty="0"/>
          </a:p>
          <a:p>
            <a:endParaRPr lang="fr-FR" sz="1600" dirty="0" smtClean="0"/>
          </a:p>
          <a:p>
            <a:endParaRPr lang="fr-FR" sz="1600" dirty="0"/>
          </a:p>
          <a:p>
            <a:endParaRPr lang="fr-FR" sz="1600" dirty="0" smtClean="0"/>
          </a:p>
          <a:p>
            <a:endParaRPr lang="fr-FR" sz="1600" dirty="0"/>
          </a:p>
          <a:p>
            <a:endParaRPr lang="fr-FR" sz="1600" dirty="0" smtClean="0"/>
          </a:p>
          <a:p>
            <a:endParaRPr lang="fr-FR" sz="1600" dirty="0" smtClean="0"/>
          </a:p>
          <a:p>
            <a:r>
              <a:rPr lang="fr-FR" sz="1600" dirty="0" smtClean="0"/>
              <a:t>Un nombre conséquent de documents ont été définis pour les protocoles d’application STEP AP203 et AP214, précédant l’AP242. Par exemple:</a:t>
            </a:r>
          </a:p>
          <a:p>
            <a:pPr lvl="1"/>
            <a:r>
              <a:rPr lang="fr-FR" sz="1400" dirty="0" smtClean="0"/>
              <a:t>Les propriétés de validation géométrique</a:t>
            </a:r>
          </a:p>
          <a:p>
            <a:pPr lvl="1"/>
            <a:r>
              <a:rPr lang="fr-FR" sz="1400" dirty="0" smtClean="0"/>
              <a:t>Les références d’assemblages externes</a:t>
            </a:r>
          </a:p>
          <a:p>
            <a:pPr lvl="1"/>
            <a:r>
              <a:rPr lang="fr-FR" sz="1400" dirty="0" smtClean="0"/>
              <a:t>La présentation graphique des annotations </a:t>
            </a:r>
          </a:p>
          <a:p>
            <a:pPr marL="430213" lvl="1" indent="0">
              <a:buNone/>
            </a:pPr>
            <a:r>
              <a:rPr lang="fr-FR" sz="1400" dirty="0" smtClean="0"/>
              <a:t> (incluant les tolérancements  dimensionnel et géométrique)</a:t>
            </a:r>
          </a:p>
          <a:p>
            <a:endParaRPr lang="fr-FR" sz="1600" dirty="0" smtClean="0"/>
          </a:p>
          <a:p>
            <a:pPr marL="0" indent="0">
              <a:buNone/>
            </a:pP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6897216" y="4897760"/>
            <a:ext cx="280706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Principe fondamental pour l’archivage long terme des données aéronautiques</a:t>
            </a:r>
          </a:p>
        </p:txBody>
      </p:sp>
      <p:sp>
        <p:nvSpPr>
          <p:cNvPr id="6" name="Flèche droite 5"/>
          <p:cNvSpPr/>
          <p:nvPr/>
        </p:nvSpPr>
        <p:spPr bwMode="auto">
          <a:xfrm>
            <a:off x="6321152" y="5097234"/>
            <a:ext cx="511372" cy="432048"/>
          </a:xfrm>
          <a:prstGeom prst="rightArrow">
            <a:avLst/>
          </a:prstGeom>
          <a:solidFill>
            <a:schemeClr val="tx1"/>
          </a:solidFill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99" y="2017440"/>
            <a:ext cx="3135957" cy="219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Grafik 6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779" y="1916832"/>
            <a:ext cx="1886167" cy="401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22" y="2255068"/>
            <a:ext cx="2509282" cy="2002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23" y="2574301"/>
            <a:ext cx="681979" cy="68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512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CAX  </a:t>
            </a:r>
            <a:r>
              <a:rPr lang="fr-FR" dirty="0" err="1" smtClean="0"/>
              <a:t>Implementor</a:t>
            </a:r>
            <a:r>
              <a:rPr lang="fr-FR" dirty="0" smtClean="0"/>
              <a:t> Forum </a:t>
            </a:r>
            <a:br>
              <a:rPr lang="fr-FR" dirty="0" smtClean="0"/>
            </a:br>
            <a:r>
              <a:rPr lang="fr-FR" dirty="0" smtClean="0"/>
              <a:t>Campagnes de test et cas tests</a:t>
            </a:r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00" y="1954440"/>
            <a:ext cx="3745267" cy="2858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9582" y="1460514"/>
            <a:ext cx="3490292" cy="33855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dirty="0" smtClean="0">
                <a:solidFill>
                  <a:sysClr val="windowText" lastClr="000000"/>
                </a:solidFill>
              </a:rPr>
              <a:t>33 campagnes de test depuis 1999</a:t>
            </a:r>
            <a:endParaRPr lang="fr-FR" dirty="0">
              <a:solidFill>
                <a:sysClr val="windowText" lastClr="00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16" y="3043146"/>
            <a:ext cx="3057845" cy="1949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176" y="1799068"/>
            <a:ext cx="1512168" cy="152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826" y="3007310"/>
            <a:ext cx="938980" cy="173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426024" y="1428925"/>
            <a:ext cx="3490292" cy="33855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dirty="0" smtClean="0">
                <a:solidFill>
                  <a:sysClr val="windowText" lastClr="000000"/>
                </a:solidFill>
              </a:rPr>
              <a:t>Cas tests</a:t>
            </a:r>
            <a:endParaRPr lang="fr-FR" dirty="0">
              <a:solidFill>
                <a:sysClr val="windowText" lastClr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6696" y="5157192"/>
            <a:ext cx="6120680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dirty="0" smtClean="0">
                <a:solidFill>
                  <a:sysClr val="windowText" lastClr="000000"/>
                </a:solidFill>
              </a:rPr>
              <a:t>Analyse des résultats sont rassemblés dans un outil interne au groupe </a:t>
            </a:r>
            <a:r>
              <a:rPr lang="fr-FR" dirty="0" smtClean="0">
                <a:solidFill>
                  <a:sysClr val="windowText" lastClr="000000"/>
                </a:solidFill>
                <a:sym typeface="Wingdings" panose="05000000000000000000" pitchFamily="2" charset="2"/>
              </a:rPr>
              <a:t> </a:t>
            </a:r>
            <a:r>
              <a:rPr lang="fr-FR" dirty="0" smtClean="0">
                <a:solidFill>
                  <a:sysClr val="windowText" lastClr="000000"/>
                </a:solidFill>
              </a:rPr>
              <a:t> statistique &amp; </a:t>
            </a:r>
            <a:r>
              <a:rPr lang="fr-FR" dirty="0" smtClean="0">
                <a:solidFill>
                  <a:sysClr val="windowText" lastClr="000000"/>
                </a:solidFill>
                <a:hlinkClick r:id="rId6"/>
              </a:rPr>
              <a:t>matrice de compatibilité</a:t>
            </a:r>
            <a:r>
              <a:rPr lang="fr-FR" dirty="0" smtClean="0">
                <a:solidFill>
                  <a:sysClr val="windowText" lastClr="000000"/>
                </a:solidFill>
              </a:rPr>
              <a:t> entre outils</a:t>
            </a:r>
            <a:endParaRPr lang="fr-FR" dirty="0">
              <a:solidFill>
                <a:sysClr val="windowText" lastClr="000000"/>
              </a:solidFill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730" y="5173361"/>
            <a:ext cx="552435" cy="55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9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CAX  </a:t>
            </a:r>
            <a:r>
              <a:rPr lang="en-GB" dirty="0" err="1" smtClean="0"/>
              <a:t>Implementor</a:t>
            </a:r>
            <a:r>
              <a:rPr lang="en-GB" dirty="0" smtClean="0"/>
              <a:t> Forum 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AP </a:t>
            </a:r>
            <a:r>
              <a:rPr lang="en-GB" dirty="0"/>
              <a:t>242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2480" y="1196752"/>
            <a:ext cx="9527976" cy="4392488"/>
          </a:xfrm>
        </p:spPr>
        <p:txBody>
          <a:bodyPr/>
          <a:lstStyle/>
          <a:p>
            <a:r>
              <a:rPr lang="fr-FR" sz="2000" dirty="0" smtClean="0"/>
              <a:t>Des recommandations d’utilisations pour l’AP242 sont en cours de rédaction tel que:</a:t>
            </a:r>
          </a:p>
          <a:p>
            <a:pPr lvl="1"/>
            <a:r>
              <a:rPr lang="fr-FR" sz="2000" dirty="0"/>
              <a:t>g</a:t>
            </a:r>
            <a:r>
              <a:rPr lang="fr-FR" sz="2000" dirty="0" smtClean="0"/>
              <a:t>éométrie «</a:t>
            </a:r>
            <a:r>
              <a:rPr lang="fr-FR" sz="2000" dirty="0" err="1" smtClean="0"/>
              <a:t>tessellée</a:t>
            </a:r>
            <a:r>
              <a:rPr lang="fr-FR" sz="2000" dirty="0" smtClean="0"/>
              <a:t>» (modèle simplifié basé </a:t>
            </a:r>
            <a:br>
              <a:rPr lang="fr-FR" sz="2000" dirty="0" smtClean="0"/>
            </a:br>
            <a:r>
              <a:rPr lang="fr-FR" sz="2000" dirty="0" smtClean="0"/>
              <a:t>sur des triangles),</a:t>
            </a:r>
          </a:p>
          <a:p>
            <a:pPr lvl="1"/>
            <a:r>
              <a:rPr lang="fr-FR" sz="2000" dirty="0" smtClean="0"/>
              <a:t>la sémantique des tolérancements dimensionnels</a:t>
            </a:r>
            <a:br>
              <a:rPr lang="fr-FR" sz="2000" dirty="0" smtClean="0"/>
            </a:br>
            <a:r>
              <a:rPr lang="fr-FR" sz="2000" dirty="0" smtClean="0"/>
              <a:t> et tolérancements géométriques.</a:t>
            </a:r>
          </a:p>
          <a:p>
            <a:endParaRPr lang="fr-FR" sz="2000" dirty="0" smtClean="0"/>
          </a:p>
          <a:p>
            <a:r>
              <a:rPr lang="fr-FR" sz="2000" dirty="0" smtClean="0"/>
              <a:t>Des campagnes de test sur l’AP242 CD et DIS (phase intermédiaire de normalisation) se déroulent depuis 2 ans </a:t>
            </a:r>
          </a:p>
          <a:p>
            <a:endParaRPr lang="fr-FR" sz="2000" dirty="0" smtClean="0"/>
          </a:p>
          <a:p>
            <a:r>
              <a:rPr lang="fr-FR" sz="2000" dirty="0" smtClean="0"/>
              <a:t>La dernière campagne de test incluait les fonctionnalités AP242 suivantes:</a:t>
            </a:r>
          </a:p>
          <a:p>
            <a:pPr lvl="1"/>
            <a:r>
              <a:rPr lang="fr-FR" sz="1800" i="1" dirty="0"/>
              <a:t>Model TP3: </a:t>
            </a:r>
            <a:r>
              <a:rPr lang="fr-FR" sz="1800" i="1" dirty="0">
                <a:solidFill>
                  <a:srgbClr val="0000CC"/>
                </a:solidFill>
              </a:rPr>
              <a:t>PMI </a:t>
            </a:r>
            <a:r>
              <a:rPr lang="fr-FR" sz="1800" i="1" dirty="0" err="1">
                <a:solidFill>
                  <a:srgbClr val="0000CC"/>
                </a:solidFill>
              </a:rPr>
              <a:t>Tessellated</a:t>
            </a:r>
            <a:r>
              <a:rPr lang="fr-FR" sz="1800" i="1" dirty="0">
                <a:solidFill>
                  <a:srgbClr val="0000CC"/>
                </a:solidFill>
              </a:rPr>
              <a:t> </a:t>
            </a:r>
            <a:r>
              <a:rPr lang="fr-FR" sz="1800" i="1" dirty="0" err="1" smtClean="0">
                <a:solidFill>
                  <a:srgbClr val="0000CC"/>
                </a:solidFill>
              </a:rPr>
              <a:t>Presentation</a:t>
            </a:r>
            <a:endParaRPr lang="fr-FR" sz="1800" i="1" dirty="0" smtClean="0">
              <a:solidFill>
                <a:srgbClr val="0000CC"/>
              </a:solidFill>
            </a:endParaRPr>
          </a:p>
          <a:p>
            <a:pPr lvl="1"/>
            <a:r>
              <a:rPr lang="fr-FR" sz="1800" i="1" dirty="0"/>
              <a:t>Model SP3: </a:t>
            </a:r>
            <a:r>
              <a:rPr lang="fr-FR" sz="1800" i="1" dirty="0" err="1">
                <a:solidFill>
                  <a:srgbClr val="0000CC"/>
                </a:solidFill>
              </a:rPr>
              <a:t>Semantic</a:t>
            </a:r>
            <a:r>
              <a:rPr lang="fr-FR" sz="1800" i="1" dirty="0">
                <a:solidFill>
                  <a:srgbClr val="0000CC"/>
                </a:solidFill>
              </a:rPr>
              <a:t> PMI </a:t>
            </a:r>
            <a:r>
              <a:rPr lang="fr-FR" sz="1800" i="1" dirty="0" err="1" smtClean="0">
                <a:solidFill>
                  <a:srgbClr val="0000CC"/>
                </a:solidFill>
              </a:rPr>
              <a:t>Representation</a:t>
            </a:r>
            <a:endParaRPr lang="fr-FR" sz="1800" i="1" dirty="0" smtClean="0">
              <a:solidFill>
                <a:srgbClr val="0000CC"/>
              </a:solidFill>
            </a:endParaRPr>
          </a:p>
          <a:p>
            <a:pPr lvl="1"/>
            <a:r>
              <a:rPr lang="en-US" sz="1800" i="1" dirty="0"/>
              <a:t>Model TS1: </a:t>
            </a:r>
            <a:r>
              <a:rPr lang="en-US" sz="1800" i="1" dirty="0">
                <a:solidFill>
                  <a:srgbClr val="0000CC"/>
                </a:solidFill>
              </a:rPr>
              <a:t>STEP 3D Tessellated Geometry</a:t>
            </a:r>
            <a:endParaRPr lang="fr-FR" sz="1800" dirty="0" smtClean="0">
              <a:solidFill>
                <a:srgbClr val="0000CC"/>
              </a:solidFill>
            </a:endParaRPr>
          </a:p>
          <a:p>
            <a:endParaRPr lang="fr-FR" sz="2000" dirty="0" smtClean="0"/>
          </a:p>
          <a:p>
            <a:endParaRPr lang="fr-FR" sz="2000" dirty="0"/>
          </a:p>
        </p:txBody>
      </p:sp>
      <p:pic>
        <p:nvPicPr>
          <p:cNvPr id="4" name="Picture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5555" y="1988841"/>
            <a:ext cx="181200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233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PLM  </a:t>
            </a:r>
            <a:r>
              <a:rPr lang="en-GB" dirty="0" err="1" smtClean="0"/>
              <a:t>Implementor</a:t>
            </a:r>
            <a:r>
              <a:rPr lang="en-GB" dirty="0" smtClean="0"/>
              <a:t> Forum  </a:t>
            </a:r>
            <a:r>
              <a:rPr lang="en-GB" dirty="0"/>
              <a:t/>
            </a:r>
            <a:br>
              <a:rPr lang="en-GB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496" y="1268760"/>
            <a:ext cx="8951912" cy="4114800"/>
          </a:xfrm>
        </p:spPr>
        <p:txBody>
          <a:bodyPr/>
          <a:lstStyle/>
          <a:p>
            <a:r>
              <a:rPr lang="fr-FR" dirty="0" smtClean="0"/>
              <a:t>Un premier PDM IF avait été créé entre 2001 et 2003</a:t>
            </a:r>
          </a:p>
          <a:p>
            <a:pPr lvl="1">
              <a:buFont typeface="Wingdings" pitchFamily="2" charset="2"/>
              <a:buChar char="è"/>
            </a:pPr>
            <a:r>
              <a:rPr lang="fr-FR" dirty="0" smtClean="0">
                <a:sym typeface="Wingdings" panose="05000000000000000000" pitchFamily="2" charset="2"/>
              </a:rPr>
              <a:t>Principal résultat: le document de référence </a:t>
            </a:r>
            <a:br>
              <a:rPr lang="fr-FR" dirty="0" smtClean="0">
                <a:sym typeface="Wingdings" panose="05000000000000000000" pitchFamily="2" charset="2"/>
              </a:rPr>
            </a:br>
            <a:r>
              <a:rPr lang="fr-FR" dirty="0" smtClean="0">
                <a:sym typeface="Wingdings" panose="05000000000000000000" pitchFamily="2" charset="2"/>
              </a:rPr>
              <a:t>		«</a:t>
            </a:r>
            <a:r>
              <a:rPr lang="en-US" dirty="0" smtClean="0">
                <a:sym typeface="Wingdings" panose="05000000000000000000" pitchFamily="2" charset="2"/>
              </a:rPr>
              <a:t>Usage </a:t>
            </a:r>
            <a:r>
              <a:rPr lang="en-US" dirty="0">
                <a:sym typeface="Wingdings" panose="05000000000000000000" pitchFamily="2" charset="2"/>
              </a:rPr>
              <a:t>Guide for the STEP PDM Schema</a:t>
            </a:r>
            <a:r>
              <a:rPr lang="fr-FR" dirty="0" smtClean="0">
                <a:sym typeface="Wingdings" panose="05000000000000000000" pitchFamily="2" charset="2"/>
              </a:rPr>
              <a:t>»</a:t>
            </a:r>
            <a:endParaRPr lang="en-US" dirty="0" smtClean="0">
              <a:sym typeface="Wingdings" panose="05000000000000000000" pitchFamily="2" charset="2"/>
            </a:endParaRPr>
          </a:p>
          <a:p>
            <a:pPr marL="430213" lvl="1" indent="0">
              <a:buNone/>
            </a:pPr>
            <a:endParaRPr lang="fr-FR" dirty="0" smtClean="0"/>
          </a:p>
          <a:p>
            <a:r>
              <a:rPr lang="fr-FR" dirty="0" smtClean="0"/>
              <a:t>Besoin de créer un « PLM </a:t>
            </a:r>
            <a:r>
              <a:rPr lang="fr-FR" dirty="0" err="1" smtClean="0"/>
              <a:t>implementor</a:t>
            </a:r>
            <a:r>
              <a:rPr lang="fr-FR" dirty="0" smtClean="0"/>
              <a:t> forum » pour définir des recommandations d’utilisation, en </a:t>
            </a:r>
            <a:r>
              <a:rPr lang="fr-FR" dirty="0"/>
              <a:t>particulier </a:t>
            </a:r>
            <a:r>
              <a:rPr lang="fr-FR" dirty="0" smtClean="0"/>
              <a:t> pour l’AP242 XML (BO Model)</a:t>
            </a:r>
          </a:p>
          <a:p>
            <a:endParaRPr lang="fr-FR" dirty="0"/>
          </a:p>
          <a:p>
            <a:r>
              <a:rPr lang="fr-FR" dirty="0" smtClean="0"/>
              <a:t>Prise en compte </a:t>
            </a:r>
            <a:r>
              <a:rPr lang="fr-FR" dirty="0"/>
              <a:t>d</a:t>
            </a:r>
            <a:r>
              <a:rPr lang="fr-FR" dirty="0" smtClean="0"/>
              <a:t>es spécificités (processus/méthodes et paramétrage)  des systèmes PDM dans la mise en œuvre des échanges.</a:t>
            </a:r>
          </a:p>
        </p:txBody>
      </p:sp>
    </p:spTree>
    <p:extLst>
      <p:ext uri="{BB962C8B-B14F-4D97-AF65-F5344CB8AC3E}">
        <p14:creationId xmlns:p14="http://schemas.microsoft.com/office/powerpoint/2010/main" val="83987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7200527" cy="1014413"/>
          </a:xfrm>
        </p:spPr>
        <p:txBody>
          <a:bodyPr/>
          <a:lstStyle/>
          <a:p>
            <a:r>
              <a:rPr lang="en-GB" dirty="0" smtClean="0"/>
              <a:t>PDM  </a:t>
            </a:r>
            <a:r>
              <a:rPr lang="en-GB" dirty="0" err="1" smtClean="0"/>
              <a:t>Implementor</a:t>
            </a:r>
            <a:r>
              <a:rPr lang="en-GB" dirty="0" smtClean="0"/>
              <a:t> Forum “white paper” 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21784" y="1888232"/>
            <a:ext cx="4388258" cy="3340968"/>
          </a:xfrm>
        </p:spPr>
        <p:txBody>
          <a:bodyPr/>
          <a:lstStyle/>
          <a:p>
            <a:pPr marL="0" indent="0">
              <a:buNone/>
              <a:tabLst>
                <a:tab pos="449263" algn="l"/>
              </a:tabLst>
            </a:pPr>
            <a:r>
              <a:rPr lang="fr-FR" sz="2000" dirty="0" smtClean="0"/>
              <a:t>Organisation en 2 groupes:</a:t>
            </a:r>
          </a:p>
          <a:p>
            <a:pPr marL="449263" lvl="2" indent="-182563">
              <a:buFont typeface="Arial" pitchFamily="34" charset="0"/>
              <a:buChar char="•"/>
              <a:tabLst>
                <a:tab pos="449263" algn="l"/>
              </a:tabLst>
            </a:pPr>
            <a:r>
              <a:rPr lang="fr-FR" sz="2000" u="sng" dirty="0" smtClean="0">
                <a:solidFill>
                  <a:srgbClr val="0000CC"/>
                </a:solidFill>
              </a:rPr>
              <a:t>Groupe d’utilisateur </a:t>
            </a:r>
            <a:br>
              <a:rPr lang="fr-FR" sz="2000" u="sng" dirty="0" smtClean="0">
                <a:solidFill>
                  <a:srgbClr val="0000CC"/>
                </a:solidFill>
              </a:rPr>
            </a:br>
            <a:r>
              <a:rPr lang="fr-FR" sz="2000" dirty="0" smtClean="0"/>
              <a:t>en charge de définir:</a:t>
            </a:r>
            <a:br>
              <a:rPr lang="fr-FR" sz="2000" dirty="0" smtClean="0"/>
            </a:br>
            <a:r>
              <a:rPr lang="fr-FR" sz="2000" dirty="0" smtClean="0"/>
              <a:t>- les cas d’utilisation, et</a:t>
            </a:r>
            <a:br>
              <a:rPr lang="fr-FR" sz="2000" dirty="0" smtClean="0"/>
            </a:br>
            <a:r>
              <a:rPr lang="fr-FR" sz="2000" dirty="0" smtClean="0"/>
              <a:t>leur priorité d’implémentation,</a:t>
            </a:r>
            <a:br>
              <a:rPr lang="fr-FR" sz="2000" dirty="0" smtClean="0"/>
            </a:br>
            <a:r>
              <a:rPr lang="fr-FR" sz="2000" dirty="0" smtClean="0"/>
              <a:t>- les cas tests,</a:t>
            </a:r>
          </a:p>
          <a:p>
            <a:pPr marL="449263" lvl="2" indent="-182563">
              <a:buFont typeface="Arial" pitchFamily="34" charset="0"/>
              <a:buChar char="•"/>
              <a:tabLst>
                <a:tab pos="449263" algn="l"/>
              </a:tabLst>
            </a:pPr>
            <a:r>
              <a:rPr lang="fr-FR" sz="2000" u="sng" dirty="0" smtClean="0">
                <a:solidFill>
                  <a:srgbClr val="0000CC"/>
                </a:solidFill>
              </a:rPr>
              <a:t>Groupe d’implémentation </a:t>
            </a:r>
            <a:br>
              <a:rPr lang="fr-FR" sz="2000" u="sng" dirty="0" smtClean="0">
                <a:solidFill>
                  <a:srgbClr val="0000CC"/>
                </a:solidFill>
              </a:rPr>
            </a:br>
            <a:r>
              <a:rPr lang="fr-FR" sz="2000" dirty="0" smtClean="0"/>
              <a:t>en charge:</a:t>
            </a:r>
            <a:br>
              <a:rPr lang="fr-FR" sz="2000" dirty="0" smtClean="0"/>
            </a:br>
            <a:r>
              <a:rPr lang="fr-FR" sz="2000" dirty="0" smtClean="0"/>
              <a:t>- d’implémenter les cas d’utilisation d’interopérabilité </a:t>
            </a:r>
            <a:br>
              <a:rPr lang="fr-FR" sz="2000" dirty="0" smtClean="0"/>
            </a:br>
            <a:r>
              <a:rPr lang="fr-FR" sz="2000" dirty="0" smtClean="0"/>
              <a:t>- et de les tester.</a:t>
            </a:r>
          </a:p>
          <a:p>
            <a:endParaRPr lang="fr-FR" sz="2000" dirty="0"/>
          </a:p>
        </p:txBody>
      </p:sp>
      <p:pic>
        <p:nvPicPr>
          <p:cNvPr id="4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928" y="1445851"/>
            <a:ext cx="5540112" cy="40748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032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7128519" cy="1014413"/>
          </a:xfrm>
        </p:spPr>
        <p:txBody>
          <a:bodyPr/>
          <a:lstStyle/>
          <a:p>
            <a:r>
              <a:rPr lang="fr-FR" dirty="0" smtClean="0"/>
              <a:t>«</a:t>
            </a:r>
            <a:r>
              <a:rPr lang="fr-FR" dirty="0"/>
              <a:t> PDM </a:t>
            </a:r>
            <a:r>
              <a:rPr lang="en-GB" dirty="0" err="1"/>
              <a:t>Implementor</a:t>
            </a:r>
            <a:r>
              <a:rPr lang="en-GB" dirty="0"/>
              <a:t> Forum</a:t>
            </a:r>
            <a:r>
              <a:rPr lang="fr-FR" dirty="0"/>
              <a:t> »</a:t>
            </a:r>
            <a:r>
              <a:rPr lang="fr-FR" dirty="0" smtClean="0"/>
              <a:t> white </a:t>
            </a:r>
            <a:r>
              <a:rPr lang="fr-FR" dirty="0" err="1" smtClean="0"/>
              <a:t>paper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 smtClean="0"/>
              <a:t>Préparation d’un « white </a:t>
            </a:r>
            <a:r>
              <a:rPr lang="fr-FR" sz="1800" dirty="0" err="1" smtClean="0"/>
              <a:t>paper</a:t>
            </a:r>
            <a:r>
              <a:rPr lang="fr-FR" sz="1800" dirty="0" smtClean="0"/>
              <a:t> » définissant les objectifs et l’organisation d’un nouveau PDM </a:t>
            </a:r>
            <a:r>
              <a:rPr lang="fr-FR" sz="1800" dirty="0" err="1" smtClean="0"/>
              <a:t>Implementer</a:t>
            </a:r>
            <a:r>
              <a:rPr lang="fr-FR" sz="1800" dirty="0" smtClean="0"/>
              <a:t> Forum multi sectoriel,</a:t>
            </a:r>
          </a:p>
          <a:p>
            <a:r>
              <a:rPr lang="fr-FR" sz="1800" dirty="0" smtClean="0"/>
              <a:t>Planning:</a:t>
            </a:r>
          </a:p>
          <a:p>
            <a:pPr lvl="1">
              <a:tabLst>
                <a:tab pos="9601200" algn="r"/>
              </a:tabLst>
            </a:pPr>
            <a:r>
              <a:rPr lang="fr-FR" sz="1800" dirty="0" smtClean="0"/>
              <a:t>Distribution du « white </a:t>
            </a:r>
            <a:r>
              <a:rPr lang="fr-FR" sz="1800" dirty="0" err="1" smtClean="0"/>
              <a:t>paper</a:t>
            </a:r>
            <a:r>
              <a:rPr lang="fr-FR" sz="1800" dirty="0" smtClean="0"/>
              <a:t> »	</a:t>
            </a:r>
            <a:r>
              <a:rPr lang="fr-FR" sz="1800" b="0" i="1" dirty="0" smtClean="0"/>
              <a:t>début Mai 2014</a:t>
            </a:r>
          </a:p>
          <a:p>
            <a:pPr lvl="1">
              <a:tabLst>
                <a:tab pos="9601200" algn="r"/>
              </a:tabLst>
            </a:pPr>
            <a:r>
              <a:rPr lang="fr-FR" sz="1800" dirty="0" smtClean="0"/>
              <a:t>Réponse des sociétés et associations intéressées	 </a:t>
            </a:r>
            <a:r>
              <a:rPr lang="fr-FR" sz="1800" b="0" i="1" dirty="0" smtClean="0"/>
              <a:t>mi juin 2014</a:t>
            </a:r>
          </a:p>
          <a:p>
            <a:pPr lvl="1">
              <a:tabLst>
                <a:tab pos="9601200" algn="r"/>
              </a:tabLst>
            </a:pPr>
            <a:r>
              <a:rPr lang="fr-FR" sz="1800" dirty="0" smtClean="0"/>
              <a:t>Si confirmation de lancement	 </a:t>
            </a:r>
            <a:r>
              <a:rPr lang="fr-FR" sz="1800" b="0" i="1" dirty="0" smtClean="0"/>
              <a:t>démarrage en Q4 2014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784647" y="3573016"/>
            <a:ext cx="6573147" cy="2123658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l">
              <a:tabLst>
                <a:tab pos="180975" algn="l"/>
              </a:tabLst>
            </a:pPr>
            <a:r>
              <a:rPr lang="en-US" sz="1200" dirty="0"/>
              <a:t>1.	EXECUTIVE SUMMARY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2.	INTRODUCTION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3.	CONTEXT OF THE START OF THE ACTIVITY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4.	BASIC REQUIREMENTS OF INDUSTRY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5.	BENEFITS OF AND BUSINESS DRIVERS FOR A JOINT INTERNATIONAL PDM </a:t>
            </a:r>
            <a:r>
              <a:rPr lang="en-US" sz="1200" dirty="0" smtClean="0"/>
              <a:t>IF</a:t>
            </a:r>
            <a:endParaRPr lang="en-US" sz="1200" dirty="0"/>
          </a:p>
          <a:p>
            <a:pPr algn="l">
              <a:tabLst>
                <a:tab pos="180975" algn="l"/>
              </a:tabLst>
            </a:pPr>
            <a:r>
              <a:rPr lang="en-US" sz="1200" dirty="0"/>
              <a:t>6.	RISK MANAGEMENT OF A JOINT INTERNATIONAL PDM IF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7.	USAGE SCENARIOS AND USE CASES COVERED BY THE PDM-IF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8.	SCOPE AND WAY OF WORKING OF WORKING OF THE PDM-IF	</a:t>
            </a:r>
          </a:p>
          <a:p>
            <a:pPr algn="l">
              <a:tabLst>
                <a:tab pos="180975" algn="l"/>
              </a:tabLst>
            </a:pPr>
            <a:r>
              <a:rPr lang="en-US" sz="1200" dirty="0"/>
              <a:t>9.	COORDINATION WITH STANDARDIZATION PROJECTS	</a:t>
            </a:r>
          </a:p>
          <a:p>
            <a:pPr algn="l">
              <a:tabLst>
                <a:tab pos="180975" algn="l"/>
              </a:tabLst>
            </a:pPr>
            <a:r>
              <a:rPr lang="en-US" sz="1200" dirty="0" smtClean="0"/>
              <a:t>10. PROJECT </a:t>
            </a:r>
            <a:r>
              <a:rPr lang="en-US" sz="1200" dirty="0"/>
              <a:t>PLAN	</a:t>
            </a:r>
          </a:p>
          <a:p>
            <a:pPr algn="l">
              <a:tabLst>
                <a:tab pos="180975" algn="l"/>
              </a:tabLst>
            </a:pPr>
            <a:r>
              <a:rPr lang="en-US" sz="1200" dirty="0" smtClean="0"/>
              <a:t>11. SUMMARY </a:t>
            </a:r>
            <a:r>
              <a:rPr lang="en-US" sz="1200" dirty="0"/>
              <a:t>- NEXT </a:t>
            </a:r>
            <a:r>
              <a:rPr lang="en-US" sz="1200" dirty="0" smtClean="0"/>
              <a:t>ACTIONS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85100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7200527" cy="1014413"/>
          </a:xfrm>
        </p:spPr>
        <p:txBody>
          <a:bodyPr/>
          <a:lstStyle/>
          <a:p>
            <a:r>
              <a:rPr lang="fr-FR" dirty="0" smtClean="0"/>
              <a:t>Importance de la participation</a:t>
            </a:r>
            <a:br>
              <a:rPr lang="fr-FR" dirty="0" smtClean="0"/>
            </a:br>
            <a:r>
              <a:rPr lang="fr-FR" dirty="0" smtClean="0"/>
              <a:t> des associations métiers au PLM IF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600200"/>
            <a:ext cx="9167936" cy="4114800"/>
          </a:xfrm>
        </p:spPr>
        <p:txBody>
          <a:bodyPr/>
          <a:lstStyle/>
          <a:p>
            <a:r>
              <a:rPr lang="fr-FR" sz="2000" dirty="0"/>
              <a:t>L</a:t>
            </a:r>
            <a:r>
              <a:rPr lang="fr-FR" sz="2000" dirty="0" smtClean="0"/>
              <a:t>a gestion de données techniques:</a:t>
            </a:r>
          </a:p>
          <a:p>
            <a:pPr lvl="1"/>
            <a:r>
              <a:rPr lang="fr-FR" sz="1800" dirty="0" smtClean="0"/>
              <a:t>est transverse à l’entreprise et concerne tous les domaines / processus,</a:t>
            </a:r>
          </a:p>
          <a:p>
            <a:pPr lvl="2"/>
            <a:r>
              <a:rPr lang="fr-FR" sz="1600" dirty="0" smtClean="0"/>
              <a:t>PDM, TDM, ERP, …</a:t>
            </a:r>
          </a:p>
          <a:p>
            <a:pPr lvl="1"/>
            <a:r>
              <a:rPr lang="fr-FR" sz="1800" dirty="0"/>
              <a:t>c</a:t>
            </a:r>
            <a:r>
              <a:rPr lang="fr-FR" sz="1800" dirty="0" smtClean="0"/>
              <a:t>oncerne l’entreprise étendue,</a:t>
            </a:r>
          </a:p>
          <a:p>
            <a:pPr lvl="1"/>
            <a:r>
              <a:rPr lang="fr-FR" sz="1800" dirty="0"/>
              <a:t>c</a:t>
            </a:r>
            <a:r>
              <a:rPr lang="fr-FR" sz="1800" dirty="0" smtClean="0"/>
              <a:t>oncerne l’ensemble du cycle de vie du produit</a:t>
            </a:r>
          </a:p>
          <a:p>
            <a:pPr lvl="2"/>
            <a:r>
              <a:rPr lang="fr-FR" sz="1600" dirty="0" smtClean="0"/>
              <a:t>Conception, fabrication,  support logistique / la maintenance </a:t>
            </a:r>
            <a:r>
              <a:rPr lang="fr-FR" sz="1600" strike="sngStrike" dirty="0" smtClean="0"/>
              <a:t>du produit</a:t>
            </a:r>
            <a:r>
              <a:rPr lang="fr-FR" sz="1600" dirty="0" smtClean="0"/>
              <a:t>.</a:t>
            </a:r>
          </a:p>
          <a:p>
            <a:pPr lvl="1"/>
            <a:endParaRPr lang="fr-FR" sz="1800" dirty="0" smtClean="0"/>
          </a:p>
          <a:p>
            <a:r>
              <a:rPr lang="fr-FR" sz="2000" dirty="0" smtClean="0"/>
              <a:t>La disponibilité de solutions opérationnelles basées sur les standards impose le développement de recommandations d’utilisation</a:t>
            </a:r>
          </a:p>
          <a:p>
            <a:endParaRPr lang="fr-FR" sz="2000" dirty="0" smtClean="0"/>
          </a:p>
          <a:p>
            <a:r>
              <a:rPr lang="fr-FR" sz="2000" dirty="0" smtClean="0"/>
              <a:t>Les associations d’industriels doivent définir leurs besoins (cas d’utilisation), leurs priorités et les faire prendre en compte par le PLM IF</a:t>
            </a:r>
          </a:p>
          <a:p>
            <a:endParaRPr lang="fr-FR" sz="2000" dirty="0" smtClean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70073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0"/>
            <a:ext cx="8424936" cy="576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71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Conclusion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000" dirty="0" smtClean="0"/>
              <a:t>Les STEP « </a:t>
            </a:r>
            <a:r>
              <a:rPr lang="fr-FR" sz="2000" dirty="0" err="1" smtClean="0"/>
              <a:t>Implementor</a:t>
            </a:r>
            <a:r>
              <a:rPr lang="fr-FR" sz="2000" dirty="0" smtClean="0"/>
              <a:t> forum »  </a:t>
            </a:r>
            <a:r>
              <a:rPr lang="fr-FR" sz="2000" u="sng" dirty="0" smtClean="0"/>
              <a:t>contribuent </a:t>
            </a:r>
            <a:r>
              <a:rPr lang="fr-FR" sz="2000" smtClean="0"/>
              <a:t>à assurer</a:t>
            </a:r>
            <a:br>
              <a:rPr lang="fr-FR" sz="2000" smtClean="0"/>
            </a:br>
            <a:r>
              <a:rPr lang="fr-FR" sz="2000" smtClean="0"/>
              <a:t> </a:t>
            </a:r>
            <a:r>
              <a:rPr lang="fr-FR" sz="2000" dirty="0" smtClean="0"/>
              <a:t>la </a:t>
            </a:r>
            <a:r>
              <a:rPr lang="fr-FR" sz="2000" u="sng" dirty="0" smtClean="0"/>
              <a:t>continuité numérique PLM </a:t>
            </a:r>
            <a:r>
              <a:rPr lang="fr-FR" sz="2000" dirty="0" smtClean="0"/>
              <a:t>en permettant d’:</a:t>
            </a:r>
          </a:p>
          <a:p>
            <a:pPr marL="0" indent="0">
              <a:buNone/>
            </a:pPr>
            <a:endParaRPr lang="fr-FR" sz="1600" dirty="0" smtClean="0"/>
          </a:p>
          <a:p>
            <a:r>
              <a:rPr lang="fr-FR" sz="2000" dirty="0" smtClean="0"/>
              <a:t>Agréer des besoins communs entre industriels, </a:t>
            </a:r>
          </a:p>
          <a:p>
            <a:r>
              <a:rPr lang="fr-FR" sz="2000" dirty="0" smtClean="0"/>
              <a:t>Définir les </a:t>
            </a:r>
            <a:r>
              <a:rPr lang="fr-FR" sz="2000" dirty="0"/>
              <a:t>priorités d’implémentation de la norme par les </a:t>
            </a:r>
            <a:r>
              <a:rPr lang="fr-FR" sz="2000" dirty="0" smtClean="0"/>
              <a:t>éditeurs logiciels,</a:t>
            </a:r>
            <a:endParaRPr lang="fr-FR" sz="2000" dirty="0"/>
          </a:p>
          <a:p>
            <a:r>
              <a:rPr lang="fr-FR" sz="2000" dirty="0" smtClean="0"/>
              <a:t>Accélérer la compréhension de la norme,</a:t>
            </a:r>
          </a:p>
          <a:p>
            <a:r>
              <a:rPr lang="fr-FR" sz="2000" dirty="0" smtClean="0"/>
              <a:t>Définir une utilisation commune de la norme,</a:t>
            </a:r>
          </a:p>
          <a:p>
            <a:r>
              <a:rPr lang="fr-FR" sz="2000" dirty="0" smtClean="0"/>
              <a:t>Pré-qualifier les implémentations STEP dans les applications.</a:t>
            </a:r>
          </a:p>
          <a:p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  <p:sp>
        <p:nvSpPr>
          <p:cNvPr id="4" name="ZoneTexte 3"/>
          <p:cNvSpPr txBox="1"/>
          <p:nvPr/>
        </p:nvSpPr>
        <p:spPr>
          <a:xfrm>
            <a:off x="616968" y="5013176"/>
            <a:ext cx="8568952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/>
            <a:r>
              <a:rPr lang="fr-FR" sz="2000" b="1" i="1" dirty="0" smtClean="0">
                <a:solidFill>
                  <a:schemeClr val="bg2"/>
                </a:solidFill>
              </a:rPr>
              <a:t>Une implication capitale pour tirer les bénéfices de l’investissement dans les standards !</a:t>
            </a:r>
            <a:endParaRPr lang="fr-FR" sz="2000" b="1" i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10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12071" y="2659400"/>
            <a:ext cx="71465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Merci pour votre attention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782638" y="2420888"/>
            <a:ext cx="8420100" cy="1362075"/>
          </a:xfrm>
        </p:spPr>
        <p:txBody>
          <a:bodyPr/>
          <a:lstStyle/>
          <a:p>
            <a:pPr algn="ctr"/>
            <a:r>
              <a:rPr lang="fr-FR" dirty="0" smtClean="0"/>
              <a:t>Annexe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503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PDM  </a:t>
            </a:r>
            <a:r>
              <a:rPr lang="fr-FR" dirty="0" err="1" smtClean="0"/>
              <a:t>Implementor</a:t>
            </a:r>
            <a:r>
              <a:rPr lang="fr-FR" dirty="0" smtClean="0"/>
              <a:t> Forum </a:t>
            </a:r>
            <a:endParaRPr lang="fr-FR" dirty="0"/>
          </a:p>
        </p:txBody>
      </p:sp>
      <p:pic>
        <p:nvPicPr>
          <p:cNvPr id="4" name="Image 3" descr="Macintosh HD:Users:klt:Desktop:Capture d’écran 2014-02-28 à 14.45.4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034651"/>
            <a:ext cx="6552728" cy="46427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979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</Words>
  <Application>Microsoft Office PowerPoint</Application>
  <PresentationFormat>Format A4 (210 x 297 mm)</PresentationFormat>
  <Paragraphs>182</Paragraphs>
  <Slides>17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modele@</vt:lpstr>
      <vt:lpstr>Présentation PowerPoint</vt:lpstr>
      <vt:lpstr>Sommaire</vt:lpstr>
      <vt:lpstr>Motivations des Forums d’ Implémentation</vt:lpstr>
      <vt:lpstr>Bénéfices des Forums d’ Implémentation</vt:lpstr>
      <vt:lpstr>CAX  Implementor Forum   Présentation générale et organisation</vt:lpstr>
      <vt:lpstr>CAX  Implementor Forum   Les recommandations d’utilisation</vt:lpstr>
      <vt:lpstr>CAX  Implementor Forum  Campagnes de test et cas tests</vt:lpstr>
      <vt:lpstr>CAX  Implementor Forum   AP 242 </vt:lpstr>
      <vt:lpstr>PLM  Implementor Forum   </vt:lpstr>
      <vt:lpstr>PDM  Implementor Forum “white paper” </vt:lpstr>
      <vt:lpstr>« PDM Implementor Forum » white paper </vt:lpstr>
      <vt:lpstr>Importance de la participation  des associations métiers au PLM IF</vt:lpstr>
      <vt:lpstr>Présentation PowerPoint</vt:lpstr>
      <vt:lpstr>Conclusion</vt:lpstr>
      <vt:lpstr>Présentation PowerPoint</vt:lpstr>
      <vt:lpstr>Annexe</vt:lpstr>
      <vt:lpstr>PDM  Implementor Forum </vt:lpstr>
    </vt:vector>
  </TitlesOfParts>
  <Company>AFNeT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DUCHIER, Pierre (CIMPA SAS)</cp:lastModifiedBy>
  <cp:revision>421</cp:revision>
  <dcterms:modified xsi:type="dcterms:W3CDTF">2014-03-31T07:55:09Z</dcterms:modified>
</cp:coreProperties>
</file>