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8"/>
  </p:notesMasterIdLst>
  <p:handoutMasterIdLst>
    <p:handoutMasterId r:id="rId9"/>
  </p:handoutMasterIdLst>
  <p:sldIdLst>
    <p:sldId id="624" r:id="rId2"/>
    <p:sldId id="674" r:id="rId3"/>
    <p:sldId id="678" r:id="rId4"/>
    <p:sldId id="679" r:id="rId5"/>
    <p:sldId id="675" r:id="rId6"/>
    <p:sldId id="665" r:id="rId7"/>
  </p:sldIdLst>
  <p:sldSz cx="9906000" cy="6858000" type="A4"/>
  <p:notesSz cx="6797675" cy="9872663"/>
  <p:defaultTextStyle>
    <a:defPPr>
      <a:defRPr lang="fr-FR"/>
    </a:defPPr>
    <a:lvl1pPr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3333FF"/>
    <a:srgbClr val="FFCC00"/>
    <a:srgbClr val="0000CC"/>
    <a:srgbClr val="217F33"/>
    <a:srgbClr val="C0C0C0"/>
    <a:srgbClr val="DDDDDD"/>
    <a:srgbClr val="EAAD13"/>
    <a:srgbClr val="EFC57D"/>
    <a:srgbClr val="67676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59" autoAdjust="0"/>
    <p:restoredTop sz="90409" autoAdjust="0"/>
  </p:normalViewPr>
  <p:slideViewPr>
    <p:cSldViewPr>
      <p:cViewPr>
        <p:scale>
          <a:sx n="75" d="100"/>
          <a:sy n="75" d="100"/>
        </p:scale>
        <p:origin x="-318" y="-24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2419" y="-58"/>
      </p:cViewPr>
      <p:guideLst>
        <p:guide orient="horz" pos="3109"/>
        <p:guide pos="214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5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7178" name="Rectangle 3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  <p:sp>
          <p:nvSpPr>
            <p:cNvPr id="7179" name="Rectangle 4"/>
            <p:cNvSpPr>
              <a:spLocks noChangeArrowheads="1"/>
            </p:cNvSpPr>
            <p:nvPr/>
          </p:nvSpPr>
          <p:spPr bwMode="auto">
            <a:xfrm>
              <a:off x="2839" y="243"/>
              <a:ext cx="31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</p:grpSp>
      <p:grpSp>
        <p:nvGrpSpPr>
          <p:cNvPr id="7171" name="Group 9"/>
          <p:cNvGrpSpPr>
            <a:grpSpLocks/>
          </p:cNvGrpSpPr>
          <p:nvPr/>
        </p:nvGrpSpPr>
        <p:grpSpPr bwMode="auto">
          <a:xfrm>
            <a:off x="4460875" y="215900"/>
            <a:ext cx="1543050" cy="169863"/>
            <a:chOff x="2835" y="135"/>
            <a:chExt cx="981" cy="106"/>
          </a:xfrm>
        </p:grpSpPr>
        <p:sp>
          <p:nvSpPr>
            <p:cNvPr id="7175" name="Rectangle 6"/>
            <p:cNvSpPr>
              <a:spLocks noChangeArrowheads="1"/>
            </p:cNvSpPr>
            <p:nvPr/>
          </p:nvSpPr>
          <p:spPr bwMode="auto">
            <a:xfrm>
              <a:off x="2835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6" name="Rectangle 7"/>
            <p:cNvSpPr>
              <a:spLocks noChangeArrowheads="1"/>
            </p:cNvSpPr>
            <p:nvPr/>
          </p:nvSpPr>
          <p:spPr bwMode="auto">
            <a:xfrm>
              <a:off x="3467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7" name="Rectangle 8"/>
            <p:cNvSpPr>
              <a:spLocks noChangeArrowheads="1"/>
            </p:cNvSpPr>
            <p:nvPr/>
          </p:nvSpPr>
          <p:spPr bwMode="auto">
            <a:xfrm>
              <a:off x="3699" y="135"/>
              <a:ext cx="117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</p:grpSp>
      <p:sp>
        <p:nvSpPr>
          <p:cNvPr id="7172" name="Rectangle 10"/>
          <p:cNvSpPr>
            <a:spLocks noChangeArrowheads="1"/>
          </p:cNvSpPr>
          <p:nvPr/>
        </p:nvSpPr>
        <p:spPr bwMode="auto">
          <a:xfrm>
            <a:off x="5913438" y="9209088"/>
            <a:ext cx="452437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AD88D03F-91BD-41B7-A41E-876359041896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7173" name="Rectangle 11"/>
          <p:cNvSpPr>
            <a:spLocks noChangeArrowheads="1"/>
          </p:cNvSpPr>
          <p:nvPr/>
        </p:nvSpPr>
        <p:spPr bwMode="auto">
          <a:xfrm>
            <a:off x="920750" y="9629775"/>
            <a:ext cx="207963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174" name="Rectangle 12"/>
          <p:cNvSpPr>
            <a:spLocks noChangeArrowheads="1"/>
          </p:cNvSpPr>
          <p:nvPr/>
        </p:nvSpPr>
        <p:spPr bwMode="auto">
          <a:xfrm>
            <a:off x="23813" y="538163"/>
            <a:ext cx="6675437" cy="27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/>
            <a:r>
              <a:rPr lang="fr-FR" sz="1200" b="1" i="1"/>
              <a:t>Stratégie numérique aéronautique - Commission Technologies de l'Information – 06/12/07</a:t>
            </a:r>
          </a:p>
        </p:txBody>
      </p:sp>
    </p:spTree>
    <p:extLst>
      <p:ext uri="{BB962C8B-B14F-4D97-AF65-F5344CB8AC3E}">
        <p14:creationId xmlns:p14="http://schemas.microsoft.com/office/powerpoint/2010/main" xmlns="" val="25108228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694238"/>
            <a:ext cx="4981575" cy="415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95" tIns="44551" rIns="90695" bIns="445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Corps du texte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14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857250"/>
            <a:ext cx="5005387" cy="34671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pic>
        <p:nvPicPr>
          <p:cNvPr id="6148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3388" y="9525"/>
            <a:ext cx="1639887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149" name="Group 7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6157" name="Rectangle 5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16/12/99</a:t>
              </a:r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2839" y="243"/>
              <a:ext cx="407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DSI</a:t>
              </a:r>
            </a:p>
          </p:txBody>
        </p:sp>
      </p:grpSp>
      <p:grpSp>
        <p:nvGrpSpPr>
          <p:cNvPr id="6150" name="Group 11"/>
          <p:cNvGrpSpPr>
            <a:grpSpLocks/>
          </p:cNvGrpSpPr>
          <p:nvPr/>
        </p:nvGrpSpPr>
        <p:grpSpPr bwMode="auto">
          <a:xfrm>
            <a:off x="4460875" y="215900"/>
            <a:ext cx="1746250" cy="168275"/>
            <a:chOff x="2835" y="135"/>
            <a:chExt cx="1110" cy="105"/>
          </a:xfrm>
        </p:grpSpPr>
        <p:sp>
          <p:nvSpPr>
            <p:cNvPr id="6154" name="Rectangle 8"/>
            <p:cNvSpPr>
              <a:spLocks noChangeArrowheads="1"/>
            </p:cNvSpPr>
            <p:nvPr/>
          </p:nvSpPr>
          <p:spPr bwMode="auto">
            <a:xfrm>
              <a:off x="2835" y="135"/>
              <a:ext cx="645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IDENTIFICATION DOC.</a:t>
              </a:r>
            </a:p>
          </p:txBody>
        </p:sp>
        <p:sp>
          <p:nvSpPr>
            <p:cNvPr id="6155" name="Rectangle 9"/>
            <p:cNvSpPr>
              <a:spLocks noChangeArrowheads="1"/>
            </p:cNvSpPr>
            <p:nvPr/>
          </p:nvSpPr>
          <p:spPr bwMode="auto">
            <a:xfrm>
              <a:off x="3467" y="135"/>
              <a:ext cx="282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INDICE</a:t>
              </a:r>
            </a:p>
          </p:txBody>
        </p:sp>
        <p:sp>
          <p:nvSpPr>
            <p:cNvPr id="6156" name="Rectangle 10"/>
            <p:cNvSpPr>
              <a:spLocks noChangeArrowheads="1"/>
            </p:cNvSpPr>
            <p:nvPr/>
          </p:nvSpPr>
          <p:spPr bwMode="auto">
            <a:xfrm>
              <a:off x="3699" y="135"/>
              <a:ext cx="246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DATE</a:t>
              </a:r>
            </a:p>
          </p:txBody>
        </p:sp>
      </p:grpSp>
      <p:sp>
        <p:nvSpPr>
          <p:cNvPr id="6151" name="Rectangle 12"/>
          <p:cNvSpPr>
            <a:spLocks noChangeArrowheads="1"/>
          </p:cNvSpPr>
          <p:nvPr/>
        </p:nvSpPr>
        <p:spPr bwMode="auto">
          <a:xfrm>
            <a:off x="5913438" y="9209088"/>
            <a:ext cx="371475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EA12DFF8-25D2-4893-96AE-05B8B7214652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6152" name="Rectangle 13"/>
          <p:cNvSpPr>
            <a:spLocks noChangeArrowheads="1"/>
          </p:cNvSpPr>
          <p:nvPr/>
        </p:nvSpPr>
        <p:spPr bwMode="auto">
          <a:xfrm>
            <a:off x="920750" y="9629775"/>
            <a:ext cx="507365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Ce document est la propriété de Dassault Aviation, il ne peut être utilisé, reproduit ou communiqué sans son autorisation.</a:t>
            </a:r>
          </a:p>
        </p:txBody>
      </p:sp>
      <p:sp>
        <p:nvSpPr>
          <p:cNvPr id="6153" name="Rectangle 14"/>
          <p:cNvSpPr>
            <a:spLocks noChangeArrowheads="1"/>
          </p:cNvSpPr>
          <p:nvPr/>
        </p:nvSpPr>
        <p:spPr bwMode="auto">
          <a:xfrm>
            <a:off x="2074863" y="571500"/>
            <a:ext cx="2706687" cy="25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>
              <a:lnSpc>
                <a:spcPct val="90000"/>
              </a:lnSpc>
            </a:pPr>
            <a:r>
              <a:rPr lang="fr-FR" sz="1200" b="1">
                <a:solidFill>
                  <a:schemeClr val="tx1"/>
                </a:solidFill>
              </a:rPr>
              <a:t>Utilisation des NTIC chez Dassault</a:t>
            </a:r>
          </a:p>
        </p:txBody>
      </p:sp>
    </p:spTree>
    <p:extLst>
      <p:ext uri="{BB962C8B-B14F-4D97-AF65-F5344CB8AC3E}">
        <p14:creationId xmlns:p14="http://schemas.microsoft.com/office/powerpoint/2010/main" xmlns="" val="3928621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742950" indent="-28575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75000"/>
      <a:buFont typeface="Wingdings" pitchFamily="2" charset="2"/>
      <a:buChar char="l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11430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100000"/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6002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20574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200" b="0" dirty="0" smtClean="0"/>
              <a:t>Informer </a:t>
            </a:r>
            <a:r>
              <a:rPr lang="en-GB" sz="2200" b="0" dirty="0" err="1" smtClean="0"/>
              <a:t>sur</a:t>
            </a:r>
            <a:r>
              <a:rPr lang="en-GB" sz="2200" b="0" dirty="0" smtClean="0"/>
              <a:t> le standard STEP AP 242 edition 1</a:t>
            </a:r>
            <a:endParaRPr lang="en-GB" sz="1800" b="0" dirty="0" smtClean="0"/>
          </a:p>
          <a:p>
            <a:pPr lvl="1"/>
            <a:r>
              <a:rPr lang="en-GB" sz="1800" b="0" dirty="0" err="1" smtClean="0"/>
              <a:t>Présenter</a:t>
            </a:r>
            <a:r>
              <a:rPr lang="en-GB" sz="1800" b="0" dirty="0" smtClean="0"/>
              <a:t> les </a:t>
            </a:r>
            <a:r>
              <a:rPr lang="en-GB" sz="1800" b="0" dirty="0" err="1" smtClean="0"/>
              <a:t>bénéfices</a:t>
            </a:r>
            <a:r>
              <a:rPr lang="en-GB" sz="1800" b="0" dirty="0" smtClean="0"/>
              <a:t> et les </a:t>
            </a:r>
            <a:r>
              <a:rPr lang="en-GB" sz="1800" b="0" dirty="0" err="1" smtClean="0"/>
              <a:t>fonctionnalités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métiers</a:t>
            </a:r>
            <a:r>
              <a:rPr lang="en-GB" sz="1800" b="0" dirty="0" smtClean="0"/>
              <a:t> de </a:t>
            </a:r>
            <a:r>
              <a:rPr lang="en-GB" sz="1800" b="0" dirty="0" err="1" smtClean="0"/>
              <a:t>l’AP</a:t>
            </a:r>
            <a:r>
              <a:rPr lang="en-GB" sz="1800" b="0" dirty="0" smtClean="0"/>
              <a:t> 242 </a:t>
            </a:r>
          </a:p>
          <a:p>
            <a:pPr lvl="1"/>
            <a:r>
              <a:rPr lang="en-GB" sz="1800" b="0" dirty="0" smtClean="0"/>
              <a:t>Identifier le </a:t>
            </a:r>
            <a:r>
              <a:rPr lang="en-GB" sz="1800" b="0" dirty="0" err="1" smtClean="0"/>
              <a:t>niveau</a:t>
            </a:r>
            <a:r>
              <a:rPr lang="en-GB" sz="1800" b="0" dirty="0" smtClean="0"/>
              <a:t> de </a:t>
            </a:r>
            <a:r>
              <a:rPr lang="en-GB" sz="1800" b="0" dirty="0" err="1" smtClean="0"/>
              <a:t>maturité</a:t>
            </a:r>
            <a:r>
              <a:rPr lang="en-GB" sz="1800" b="0" dirty="0" smtClean="0"/>
              <a:t> des recommendations </a:t>
            </a:r>
            <a:r>
              <a:rPr lang="en-GB" sz="1800" b="0" dirty="0" err="1" smtClean="0"/>
              <a:t>d’utilisations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associées</a:t>
            </a:r>
            <a:endParaRPr lang="en-GB" sz="1800" b="0" dirty="0" smtClean="0"/>
          </a:p>
          <a:p>
            <a:r>
              <a:rPr lang="en-GB" sz="2200" b="0" dirty="0" err="1" smtClean="0"/>
              <a:t>Rappeler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l’importance</a:t>
            </a:r>
            <a:r>
              <a:rPr lang="en-GB" sz="2200" b="0" dirty="0" smtClean="0"/>
              <a:t> de </a:t>
            </a:r>
            <a:r>
              <a:rPr lang="en-GB" sz="2200" b="0" dirty="0" err="1" smtClean="0"/>
              <a:t>l’implication</a:t>
            </a:r>
            <a:r>
              <a:rPr lang="en-GB" sz="2200" b="0" dirty="0" smtClean="0"/>
              <a:t> des associations </a:t>
            </a:r>
            <a:r>
              <a:rPr lang="en-GB" sz="2200" b="0" dirty="0" err="1" smtClean="0"/>
              <a:t>d’industriels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dans</a:t>
            </a:r>
            <a:r>
              <a:rPr lang="en-GB" sz="2200" b="0" dirty="0" smtClean="0"/>
              <a:t/>
            </a:r>
            <a:br>
              <a:rPr lang="en-GB" sz="2200" b="0" dirty="0" smtClean="0"/>
            </a:br>
            <a:r>
              <a:rPr lang="en-GB" sz="2200" b="0" dirty="0" smtClean="0"/>
              <a:t> les Implementers Forums </a:t>
            </a:r>
            <a:r>
              <a:rPr lang="en-GB" sz="2200" b="0" dirty="0" err="1" smtClean="0"/>
              <a:t>associés</a:t>
            </a:r>
            <a:endParaRPr lang="en-GB" sz="2200" b="0" dirty="0" smtClean="0"/>
          </a:p>
          <a:p>
            <a:pPr lvl="1"/>
            <a:r>
              <a:rPr lang="en-GB" sz="1800" b="0" dirty="0" err="1" smtClean="0"/>
              <a:t>Participer</a:t>
            </a:r>
            <a:r>
              <a:rPr lang="en-GB" sz="1800" b="0" dirty="0" smtClean="0"/>
              <a:t> à la </a:t>
            </a:r>
            <a:r>
              <a:rPr lang="en-GB" sz="1800" b="0" dirty="0" err="1" smtClean="0"/>
              <a:t>priorisation</a:t>
            </a:r>
            <a:r>
              <a:rPr lang="en-GB" sz="1800" b="0" dirty="0" smtClean="0"/>
              <a:t> des </a:t>
            </a:r>
            <a:r>
              <a:rPr lang="en-GB" sz="1800" b="0" dirty="0" err="1" smtClean="0"/>
              <a:t>fonctionalités</a:t>
            </a:r>
            <a:r>
              <a:rPr lang="en-GB" sz="1800" b="0" dirty="0" smtClean="0"/>
              <a:t> à implementer par les </a:t>
            </a:r>
            <a:r>
              <a:rPr lang="en-GB" sz="1800" b="0" dirty="0" err="1" smtClean="0"/>
              <a:t>vendeurs</a:t>
            </a:r>
            <a:endParaRPr lang="en-GB" sz="1800" b="0" dirty="0" smtClean="0"/>
          </a:p>
          <a:p>
            <a:r>
              <a:rPr lang="en-GB" sz="2200" b="0" dirty="0" err="1" smtClean="0"/>
              <a:t>Présenter</a:t>
            </a:r>
            <a:r>
              <a:rPr lang="en-GB" sz="2200" b="0" dirty="0" smtClean="0"/>
              <a:t> le planning du </a:t>
            </a:r>
            <a:r>
              <a:rPr lang="en-GB" sz="2200" b="0" dirty="0" err="1" smtClean="0"/>
              <a:t>futur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projet</a:t>
            </a:r>
            <a:r>
              <a:rPr lang="en-GB" sz="2200" b="0" dirty="0" smtClean="0"/>
              <a:t> STEP AP 242 Edition 2</a:t>
            </a:r>
          </a:p>
          <a:p>
            <a:pPr lvl="1"/>
            <a:r>
              <a:rPr lang="en-GB" sz="1800" b="0" dirty="0" smtClean="0"/>
              <a:t>Extension aux </a:t>
            </a:r>
            <a:r>
              <a:rPr lang="en-GB" sz="1800" b="0" dirty="0" err="1" smtClean="0"/>
              <a:t>données</a:t>
            </a:r>
            <a:r>
              <a:rPr lang="en-GB" sz="1800" b="0" dirty="0" smtClean="0"/>
              <a:t> de conception de </a:t>
            </a:r>
            <a:r>
              <a:rPr lang="en-GB" sz="1800" b="0" dirty="0" err="1" smtClean="0"/>
              <a:t>harnais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électriques</a:t>
            </a:r>
            <a:endParaRPr lang="en-GB" sz="1800" b="0" smtClean="0"/>
          </a:p>
          <a:p>
            <a:pPr lvl="1"/>
            <a:endParaRPr lang="en-GB" sz="1800" b="0" smtClean="0"/>
          </a:p>
          <a:p>
            <a:pPr lvl="1"/>
            <a:endParaRPr lang="en-GB" sz="1800" b="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776064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200" b="0" dirty="0" smtClean="0"/>
              <a:t>Informer </a:t>
            </a:r>
            <a:r>
              <a:rPr lang="en-GB" sz="2200" b="0" dirty="0" err="1" smtClean="0"/>
              <a:t>sur</a:t>
            </a:r>
            <a:r>
              <a:rPr lang="en-GB" sz="2200" b="0" dirty="0" smtClean="0"/>
              <a:t> le standard STEP AP 242 edition 1</a:t>
            </a:r>
            <a:endParaRPr lang="en-GB" sz="1800" b="0" dirty="0" smtClean="0"/>
          </a:p>
          <a:p>
            <a:pPr lvl="1"/>
            <a:r>
              <a:rPr lang="en-GB" sz="1800" b="0" dirty="0" err="1" smtClean="0"/>
              <a:t>Présenter</a:t>
            </a:r>
            <a:r>
              <a:rPr lang="en-GB" sz="1800" b="0" dirty="0" smtClean="0"/>
              <a:t> les </a:t>
            </a:r>
            <a:r>
              <a:rPr lang="en-GB" sz="1800" b="0" dirty="0" err="1" smtClean="0"/>
              <a:t>bénéfices</a:t>
            </a:r>
            <a:r>
              <a:rPr lang="en-GB" sz="1800" b="0" dirty="0" smtClean="0"/>
              <a:t> et les </a:t>
            </a:r>
            <a:r>
              <a:rPr lang="en-GB" sz="1800" b="0" dirty="0" err="1" smtClean="0"/>
              <a:t>fonctionnalités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métiers</a:t>
            </a:r>
            <a:r>
              <a:rPr lang="en-GB" sz="1800" b="0" dirty="0" smtClean="0"/>
              <a:t> de </a:t>
            </a:r>
            <a:r>
              <a:rPr lang="en-GB" sz="1800" b="0" dirty="0" err="1" smtClean="0"/>
              <a:t>l’AP</a:t>
            </a:r>
            <a:r>
              <a:rPr lang="en-GB" sz="1800" b="0" dirty="0" smtClean="0"/>
              <a:t> 242 </a:t>
            </a:r>
          </a:p>
          <a:p>
            <a:pPr lvl="1"/>
            <a:r>
              <a:rPr lang="en-GB" sz="1800" b="0" dirty="0" smtClean="0"/>
              <a:t>Identifier le </a:t>
            </a:r>
            <a:r>
              <a:rPr lang="en-GB" sz="1800" b="0" dirty="0" err="1" smtClean="0"/>
              <a:t>niveau</a:t>
            </a:r>
            <a:r>
              <a:rPr lang="en-GB" sz="1800" b="0" dirty="0" smtClean="0"/>
              <a:t> de </a:t>
            </a:r>
            <a:r>
              <a:rPr lang="en-GB" sz="1800" b="0" dirty="0" err="1" smtClean="0"/>
              <a:t>maturité</a:t>
            </a:r>
            <a:r>
              <a:rPr lang="en-GB" sz="1800" b="0" dirty="0" smtClean="0"/>
              <a:t> des recommendations </a:t>
            </a:r>
            <a:r>
              <a:rPr lang="en-GB" sz="1800" b="0" dirty="0" err="1" smtClean="0"/>
              <a:t>d’utilisations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associées</a:t>
            </a:r>
            <a:endParaRPr lang="en-GB" sz="1800" b="0" dirty="0" smtClean="0"/>
          </a:p>
          <a:p>
            <a:r>
              <a:rPr lang="en-GB" sz="2200" b="0" dirty="0" err="1" smtClean="0"/>
              <a:t>Rappeler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l’importance</a:t>
            </a:r>
            <a:r>
              <a:rPr lang="en-GB" sz="2200" b="0" dirty="0" smtClean="0"/>
              <a:t> de </a:t>
            </a:r>
            <a:r>
              <a:rPr lang="en-GB" sz="2200" b="0" dirty="0" err="1" smtClean="0"/>
              <a:t>l’implication</a:t>
            </a:r>
            <a:r>
              <a:rPr lang="en-GB" sz="2200" b="0" dirty="0" smtClean="0"/>
              <a:t> des associations </a:t>
            </a:r>
            <a:r>
              <a:rPr lang="en-GB" sz="2200" b="0" dirty="0" err="1" smtClean="0"/>
              <a:t>d’industriels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dans</a:t>
            </a:r>
            <a:r>
              <a:rPr lang="en-GB" sz="2200" b="0" dirty="0" smtClean="0"/>
              <a:t/>
            </a:r>
            <a:br>
              <a:rPr lang="en-GB" sz="2200" b="0" dirty="0" smtClean="0"/>
            </a:br>
            <a:r>
              <a:rPr lang="en-GB" sz="2200" b="0" dirty="0" smtClean="0"/>
              <a:t> les Implementers Forums </a:t>
            </a:r>
            <a:r>
              <a:rPr lang="en-GB" sz="2200" b="0" dirty="0" err="1" smtClean="0"/>
              <a:t>associés</a:t>
            </a:r>
            <a:endParaRPr lang="en-GB" sz="2200" b="0" dirty="0" smtClean="0"/>
          </a:p>
          <a:p>
            <a:pPr lvl="1"/>
            <a:r>
              <a:rPr lang="en-GB" sz="1800" b="0" dirty="0" err="1" smtClean="0"/>
              <a:t>Participer</a:t>
            </a:r>
            <a:r>
              <a:rPr lang="en-GB" sz="1800" b="0" dirty="0" smtClean="0"/>
              <a:t> à la </a:t>
            </a:r>
            <a:r>
              <a:rPr lang="en-GB" sz="1800" b="0" dirty="0" err="1" smtClean="0"/>
              <a:t>priorisation</a:t>
            </a:r>
            <a:r>
              <a:rPr lang="en-GB" sz="1800" b="0" dirty="0" smtClean="0"/>
              <a:t> des </a:t>
            </a:r>
            <a:r>
              <a:rPr lang="en-GB" sz="1800" b="0" dirty="0" err="1" smtClean="0"/>
              <a:t>fonctionalités</a:t>
            </a:r>
            <a:r>
              <a:rPr lang="en-GB" sz="1800" b="0" dirty="0" smtClean="0"/>
              <a:t> à implementer par les </a:t>
            </a:r>
            <a:r>
              <a:rPr lang="en-GB" sz="1800" b="0" dirty="0" err="1" smtClean="0"/>
              <a:t>vendeurs</a:t>
            </a:r>
            <a:endParaRPr lang="en-GB" sz="1800" b="0" dirty="0" smtClean="0"/>
          </a:p>
          <a:p>
            <a:r>
              <a:rPr lang="en-GB" sz="2200" b="0" dirty="0" err="1" smtClean="0"/>
              <a:t>Présenter</a:t>
            </a:r>
            <a:r>
              <a:rPr lang="en-GB" sz="2200" b="0" dirty="0" smtClean="0"/>
              <a:t> le planning du </a:t>
            </a:r>
            <a:r>
              <a:rPr lang="en-GB" sz="2200" b="0" dirty="0" err="1" smtClean="0"/>
              <a:t>futur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projet</a:t>
            </a:r>
            <a:r>
              <a:rPr lang="en-GB" sz="2200" b="0" dirty="0" smtClean="0"/>
              <a:t> STEP AP 242 Edition 2</a:t>
            </a:r>
          </a:p>
          <a:p>
            <a:pPr lvl="1"/>
            <a:r>
              <a:rPr lang="en-GB" sz="1800" b="0" dirty="0" smtClean="0"/>
              <a:t>Extension aux </a:t>
            </a:r>
            <a:r>
              <a:rPr lang="en-GB" sz="1800" b="0" dirty="0" err="1" smtClean="0"/>
              <a:t>données</a:t>
            </a:r>
            <a:r>
              <a:rPr lang="en-GB" sz="1800" b="0" dirty="0" smtClean="0"/>
              <a:t> de conception de </a:t>
            </a:r>
            <a:r>
              <a:rPr lang="en-GB" sz="1800" b="0" dirty="0" err="1" smtClean="0"/>
              <a:t>harnais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électriques</a:t>
            </a:r>
            <a:endParaRPr lang="en-GB" sz="1800" b="0" smtClean="0"/>
          </a:p>
          <a:p>
            <a:pPr lvl="1"/>
            <a:endParaRPr lang="en-GB" sz="1800" b="0" smtClean="0"/>
          </a:p>
          <a:p>
            <a:pPr lvl="1"/>
            <a:endParaRPr lang="en-GB" sz="1800" b="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7760646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200" b="0" dirty="0" smtClean="0"/>
              <a:t>Informer </a:t>
            </a:r>
            <a:r>
              <a:rPr lang="en-GB" sz="2200" b="0" dirty="0" err="1" smtClean="0"/>
              <a:t>sur</a:t>
            </a:r>
            <a:r>
              <a:rPr lang="en-GB" sz="2200" b="0" dirty="0" smtClean="0"/>
              <a:t> le standard STEP AP 242 edition 1</a:t>
            </a:r>
            <a:endParaRPr lang="en-GB" sz="1800" b="0" dirty="0" smtClean="0"/>
          </a:p>
          <a:p>
            <a:pPr lvl="1"/>
            <a:r>
              <a:rPr lang="en-GB" sz="1800" b="0" dirty="0" err="1" smtClean="0"/>
              <a:t>Présenter</a:t>
            </a:r>
            <a:r>
              <a:rPr lang="en-GB" sz="1800" b="0" dirty="0" smtClean="0"/>
              <a:t> les </a:t>
            </a:r>
            <a:r>
              <a:rPr lang="en-GB" sz="1800" b="0" dirty="0" err="1" smtClean="0"/>
              <a:t>bénéfices</a:t>
            </a:r>
            <a:r>
              <a:rPr lang="en-GB" sz="1800" b="0" dirty="0" smtClean="0"/>
              <a:t> et les </a:t>
            </a:r>
            <a:r>
              <a:rPr lang="en-GB" sz="1800" b="0" dirty="0" err="1" smtClean="0"/>
              <a:t>fonctionnalités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métiers</a:t>
            </a:r>
            <a:r>
              <a:rPr lang="en-GB" sz="1800" b="0" dirty="0" smtClean="0"/>
              <a:t> de </a:t>
            </a:r>
            <a:r>
              <a:rPr lang="en-GB" sz="1800" b="0" dirty="0" err="1" smtClean="0"/>
              <a:t>l’AP</a:t>
            </a:r>
            <a:r>
              <a:rPr lang="en-GB" sz="1800" b="0" dirty="0" smtClean="0"/>
              <a:t> 242 </a:t>
            </a:r>
          </a:p>
          <a:p>
            <a:pPr lvl="1"/>
            <a:r>
              <a:rPr lang="en-GB" sz="1800" b="0" dirty="0" smtClean="0"/>
              <a:t>Identifier le </a:t>
            </a:r>
            <a:r>
              <a:rPr lang="en-GB" sz="1800" b="0" dirty="0" err="1" smtClean="0"/>
              <a:t>niveau</a:t>
            </a:r>
            <a:r>
              <a:rPr lang="en-GB" sz="1800" b="0" dirty="0" smtClean="0"/>
              <a:t> de </a:t>
            </a:r>
            <a:r>
              <a:rPr lang="en-GB" sz="1800" b="0" dirty="0" err="1" smtClean="0"/>
              <a:t>maturité</a:t>
            </a:r>
            <a:r>
              <a:rPr lang="en-GB" sz="1800" b="0" dirty="0" smtClean="0"/>
              <a:t> des recommendations </a:t>
            </a:r>
            <a:r>
              <a:rPr lang="en-GB" sz="1800" b="0" dirty="0" err="1" smtClean="0"/>
              <a:t>d’utilisations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associées</a:t>
            </a:r>
            <a:endParaRPr lang="en-GB" sz="1800" b="0" dirty="0" smtClean="0"/>
          </a:p>
          <a:p>
            <a:r>
              <a:rPr lang="en-GB" sz="2200" b="0" dirty="0" err="1" smtClean="0"/>
              <a:t>Rappeler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l’importance</a:t>
            </a:r>
            <a:r>
              <a:rPr lang="en-GB" sz="2200" b="0" dirty="0" smtClean="0"/>
              <a:t> de </a:t>
            </a:r>
            <a:r>
              <a:rPr lang="en-GB" sz="2200" b="0" dirty="0" err="1" smtClean="0"/>
              <a:t>l’implication</a:t>
            </a:r>
            <a:r>
              <a:rPr lang="en-GB" sz="2200" b="0" dirty="0" smtClean="0"/>
              <a:t> des associations </a:t>
            </a:r>
            <a:r>
              <a:rPr lang="en-GB" sz="2200" b="0" dirty="0" err="1" smtClean="0"/>
              <a:t>d’industriels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dans</a:t>
            </a:r>
            <a:r>
              <a:rPr lang="en-GB" sz="2200" b="0" dirty="0" smtClean="0"/>
              <a:t/>
            </a:r>
            <a:br>
              <a:rPr lang="en-GB" sz="2200" b="0" dirty="0" smtClean="0"/>
            </a:br>
            <a:r>
              <a:rPr lang="en-GB" sz="2200" b="0" dirty="0" smtClean="0"/>
              <a:t> les Implementers Forums </a:t>
            </a:r>
            <a:r>
              <a:rPr lang="en-GB" sz="2200" b="0" dirty="0" err="1" smtClean="0"/>
              <a:t>associés</a:t>
            </a:r>
            <a:endParaRPr lang="en-GB" sz="2200" b="0" dirty="0" smtClean="0"/>
          </a:p>
          <a:p>
            <a:pPr lvl="1"/>
            <a:r>
              <a:rPr lang="en-GB" sz="1800" b="0" dirty="0" err="1" smtClean="0"/>
              <a:t>Participer</a:t>
            </a:r>
            <a:r>
              <a:rPr lang="en-GB" sz="1800" b="0" dirty="0" smtClean="0"/>
              <a:t> à la </a:t>
            </a:r>
            <a:r>
              <a:rPr lang="en-GB" sz="1800" b="0" dirty="0" err="1" smtClean="0"/>
              <a:t>priorisation</a:t>
            </a:r>
            <a:r>
              <a:rPr lang="en-GB" sz="1800" b="0" dirty="0" smtClean="0"/>
              <a:t> des </a:t>
            </a:r>
            <a:r>
              <a:rPr lang="en-GB" sz="1800" b="0" dirty="0" err="1" smtClean="0"/>
              <a:t>fonctionalités</a:t>
            </a:r>
            <a:r>
              <a:rPr lang="en-GB" sz="1800" b="0" dirty="0" smtClean="0"/>
              <a:t> à implementer par les </a:t>
            </a:r>
            <a:r>
              <a:rPr lang="en-GB" sz="1800" b="0" dirty="0" err="1" smtClean="0"/>
              <a:t>vendeurs</a:t>
            </a:r>
            <a:endParaRPr lang="en-GB" sz="1800" b="0" dirty="0" smtClean="0"/>
          </a:p>
          <a:p>
            <a:r>
              <a:rPr lang="en-GB" sz="2200" b="0" dirty="0" err="1" smtClean="0"/>
              <a:t>Présenter</a:t>
            </a:r>
            <a:r>
              <a:rPr lang="en-GB" sz="2200" b="0" dirty="0" smtClean="0"/>
              <a:t> le planning du </a:t>
            </a:r>
            <a:r>
              <a:rPr lang="en-GB" sz="2200" b="0" dirty="0" err="1" smtClean="0"/>
              <a:t>futur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projet</a:t>
            </a:r>
            <a:r>
              <a:rPr lang="en-GB" sz="2200" b="0" dirty="0" smtClean="0"/>
              <a:t> STEP AP 242 Edition 2</a:t>
            </a:r>
          </a:p>
          <a:p>
            <a:pPr lvl="1"/>
            <a:r>
              <a:rPr lang="en-GB" sz="1800" b="0" dirty="0" smtClean="0"/>
              <a:t>Extension aux </a:t>
            </a:r>
            <a:r>
              <a:rPr lang="en-GB" sz="1800" b="0" dirty="0" err="1" smtClean="0"/>
              <a:t>données</a:t>
            </a:r>
            <a:r>
              <a:rPr lang="en-GB" sz="1800" b="0" dirty="0" smtClean="0"/>
              <a:t> de conception de </a:t>
            </a:r>
            <a:r>
              <a:rPr lang="en-GB" sz="1800" b="0" dirty="0" err="1" smtClean="0"/>
              <a:t>harnais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électriques</a:t>
            </a:r>
            <a:endParaRPr lang="en-GB" sz="1800" b="0" smtClean="0"/>
          </a:p>
          <a:p>
            <a:pPr lvl="1"/>
            <a:endParaRPr lang="en-GB" sz="1800" b="0" smtClean="0"/>
          </a:p>
          <a:p>
            <a:pPr lvl="1"/>
            <a:endParaRPr lang="en-GB" sz="1800" b="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776064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2950" y="2130443"/>
            <a:ext cx="84201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10475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48920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638" y="4406918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4107669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6" y="1600200"/>
            <a:ext cx="4025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87900" y="1600200"/>
            <a:ext cx="402748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545037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3238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3238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073513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5315415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420228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73499" y="27305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3613108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1296836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627815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64338" y="131763"/>
            <a:ext cx="2051050" cy="558323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1" y="131763"/>
            <a:ext cx="6002338" cy="558323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036616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712913" y="260350"/>
            <a:ext cx="6042025" cy="101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et modifiez le titre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8205788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6"/>
          <p:cNvSpPr>
            <a:spLocks noChangeArrowheads="1"/>
          </p:cNvSpPr>
          <p:nvPr/>
        </p:nvSpPr>
        <p:spPr bwMode="auto">
          <a:xfrm>
            <a:off x="9056688" y="-26988"/>
            <a:ext cx="865187" cy="24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/>
            <a:r>
              <a:rPr lang="fr-FR" sz="1000"/>
              <a:t>P : </a:t>
            </a:r>
            <a:fld id="{59A74127-51AD-4546-B23C-B85915D7EDD0}" type="slidenum">
              <a:rPr lang="fr-FR" sz="1000"/>
              <a:pPr marL="349250" indent="-349250" algn="l" defTabSz="862013"/>
              <a:t>‹N°›</a:t>
            </a:fld>
            <a:r>
              <a:rPr lang="fr-FR" sz="1000"/>
              <a:t> </a:t>
            </a:r>
            <a:endParaRPr lang="fr-FR" sz="600"/>
          </a:p>
        </p:txBody>
      </p:sp>
      <p:sp>
        <p:nvSpPr>
          <p:cNvPr id="1029" name="Rectangle 19"/>
          <p:cNvSpPr>
            <a:spLocks noChangeArrowheads="1"/>
          </p:cNvSpPr>
          <p:nvPr/>
        </p:nvSpPr>
        <p:spPr bwMode="auto">
          <a:xfrm>
            <a:off x="688975" y="0"/>
            <a:ext cx="7848600" cy="25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>
              <a:tabLst>
                <a:tab pos="3860800" algn="ctr"/>
              </a:tabLst>
              <a:defRPr/>
            </a:pPr>
            <a:r>
              <a:rPr lang="fr-FR" sz="1050" b="1" i="1" dirty="0"/>
              <a:t>		26th of March 2014, Paris</a:t>
            </a:r>
          </a:p>
        </p:txBody>
      </p:sp>
      <p:graphicFrame>
        <p:nvGraphicFramePr>
          <p:cNvPr id="1030" name="Object 34"/>
          <p:cNvGraphicFramePr>
            <a:graphicFrameLocks noChangeAspect="1"/>
          </p:cNvGraphicFramePr>
          <p:nvPr userDrawn="1"/>
        </p:nvGraphicFramePr>
        <p:xfrm>
          <a:off x="7294563" y="6137275"/>
          <a:ext cx="604837" cy="679450"/>
        </p:xfrm>
        <a:graphic>
          <a:graphicData uri="http://schemas.openxmlformats.org/presentationml/2006/ole">
            <p:oleObj spid="_x0000_s1152" name="Image" r:id="rId14" imgW="681228" imgH="763524" progId="Word.Picture.8">
              <p:embed/>
            </p:oleObj>
          </a:graphicData>
        </a:graphic>
      </p:graphicFrame>
      <p:sp>
        <p:nvSpPr>
          <p:cNvPr id="1031" name="Rectangle 36"/>
          <p:cNvSpPr>
            <a:spLocks noChangeArrowheads="1"/>
          </p:cNvSpPr>
          <p:nvPr userDrawn="1"/>
        </p:nvSpPr>
        <p:spPr bwMode="auto">
          <a:xfrm>
            <a:off x="4860925" y="2925763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032" name="Rectangle 38"/>
          <p:cNvSpPr>
            <a:spLocks noChangeArrowheads="1"/>
          </p:cNvSpPr>
          <p:nvPr userDrawn="1"/>
        </p:nvSpPr>
        <p:spPr bwMode="auto">
          <a:xfrm>
            <a:off x="4860925" y="2787650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pic>
        <p:nvPicPr>
          <p:cNvPr id="9" name="Picture 4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830388" y="6307138"/>
            <a:ext cx="1547812" cy="5111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034" name="Image 5" descr="Logo_GALIA.JP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56238" y="6265863"/>
            <a:ext cx="13747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489950" y="6308725"/>
            <a:ext cx="1331913" cy="5334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6038" y="6342063"/>
            <a:ext cx="1638300" cy="4159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 userDrawn="1"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794125" y="6249988"/>
            <a:ext cx="946150" cy="57626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iming>
    <p:tnLst>
      <p:par>
        <p:cTn id="1" dur="indefinite" restart="never" nodeType="tmRoot"/>
      </p:par>
    </p:tnLst>
  </p:timing>
  <p:txStyles>
    <p:titleStyle>
      <a:lvl1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2pPr>
      <a:lvl3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3pPr>
      <a:lvl4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4pPr>
      <a:lvl5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5pPr>
      <a:lvl6pPr marL="4572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6pPr>
      <a:lvl7pPr marL="9144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7pPr>
      <a:lvl8pPr marL="13716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8pPr>
      <a:lvl9pPr marL="18288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9pPr>
    </p:titleStyle>
    <p:bodyStyle>
      <a:lvl1pPr marL="269875" indent="-269875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l"/>
        <a:defRPr sz="2300" b="1">
          <a:solidFill>
            <a:schemeClr val="bg2"/>
          </a:solidFill>
          <a:latin typeface="+mn-lt"/>
          <a:ea typeface="+mn-ea"/>
          <a:cs typeface="+mn-cs"/>
        </a:defRPr>
      </a:lvl1pPr>
      <a:lvl2pPr marL="646113" indent="-215900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n"/>
        <a:defRPr sz="1900" b="1">
          <a:solidFill>
            <a:schemeClr val="bg2"/>
          </a:solidFill>
          <a:latin typeface="+mn-lt"/>
        </a:defRPr>
      </a:lvl2pPr>
      <a:lvl3pPr marL="1076325" indent="-214313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100000"/>
        <a:buFont typeface="Wingdings" pitchFamily="2" charset="2"/>
        <a:buChar char="w"/>
        <a:defRPr sz="1700" b="1">
          <a:solidFill>
            <a:schemeClr val="bg2"/>
          </a:solidFill>
          <a:latin typeface="Fujiyama2" charset="0"/>
        </a:defRPr>
      </a:lvl3pPr>
      <a:lvl4pPr marL="1454150" indent="-160338" algn="l" defTabSz="862013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pitchFamily="18" charset="0"/>
        </a:defRPr>
      </a:lvl4pPr>
      <a:lvl5pPr marL="18859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5pPr>
      <a:lvl6pPr marL="23431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6pPr>
      <a:lvl7pPr marL="28003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7pPr>
      <a:lvl8pPr marL="32575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8pPr>
      <a:lvl9pPr marL="37147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ce réservé du contenu 2"/>
          <p:cNvSpPr>
            <a:spLocks noGrp="1"/>
          </p:cNvSpPr>
          <p:nvPr>
            <p:ph idx="1"/>
          </p:nvPr>
        </p:nvSpPr>
        <p:spPr>
          <a:xfrm>
            <a:off x="200472" y="692696"/>
            <a:ext cx="9705528" cy="4114800"/>
          </a:xfrm>
        </p:spPr>
        <p:txBody>
          <a:bodyPr/>
          <a:lstStyle/>
          <a:p>
            <a:pPr marL="0" indent="0">
              <a:buNone/>
            </a:pPr>
            <a:r>
              <a:rPr lang="fr-FR" sz="2800" dirty="0" smtClean="0"/>
              <a:t>Continuité </a:t>
            </a:r>
            <a:r>
              <a:rPr lang="fr-FR" sz="2800" dirty="0"/>
              <a:t>Numérique : un enjeu d’efficacité pour l’industrie supporté par les standards</a:t>
            </a:r>
          </a:p>
          <a:p>
            <a:pPr marL="0" indent="0">
              <a:buNone/>
            </a:pPr>
            <a:r>
              <a:rPr lang="fr-FR" sz="2800" dirty="0"/>
              <a:t>Standard STEP AP 242 – ISO 10303 </a:t>
            </a:r>
            <a:r>
              <a:rPr lang="fr-FR" sz="2800" dirty="0" smtClean="0"/>
              <a:t>:</a:t>
            </a:r>
            <a:r>
              <a:rPr lang="fr-FR" sz="2600" dirty="0" smtClean="0"/>
              <a:t/>
            </a:r>
            <a:br>
              <a:rPr lang="fr-FR" sz="2600" dirty="0" smtClean="0"/>
            </a:br>
            <a:r>
              <a:rPr lang="fr-FR" sz="2600" dirty="0" smtClean="0"/>
              <a:t>modèles </a:t>
            </a:r>
            <a:r>
              <a:rPr lang="fr-FR" sz="2600" dirty="0"/>
              <a:t>CAO 3D avec tolérancement gérés en </a:t>
            </a:r>
            <a:r>
              <a:rPr lang="fr-FR" sz="2600" dirty="0" smtClean="0"/>
              <a:t>configuration</a:t>
            </a:r>
          </a:p>
          <a:p>
            <a:pPr marL="0" indent="0">
              <a:buNone/>
            </a:pPr>
            <a:endParaRPr lang="fr-FR" sz="2800" dirty="0" smtClean="0"/>
          </a:p>
          <a:p>
            <a:pPr marL="0" indent="0">
              <a:buFont typeface="Wingdings" pitchFamily="2" charset="2"/>
              <a:buNone/>
            </a:pPr>
            <a:r>
              <a:rPr lang="fr-FR" sz="2800" dirty="0" smtClean="0"/>
              <a:t>Conclusions – prochaines actions</a:t>
            </a:r>
          </a:p>
          <a:p>
            <a:pPr marL="0" indent="0">
              <a:buFont typeface="Wingdings" pitchFamily="2" charset="2"/>
              <a:buNone/>
            </a:pPr>
            <a:endParaRPr lang="fr-FR" sz="2800" dirty="0" smtClean="0"/>
          </a:p>
          <a:p>
            <a:pPr marL="0" indent="0">
              <a:buNone/>
            </a:pPr>
            <a:r>
              <a:rPr lang="fr-FR" sz="2800" dirty="0"/>
              <a:t>Le 26 mars 2014,</a:t>
            </a:r>
          </a:p>
          <a:p>
            <a:pPr marL="0" indent="0">
              <a:buNone/>
            </a:pPr>
            <a:r>
              <a:rPr lang="fr-FR" sz="2400" dirty="0"/>
              <a:t>Centre de conférence Paris </a:t>
            </a:r>
            <a:r>
              <a:rPr lang="fr-FR" sz="2400" dirty="0" err="1"/>
              <a:t>Trocadero</a:t>
            </a:r>
            <a:r>
              <a:rPr lang="fr-FR" sz="2400" dirty="0"/>
              <a:t> </a:t>
            </a:r>
          </a:p>
          <a:p>
            <a:pPr marL="0" indent="0">
              <a:buNone/>
            </a:pPr>
            <a:endParaRPr lang="fr-FR" sz="1800" dirty="0"/>
          </a:p>
          <a:p>
            <a:pPr marL="0" indent="0">
              <a:buNone/>
            </a:pPr>
            <a:r>
              <a:rPr lang="fr-FR" sz="2400" dirty="0" smtClean="0"/>
              <a:t>Pierre FAURE, </a:t>
            </a:r>
            <a:endParaRPr lang="fr-FR" sz="2400" dirty="0" smtClean="0"/>
          </a:p>
          <a:p>
            <a:pPr marL="0" indent="0">
              <a:buNone/>
            </a:pPr>
            <a:r>
              <a:rPr lang="en-GB" sz="1800" b="0" dirty="0" err="1" smtClean="0"/>
              <a:t>Président</a:t>
            </a:r>
            <a:r>
              <a:rPr lang="en-GB" sz="1800" b="0" dirty="0" smtClean="0"/>
              <a:t> </a:t>
            </a:r>
            <a:r>
              <a:rPr lang="en-GB" sz="1800" b="0" dirty="0" smtClean="0"/>
              <a:t>AFNeT, Dir. e-business Dassault Aviation, VP </a:t>
            </a:r>
            <a:r>
              <a:rPr lang="en-GB" sz="1800" b="0" dirty="0" smtClean="0"/>
              <a:t>BoostAeroSpace, CTI GIFAS </a:t>
            </a:r>
            <a:endParaRPr lang="fr-FR" sz="1800" b="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12913" y="260351"/>
            <a:ext cx="7416551" cy="648370"/>
          </a:xfrm>
        </p:spPr>
        <p:txBody>
          <a:bodyPr/>
          <a:lstStyle/>
          <a:p>
            <a:r>
              <a:rPr lang="en-GB" dirty="0" smtClean="0"/>
              <a:t>Conclusions – </a:t>
            </a:r>
            <a:r>
              <a:rPr lang="en-GB" dirty="0" err="1" smtClean="0"/>
              <a:t>prochaines</a:t>
            </a:r>
            <a:r>
              <a:rPr lang="en-GB" dirty="0" smtClean="0"/>
              <a:t> actions (</a:t>
            </a:r>
            <a:r>
              <a:rPr lang="en-GB" dirty="0" smtClean="0"/>
              <a:t>1/4)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6456" y="620688"/>
            <a:ext cx="9849544" cy="5256584"/>
          </a:xfrm>
        </p:spPr>
        <p:txBody>
          <a:bodyPr/>
          <a:lstStyle/>
          <a:p>
            <a:endParaRPr lang="en-GB" sz="2200" b="0" dirty="0" smtClean="0"/>
          </a:p>
          <a:p>
            <a:r>
              <a:rPr lang="en-GB" sz="2200" b="0" dirty="0" err="1" smtClean="0"/>
              <a:t>Numérique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facteur</a:t>
            </a:r>
            <a:r>
              <a:rPr lang="en-GB" sz="2200" b="0" dirty="0" smtClean="0"/>
              <a:t>-clef de </a:t>
            </a:r>
            <a:r>
              <a:rPr lang="en-GB" sz="2200" b="0" dirty="0" err="1" smtClean="0"/>
              <a:t>compétitivité</a:t>
            </a:r>
            <a:r>
              <a:rPr lang="en-GB" sz="2200" b="0" dirty="0" smtClean="0"/>
              <a:t> </a:t>
            </a:r>
          </a:p>
          <a:p>
            <a:pPr>
              <a:buNone/>
            </a:pPr>
            <a:endParaRPr lang="en-GB" sz="2200" b="0" dirty="0" smtClean="0"/>
          </a:p>
          <a:p>
            <a:r>
              <a:rPr lang="en-GB" sz="2200" b="0" dirty="0" smtClean="0"/>
              <a:t>Standards </a:t>
            </a:r>
            <a:r>
              <a:rPr lang="en-GB" sz="2200" b="0" dirty="0" err="1" smtClean="0"/>
              <a:t>internationaux</a:t>
            </a:r>
            <a:r>
              <a:rPr lang="en-GB" sz="2200" b="0" dirty="0" smtClean="0"/>
              <a:t> (STEP, PLCS, </a:t>
            </a:r>
            <a:r>
              <a:rPr lang="en-GB" sz="2200" b="0" dirty="0" err="1" smtClean="0"/>
              <a:t>BoostAero</a:t>
            </a:r>
            <a:r>
              <a:rPr lang="en-GB" sz="2200" b="0" dirty="0" smtClean="0"/>
              <a:t>, TSCP, ...) </a:t>
            </a:r>
            <a:r>
              <a:rPr lang="en-GB" sz="2200" b="0" dirty="0" err="1" smtClean="0"/>
              <a:t>stratégiques</a:t>
            </a:r>
            <a:r>
              <a:rPr lang="en-GB" sz="2200" b="0" dirty="0" smtClean="0"/>
              <a:t> pour </a:t>
            </a:r>
            <a:r>
              <a:rPr lang="en-GB" sz="2200" b="0" dirty="0" err="1" smtClean="0"/>
              <a:t>l’interopérabilité</a:t>
            </a:r>
            <a:r>
              <a:rPr lang="en-GB" sz="2200" b="0" dirty="0" smtClean="0"/>
              <a:t> de </a:t>
            </a:r>
            <a:r>
              <a:rPr lang="en-GB" sz="2200" b="0" dirty="0" err="1" smtClean="0"/>
              <a:t>l’entreprise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étendue</a:t>
            </a:r>
            <a:r>
              <a:rPr lang="en-GB" sz="2200" b="0" dirty="0" smtClean="0"/>
              <a:t> </a:t>
            </a:r>
            <a:endParaRPr lang="en-GB" sz="2200" b="0" dirty="0" smtClean="0"/>
          </a:p>
          <a:p>
            <a:endParaRPr lang="en-GB" sz="2200" b="0" dirty="0" smtClean="0"/>
          </a:p>
          <a:p>
            <a:r>
              <a:rPr lang="en-GB" sz="2200" b="0" dirty="0" smtClean="0"/>
              <a:t>Confirmation des </a:t>
            </a:r>
            <a:r>
              <a:rPr lang="en-GB" sz="2200" b="0" dirty="0" err="1"/>
              <a:t>besoins</a:t>
            </a:r>
            <a:r>
              <a:rPr lang="en-GB" sz="2200" b="0" dirty="0"/>
              <a:t> </a:t>
            </a:r>
            <a:r>
              <a:rPr lang="en-GB" sz="2200" b="0" dirty="0" err="1"/>
              <a:t>d’interopérabilité</a:t>
            </a:r>
            <a:r>
              <a:rPr lang="en-GB" sz="2200" b="0" dirty="0"/>
              <a:t> des </a:t>
            </a:r>
            <a:r>
              <a:rPr lang="en-GB" sz="2200" b="0" dirty="0" err="1"/>
              <a:t>données</a:t>
            </a:r>
            <a:r>
              <a:rPr lang="en-GB" sz="2200" b="0" dirty="0"/>
              <a:t> </a:t>
            </a:r>
            <a:r>
              <a:rPr lang="en-GB" sz="2200" b="0" dirty="0" err="1" smtClean="0"/>
              <a:t>produits</a:t>
            </a:r>
            <a:r>
              <a:rPr lang="en-GB" sz="2200" b="0" dirty="0" smtClean="0"/>
              <a:t/>
            </a:r>
            <a:br>
              <a:rPr lang="en-GB" sz="2200" b="0" dirty="0" smtClean="0"/>
            </a:br>
            <a:r>
              <a:rPr lang="en-GB" sz="2200" b="0" dirty="0" smtClean="0"/>
              <a:t> </a:t>
            </a:r>
            <a:r>
              <a:rPr lang="en-GB" sz="2200" b="0" dirty="0" err="1" smtClean="0"/>
              <a:t>basées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sur</a:t>
            </a:r>
            <a:r>
              <a:rPr lang="en-GB" sz="2200" b="0" dirty="0" smtClean="0"/>
              <a:t> les standards par les </a:t>
            </a:r>
            <a:r>
              <a:rPr lang="en-GB" sz="2200" b="0" dirty="0" err="1" smtClean="0"/>
              <a:t>industriels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français</a:t>
            </a:r>
            <a:r>
              <a:rPr lang="en-GB" sz="2200" b="0" dirty="0" smtClean="0"/>
              <a:t> </a:t>
            </a:r>
          </a:p>
          <a:p>
            <a:pPr lvl="1"/>
            <a:r>
              <a:rPr lang="en-GB" sz="1800" b="0" dirty="0" smtClean="0"/>
              <a:t>Automobile, aerospace, </a:t>
            </a:r>
            <a:r>
              <a:rPr lang="en-GB" sz="1800" b="0" dirty="0" err="1"/>
              <a:t>é</a:t>
            </a:r>
            <a:r>
              <a:rPr lang="en-GB" sz="1800" b="0" dirty="0" err="1" smtClean="0"/>
              <a:t>nergie</a:t>
            </a:r>
            <a:r>
              <a:rPr lang="en-GB" sz="1800" b="0" dirty="0" smtClean="0"/>
              <a:t>, …</a:t>
            </a:r>
          </a:p>
          <a:p>
            <a:pPr lvl="1"/>
            <a:r>
              <a:rPr lang="en-GB" sz="1800" b="0" dirty="0" err="1"/>
              <a:t>D</a:t>
            </a:r>
            <a:r>
              <a:rPr lang="en-GB" sz="1800" b="0" dirty="0" err="1" smtClean="0"/>
              <a:t>onneurs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d’ordre</a:t>
            </a:r>
            <a:r>
              <a:rPr lang="en-GB" sz="1800" b="0" dirty="0" smtClean="0"/>
              <a:t>, Tier1, Tier N</a:t>
            </a:r>
          </a:p>
          <a:p>
            <a:pPr lvl="0">
              <a:buNone/>
            </a:pPr>
            <a:endParaRPr lang="en-GB" sz="2200" b="0" dirty="0" smtClean="0"/>
          </a:p>
          <a:p>
            <a:pPr lvl="0"/>
            <a:r>
              <a:rPr lang="en-GB" sz="2200" b="0" dirty="0" smtClean="0"/>
              <a:t>42 </a:t>
            </a:r>
            <a:r>
              <a:rPr lang="en-GB" sz="2200" b="0" dirty="0" smtClean="0"/>
              <a:t>= 3x14 </a:t>
            </a:r>
            <a:r>
              <a:rPr lang="en-GB" sz="2200" b="0" dirty="0" smtClean="0">
                <a:sym typeface="Wingdings" pitchFamily="2" charset="2"/>
              </a:rPr>
              <a:t> AP242 = convergence </a:t>
            </a:r>
            <a:r>
              <a:rPr lang="en-GB" sz="2200" b="0" dirty="0" err="1" smtClean="0">
                <a:sym typeface="Wingdings" pitchFamily="2" charset="2"/>
              </a:rPr>
              <a:t>mondiale</a:t>
            </a:r>
            <a:r>
              <a:rPr lang="en-GB" sz="2200" b="0" dirty="0" smtClean="0">
                <a:sym typeface="Wingdings" pitchFamily="2" charset="2"/>
              </a:rPr>
              <a:t> </a:t>
            </a:r>
            <a:r>
              <a:rPr lang="en-GB" sz="2200" b="0" dirty="0" err="1" smtClean="0">
                <a:sym typeface="Wingdings" pitchFamily="2" charset="2"/>
              </a:rPr>
              <a:t>aéro</a:t>
            </a:r>
            <a:r>
              <a:rPr lang="en-GB" sz="2200" b="0" dirty="0" smtClean="0">
                <a:sym typeface="Wingdings" pitchFamily="2" charset="2"/>
              </a:rPr>
              <a:t> AP203 –auto AP214</a:t>
            </a:r>
          </a:p>
          <a:p>
            <a:pPr lvl="0">
              <a:buNone/>
            </a:pPr>
            <a:r>
              <a:rPr lang="en-GB" sz="2200" b="0" dirty="0" smtClean="0">
                <a:sym typeface="Wingdings" pitchFamily="2" charset="2"/>
              </a:rPr>
              <a:t> </a:t>
            </a:r>
            <a:r>
              <a:rPr lang="en-GB" sz="2200" dirty="0" smtClean="0">
                <a:sym typeface="Wingdings" pitchFamily="2" charset="2"/>
              </a:rPr>
              <a:t>AP242 ED1 grand </a:t>
            </a:r>
            <a:r>
              <a:rPr lang="en-GB" sz="2200" dirty="0" err="1" smtClean="0">
                <a:sym typeface="Wingdings" pitchFamily="2" charset="2"/>
              </a:rPr>
              <a:t>succès</a:t>
            </a:r>
            <a:endParaRPr lang="en-GB" sz="2200" dirty="0" smtClean="0">
              <a:sym typeface="Wingdings" pitchFamily="2" charset="2"/>
            </a:endParaRPr>
          </a:p>
          <a:p>
            <a:pPr lvl="0">
              <a:buNone/>
            </a:pPr>
            <a:r>
              <a:rPr lang="en-GB" sz="2200" b="0" dirty="0" smtClean="0">
                <a:sym typeface="Wingdings" pitchFamily="2" charset="2"/>
              </a:rPr>
              <a:t></a:t>
            </a:r>
            <a:r>
              <a:rPr lang="en-GB" sz="2200" dirty="0" smtClean="0">
                <a:sym typeface="Wingdings" pitchFamily="2" charset="2"/>
              </a:rPr>
              <a:t>AP242 ED </a:t>
            </a:r>
            <a:r>
              <a:rPr lang="en-GB" sz="2200" dirty="0" smtClean="0">
                <a:sym typeface="Wingdings" pitchFamily="2" charset="2"/>
              </a:rPr>
              <a:t>2 à lancer </a:t>
            </a:r>
            <a:r>
              <a:rPr lang="en-GB" sz="2200" dirty="0" smtClean="0">
                <a:sym typeface="Wingdings" pitchFamily="2" charset="2"/>
              </a:rPr>
              <a:t>ASAP, </a:t>
            </a:r>
            <a:r>
              <a:rPr lang="en-GB" sz="2200" dirty="0" err="1" smtClean="0">
                <a:sym typeface="Wingdings" pitchFamily="2" charset="2"/>
              </a:rPr>
              <a:t>investissement</a:t>
            </a:r>
            <a:r>
              <a:rPr lang="en-GB" sz="2200" dirty="0" smtClean="0">
                <a:sym typeface="Wingdings" pitchFamily="2" charset="2"/>
              </a:rPr>
              <a:t> </a:t>
            </a:r>
            <a:r>
              <a:rPr lang="en-GB" sz="2200" dirty="0" err="1" smtClean="0">
                <a:sym typeface="Wingdings" pitchFamily="2" charset="2"/>
              </a:rPr>
              <a:t>nécessaire</a:t>
            </a:r>
            <a:r>
              <a:rPr lang="en-GB" sz="2200" dirty="0" smtClean="0">
                <a:sym typeface="Wingdings" pitchFamily="2" charset="2"/>
              </a:rPr>
              <a:t> de 1.6 M$ </a:t>
            </a:r>
          </a:p>
          <a:p>
            <a:pPr lvl="4"/>
            <a:r>
              <a:rPr lang="en-GB" sz="1900" b="0" dirty="0" smtClean="0">
                <a:sym typeface="Wingdings" pitchFamily="2" charset="2"/>
              </a:rPr>
              <a:t></a:t>
            </a:r>
          </a:p>
          <a:p>
            <a:pPr lvl="4">
              <a:buNone/>
            </a:pPr>
            <a:r>
              <a:rPr lang="en-GB" sz="1900" dirty="0" smtClean="0">
                <a:sym typeface="Wingdings" pitchFamily="2" charset="2"/>
              </a:rPr>
              <a:t></a:t>
            </a:r>
            <a:endParaRPr lang="en-GB" sz="1900" b="0" dirty="0" smtClean="0">
              <a:sym typeface="Wingdings" pitchFamily="2" charset="2"/>
            </a:endParaRPr>
          </a:p>
          <a:p>
            <a:endParaRPr lang="en-GB" sz="1200" b="0" dirty="0"/>
          </a:p>
        </p:txBody>
      </p:sp>
    </p:spTree>
    <p:extLst>
      <p:ext uri="{BB962C8B-B14F-4D97-AF65-F5344CB8AC3E}">
        <p14:creationId xmlns:p14="http://schemas.microsoft.com/office/powerpoint/2010/main" xmlns="" val="349707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12913" y="260351"/>
            <a:ext cx="7416551" cy="648370"/>
          </a:xfrm>
        </p:spPr>
        <p:txBody>
          <a:bodyPr/>
          <a:lstStyle/>
          <a:p>
            <a:r>
              <a:rPr lang="en-GB" dirty="0" smtClean="0"/>
              <a:t>Conclusions – </a:t>
            </a:r>
            <a:r>
              <a:rPr lang="en-GB" dirty="0" err="1" smtClean="0"/>
              <a:t>prochaines</a:t>
            </a:r>
            <a:r>
              <a:rPr lang="en-GB" dirty="0" smtClean="0"/>
              <a:t> actions </a:t>
            </a:r>
            <a:r>
              <a:rPr lang="en-GB" dirty="0" smtClean="0"/>
              <a:t>(2/4)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6456" y="836712"/>
            <a:ext cx="9849544" cy="4608512"/>
          </a:xfrm>
        </p:spPr>
        <p:txBody>
          <a:bodyPr/>
          <a:lstStyle/>
          <a:p>
            <a:pPr lvl="1"/>
            <a:endParaRPr lang="en-GB" sz="800" b="0" dirty="0"/>
          </a:p>
          <a:p>
            <a:r>
              <a:rPr lang="en-GB" sz="2200" b="0" dirty="0" err="1" smtClean="0"/>
              <a:t>Présentation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d’une</a:t>
            </a:r>
            <a:r>
              <a:rPr lang="en-GB" sz="2200" b="0" dirty="0" smtClean="0"/>
              <a:t> introduction au </a:t>
            </a:r>
            <a:r>
              <a:rPr lang="en-GB" sz="2200" b="0" dirty="0"/>
              <a:t>standard </a:t>
            </a:r>
            <a:r>
              <a:rPr lang="en-GB" sz="2200" b="0" dirty="0" smtClean="0"/>
              <a:t>AP </a:t>
            </a:r>
            <a:r>
              <a:rPr lang="en-GB" sz="2200" b="0" dirty="0"/>
              <a:t>242 </a:t>
            </a:r>
            <a:r>
              <a:rPr lang="en-GB" sz="2200" b="0" dirty="0" smtClean="0"/>
              <a:t>ED1</a:t>
            </a:r>
          </a:p>
          <a:p>
            <a:pPr lvl="1"/>
            <a:r>
              <a:rPr lang="en-GB" sz="1800" b="0" dirty="0" smtClean="0"/>
              <a:t>Documentation </a:t>
            </a:r>
            <a:r>
              <a:rPr lang="en-GB" sz="1800" b="0" dirty="0" err="1" smtClean="0"/>
              <a:t>finalisée</a:t>
            </a:r>
            <a:r>
              <a:rPr lang="en-GB" sz="1800" b="0" dirty="0" smtClean="0"/>
              <a:t>, </a:t>
            </a:r>
            <a:r>
              <a:rPr lang="en-GB" sz="1800" b="0" dirty="0" err="1" smtClean="0"/>
              <a:t>transmise</a:t>
            </a:r>
            <a:r>
              <a:rPr lang="en-GB" sz="1800" b="0" dirty="0" smtClean="0"/>
              <a:t> à </a:t>
            </a:r>
            <a:r>
              <a:rPr lang="en-GB" sz="1800" b="0" dirty="0" err="1" smtClean="0"/>
              <a:t>l’ISO</a:t>
            </a:r>
            <a:r>
              <a:rPr lang="en-GB" sz="1800" b="0" dirty="0" smtClean="0"/>
              <a:t> pour publication “International Standard”</a:t>
            </a:r>
          </a:p>
          <a:p>
            <a:endParaRPr lang="en-GB" sz="800" b="0" dirty="0" smtClean="0"/>
          </a:p>
          <a:p>
            <a:r>
              <a:rPr lang="en-GB" sz="2200" b="0" dirty="0" err="1" smtClean="0"/>
              <a:t>Présentation</a:t>
            </a:r>
            <a:r>
              <a:rPr lang="en-GB" sz="2200" b="0" dirty="0" smtClean="0"/>
              <a:t> du </a:t>
            </a:r>
            <a:r>
              <a:rPr lang="en-GB" sz="2200" b="0" dirty="0" err="1" smtClean="0"/>
              <a:t>rôle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essentiel</a:t>
            </a:r>
            <a:r>
              <a:rPr lang="en-GB" sz="2200" b="0" dirty="0" smtClean="0"/>
              <a:t> </a:t>
            </a:r>
            <a:r>
              <a:rPr lang="en-GB" sz="2200" b="0" dirty="0"/>
              <a:t>des </a:t>
            </a:r>
            <a:r>
              <a:rPr lang="en-GB" sz="2200" b="0" dirty="0" err="1"/>
              <a:t>implementeurs</a:t>
            </a:r>
            <a:r>
              <a:rPr lang="en-GB" sz="2200" b="0" dirty="0"/>
              <a:t> forums </a:t>
            </a:r>
            <a:r>
              <a:rPr lang="en-GB" sz="2200" b="0" dirty="0" smtClean="0"/>
              <a:t>STEP:</a:t>
            </a:r>
          </a:p>
          <a:p>
            <a:pPr lvl="1"/>
            <a:r>
              <a:rPr lang="en-GB" sz="1800" b="0" dirty="0" err="1" smtClean="0"/>
              <a:t>Développement</a:t>
            </a:r>
            <a:r>
              <a:rPr lang="en-GB" sz="1800" b="0" dirty="0" smtClean="0"/>
              <a:t> des </a:t>
            </a:r>
            <a:r>
              <a:rPr lang="en-GB" sz="1800" b="0" dirty="0" err="1" smtClean="0"/>
              <a:t>recommandations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d’utilisation</a:t>
            </a:r>
            <a:r>
              <a:rPr lang="en-GB" sz="1800" b="0" dirty="0" smtClean="0"/>
              <a:t> </a:t>
            </a:r>
            <a:r>
              <a:rPr lang="en-GB" sz="1800" b="0" dirty="0" smtClean="0"/>
              <a:t>STEP</a:t>
            </a:r>
          </a:p>
          <a:p>
            <a:pPr lvl="1"/>
            <a:r>
              <a:rPr lang="en-GB" sz="1800" b="0" dirty="0" err="1" smtClean="0"/>
              <a:t>Campagnes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régulières</a:t>
            </a:r>
            <a:r>
              <a:rPr lang="en-GB" sz="1800" b="0" dirty="0" smtClean="0"/>
              <a:t> de tests entre applications pour </a:t>
            </a:r>
            <a:r>
              <a:rPr lang="en-GB" sz="1800" b="0" dirty="0" err="1" smtClean="0"/>
              <a:t>pré</a:t>
            </a:r>
            <a:r>
              <a:rPr lang="en-GB" sz="1800" b="0" dirty="0" smtClean="0"/>
              <a:t>-qualifier les solutions</a:t>
            </a:r>
          </a:p>
          <a:p>
            <a:pPr lvl="1"/>
            <a:r>
              <a:rPr lang="en-GB" sz="1800" b="0" dirty="0" err="1" smtClean="0"/>
              <a:t>Cax</a:t>
            </a:r>
            <a:r>
              <a:rPr lang="en-GB" sz="1800" b="0" dirty="0" smtClean="0"/>
              <a:t> IF, future PDM IF, PLM </a:t>
            </a:r>
            <a:r>
              <a:rPr lang="en-GB" sz="1800" b="0" dirty="0" smtClean="0"/>
              <a:t>IF + SIP</a:t>
            </a:r>
            <a:endParaRPr lang="en-GB" sz="1800" b="0" dirty="0" smtClean="0"/>
          </a:p>
          <a:p>
            <a:pPr lvl="1"/>
            <a:endParaRPr lang="en-GB" sz="800" b="0" dirty="0"/>
          </a:p>
          <a:p>
            <a:r>
              <a:rPr lang="en-GB" sz="2200" b="0" dirty="0" smtClean="0"/>
              <a:t>Les </a:t>
            </a:r>
            <a:r>
              <a:rPr lang="en-GB" sz="2200" b="0" dirty="0" err="1" smtClean="0"/>
              <a:t>principaux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vendeurs</a:t>
            </a:r>
            <a:r>
              <a:rPr lang="en-GB" sz="2200" b="0" dirty="0" smtClean="0"/>
              <a:t> / </a:t>
            </a:r>
            <a:r>
              <a:rPr lang="en-GB" sz="2200" b="0" dirty="0" err="1" smtClean="0"/>
              <a:t>intégrateurs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ont</a:t>
            </a:r>
            <a:r>
              <a:rPr lang="en-GB" sz="2200" b="0" dirty="0" smtClean="0"/>
              <a:t> déjà </a:t>
            </a:r>
            <a:r>
              <a:rPr lang="en-GB" sz="2200" b="0" dirty="0" err="1" smtClean="0"/>
              <a:t>commencé</a:t>
            </a:r>
            <a:r>
              <a:rPr lang="en-GB" sz="2200" b="0" dirty="0" smtClean="0"/>
              <a:t> à </a:t>
            </a:r>
            <a:r>
              <a:rPr lang="en-GB" sz="2200" b="0" dirty="0" err="1" smtClean="0"/>
              <a:t>développer</a:t>
            </a:r>
            <a:r>
              <a:rPr lang="en-GB" sz="2200" b="0" dirty="0" smtClean="0"/>
              <a:t> et tester </a:t>
            </a:r>
            <a:r>
              <a:rPr lang="en-GB" sz="2200" b="0" dirty="0" err="1" smtClean="0"/>
              <a:t>l’interopérabilité</a:t>
            </a:r>
            <a:r>
              <a:rPr lang="en-GB" sz="2200" b="0" dirty="0" smtClean="0"/>
              <a:t> des interfaces AP 242 </a:t>
            </a:r>
          </a:p>
          <a:p>
            <a:pPr lvl="1"/>
            <a:r>
              <a:rPr lang="en-GB" sz="1600" b="0" dirty="0" err="1"/>
              <a:t>M</a:t>
            </a:r>
            <a:r>
              <a:rPr lang="en-GB" sz="1600" b="0" dirty="0" err="1" smtClean="0"/>
              <a:t>aturité</a:t>
            </a:r>
            <a:r>
              <a:rPr lang="en-GB" sz="1600" b="0" dirty="0" smtClean="0"/>
              <a:t> pour les </a:t>
            </a:r>
            <a:r>
              <a:rPr lang="en-GB" sz="1600" b="0" dirty="0" err="1" smtClean="0"/>
              <a:t>fonctions</a:t>
            </a:r>
            <a:r>
              <a:rPr lang="en-GB" sz="1600" b="0" dirty="0" smtClean="0"/>
              <a:t> déjà </a:t>
            </a:r>
            <a:r>
              <a:rPr lang="en-GB" sz="1600" b="0" dirty="0" err="1" smtClean="0"/>
              <a:t>supportées</a:t>
            </a:r>
            <a:r>
              <a:rPr lang="en-GB" sz="1600" b="0" dirty="0" smtClean="0"/>
              <a:t> par les interfaces AP 203 / AP 242</a:t>
            </a:r>
          </a:p>
          <a:p>
            <a:pPr lvl="1"/>
            <a:r>
              <a:rPr lang="en-GB" sz="1600" b="0" dirty="0" smtClean="0"/>
              <a:t>Grosse </a:t>
            </a:r>
            <a:r>
              <a:rPr lang="en-GB" sz="1600" b="0" dirty="0" err="1" smtClean="0"/>
              <a:t>amélioration</a:t>
            </a:r>
            <a:r>
              <a:rPr lang="en-GB" sz="1600" b="0" dirty="0" smtClean="0"/>
              <a:t> pour </a:t>
            </a:r>
            <a:r>
              <a:rPr lang="en-GB" sz="1600" b="0" dirty="0" err="1" smtClean="0"/>
              <a:t>l’échange</a:t>
            </a:r>
            <a:r>
              <a:rPr lang="en-GB" sz="1600" b="0" dirty="0" smtClean="0"/>
              <a:t> et visualisation des </a:t>
            </a:r>
            <a:r>
              <a:rPr lang="en-GB" sz="1600" b="0" dirty="0" err="1" smtClean="0"/>
              <a:t>données</a:t>
            </a:r>
            <a:r>
              <a:rPr lang="en-GB" sz="1600" b="0" dirty="0" smtClean="0"/>
              <a:t> CAO 3D </a:t>
            </a:r>
            <a:r>
              <a:rPr lang="en-GB" sz="1600" b="0" dirty="0" err="1" smtClean="0"/>
              <a:t>tesselés</a:t>
            </a:r>
            <a:r>
              <a:rPr lang="en-GB" sz="1600" b="0" dirty="0" smtClean="0"/>
              <a:t> et pour les </a:t>
            </a:r>
            <a:r>
              <a:rPr lang="en-GB" sz="1600" b="0" dirty="0" err="1" smtClean="0"/>
              <a:t>processus</a:t>
            </a:r>
            <a:r>
              <a:rPr lang="en-GB" sz="1600" b="0" dirty="0" smtClean="0"/>
              <a:t> </a:t>
            </a:r>
            <a:r>
              <a:rPr lang="en-GB" sz="1600" b="0" dirty="0" err="1" smtClean="0"/>
              <a:t>collaboratifs</a:t>
            </a:r>
            <a:r>
              <a:rPr lang="en-GB" sz="1600" b="0" dirty="0" smtClean="0"/>
              <a:t> </a:t>
            </a:r>
            <a:r>
              <a:rPr lang="en-GB" sz="1600" b="0" dirty="0" err="1" smtClean="0"/>
              <a:t>basés</a:t>
            </a:r>
            <a:r>
              <a:rPr lang="en-GB" sz="1600" b="0" dirty="0" smtClean="0"/>
              <a:t> 3D PMI “</a:t>
            </a:r>
            <a:r>
              <a:rPr lang="en-GB" sz="1600" b="0" dirty="0" err="1" smtClean="0"/>
              <a:t>sémantique</a:t>
            </a:r>
            <a:r>
              <a:rPr lang="en-GB" sz="1600" b="0" dirty="0" smtClean="0"/>
              <a:t> representation” (Engineering </a:t>
            </a:r>
            <a:r>
              <a:rPr lang="en-GB" sz="1600" b="0" dirty="0" smtClean="0">
                <a:sym typeface="Wingdings" pitchFamily="2" charset="2"/>
              </a:rPr>
              <a:t> Manufacturing</a:t>
            </a:r>
            <a:endParaRPr lang="en-GB" sz="1600" b="0" dirty="0" smtClean="0"/>
          </a:p>
          <a:p>
            <a:pPr lvl="2"/>
            <a:endParaRPr lang="en-GB" sz="1600" b="0" dirty="0" smtClean="0"/>
          </a:p>
          <a:p>
            <a:pPr lvl="1"/>
            <a:endParaRPr lang="en-GB" sz="1800" b="0" dirty="0"/>
          </a:p>
          <a:p>
            <a:pPr lvl="2"/>
            <a:endParaRPr lang="en-GB" sz="1600" b="0" dirty="0" smtClean="0"/>
          </a:p>
        </p:txBody>
      </p:sp>
    </p:spTree>
    <p:extLst>
      <p:ext uri="{BB962C8B-B14F-4D97-AF65-F5344CB8AC3E}">
        <p14:creationId xmlns:p14="http://schemas.microsoft.com/office/powerpoint/2010/main" xmlns="" val="349707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36577" y="260351"/>
            <a:ext cx="7128792" cy="576362"/>
          </a:xfrm>
        </p:spPr>
        <p:txBody>
          <a:bodyPr/>
          <a:lstStyle/>
          <a:p>
            <a:r>
              <a:rPr lang="en-GB" dirty="0" smtClean="0"/>
              <a:t>Conclusions – </a:t>
            </a:r>
            <a:r>
              <a:rPr lang="en-GB" dirty="0" err="1" smtClean="0"/>
              <a:t>prochaines</a:t>
            </a:r>
            <a:r>
              <a:rPr lang="en-GB" dirty="0" smtClean="0"/>
              <a:t> actions </a:t>
            </a:r>
            <a:r>
              <a:rPr lang="en-GB" dirty="0" smtClean="0"/>
              <a:t>(3/4</a:t>
            </a:r>
            <a:r>
              <a:rPr lang="en-GB" dirty="0" smtClean="0"/>
              <a:t>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72480" y="1052736"/>
            <a:ext cx="5688632" cy="4662264"/>
          </a:xfrm>
        </p:spPr>
        <p:txBody>
          <a:bodyPr/>
          <a:lstStyle/>
          <a:p>
            <a:r>
              <a:rPr lang="en-GB" sz="2200" b="0" dirty="0" smtClean="0">
                <a:sym typeface="Wingdings" pitchFamily="2" charset="2"/>
              </a:rPr>
              <a:t>Hubs (BoostAeroSpace AirDesign, </a:t>
            </a:r>
            <a:r>
              <a:rPr lang="en-GB" sz="2200" b="0" dirty="0" err="1" smtClean="0">
                <a:sym typeface="Wingdings" pitchFamily="2" charset="2"/>
              </a:rPr>
              <a:t>Valdriv</a:t>
            </a:r>
            <a:r>
              <a:rPr lang="en-GB" sz="2200" b="0" dirty="0" smtClean="0">
                <a:sym typeface="Wingdings" pitchFamily="2" charset="2"/>
              </a:rPr>
              <a:t>, ...) innovation de rupture, </a:t>
            </a:r>
            <a:r>
              <a:rPr lang="en-GB" sz="2200" b="0" dirty="0" err="1" smtClean="0">
                <a:sym typeface="Wingdings" pitchFamily="2" charset="2"/>
              </a:rPr>
              <a:t>essentielle</a:t>
            </a:r>
            <a:r>
              <a:rPr lang="en-GB" sz="2200" b="0" dirty="0" smtClean="0">
                <a:sym typeface="Wingdings" pitchFamily="2" charset="2"/>
              </a:rPr>
              <a:t> pour </a:t>
            </a:r>
            <a:r>
              <a:rPr lang="en-GB" sz="2200" b="0" dirty="0" err="1" smtClean="0">
                <a:sym typeface="Wingdings" pitchFamily="2" charset="2"/>
              </a:rPr>
              <a:t>permettre</a:t>
            </a:r>
            <a:r>
              <a:rPr lang="en-GB" sz="2200" b="0" dirty="0" smtClean="0">
                <a:sym typeface="Wingdings" pitchFamily="2" charset="2"/>
              </a:rPr>
              <a:t> la </a:t>
            </a:r>
            <a:r>
              <a:rPr lang="en-GB" sz="2200" b="0" dirty="0" err="1" smtClean="0">
                <a:sym typeface="Wingdings" pitchFamily="2" charset="2"/>
              </a:rPr>
              <a:t>continuité</a:t>
            </a:r>
            <a:r>
              <a:rPr lang="en-GB" sz="2200" b="0" dirty="0" smtClean="0">
                <a:sym typeface="Wingdings" pitchFamily="2" charset="2"/>
              </a:rPr>
              <a:t> </a:t>
            </a:r>
            <a:r>
              <a:rPr lang="en-GB" sz="2200" b="0" dirty="0" err="1" smtClean="0">
                <a:sym typeface="Wingdings" pitchFamily="2" charset="2"/>
              </a:rPr>
              <a:t>numérique</a:t>
            </a:r>
            <a:r>
              <a:rPr lang="en-GB" sz="2200" b="0" dirty="0" smtClean="0">
                <a:sym typeface="Wingdings" pitchFamily="2" charset="2"/>
              </a:rPr>
              <a:t> des DO aux PME ... </a:t>
            </a:r>
            <a:r>
              <a:rPr lang="en-GB" sz="2200" b="0" dirty="0" err="1" smtClean="0">
                <a:sym typeface="Wingdings" pitchFamily="2" charset="2"/>
              </a:rPr>
              <a:t>valider</a:t>
            </a:r>
            <a:r>
              <a:rPr lang="en-GB" sz="2200" b="0" dirty="0" smtClean="0">
                <a:sym typeface="Wingdings" pitchFamily="2" charset="2"/>
              </a:rPr>
              <a:t> et </a:t>
            </a:r>
            <a:r>
              <a:rPr lang="en-GB" sz="2200" b="0" dirty="0" smtClean="0">
                <a:sym typeface="Wingdings" pitchFamily="2" charset="2"/>
              </a:rPr>
              <a:t>imposer les standards</a:t>
            </a:r>
          </a:p>
          <a:p>
            <a:endParaRPr lang="fr-FR" dirty="0"/>
          </a:p>
        </p:txBody>
      </p:sp>
      <p:pic>
        <p:nvPicPr>
          <p:cNvPr id="4" name="Picture 4" descr="Hub sectoriel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7136" y="692696"/>
            <a:ext cx="3600400" cy="2390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1" name="Groupe 60"/>
          <p:cNvGrpSpPr/>
          <p:nvPr/>
        </p:nvGrpSpPr>
        <p:grpSpPr>
          <a:xfrm>
            <a:off x="144016" y="3140968"/>
            <a:ext cx="8409384" cy="3312368"/>
            <a:chOff x="230762" y="1124750"/>
            <a:chExt cx="9212060" cy="4921274"/>
          </a:xfrm>
        </p:grpSpPr>
        <p:sp>
          <p:nvSpPr>
            <p:cNvPr id="62" name="AutoShape 36"/>
            <p:cNvSpPr>
              <a:spLocks noChangeArrowheads="1"/>
            </p:cNvSpPr>
            <p:nvPr/>
          </p:nvSpPr>
          <p:spPr bwMode="auto">
            <a:xfrm>
              <a:off x="230762" y="5389195"/>
              <a:ext cx="9212060" cy="656829"/>
            </a:xfrm>
            <a:prstGeom prst="roundRect">
              <a:avLst>
                <a:gd name="adj" fmla="val 12412"/>
              </a:avLst>
            </a:prstGeom>
            <a:solidFill>
              <a:srgbClr val="FFFFFF"/>
            </a:solidFill>
            <a:ln w="57150">
              <a:solidFill>
                <a:srgbClr val="589AA4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>
              <a:prstTxWarp prst="textNoShape">
                <a:avLst/>
              </a:prstTxWarp>
            </a:bodyPr>
            <a:lstStyle/>
            <a:p>
              <a:pPr marL="0" marR="0" lvl="0" indent="0" algn="l" defTabSz="45715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50" b="1" i="1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ranklin Gothic Book" charset="0"/>
                </a:rPr>
                <a:t>Portals</a:t>
              </a:r>
            </a:p>
          </p:txBody>
        </p:sp>
        <p:sp>
          <p:nvSpPr>
            <p:cNvPr id="63" name="AutoShape 36"/>
            <p:cNvSpPr>
              <a:spLocks noChangeArrowheads="1"/>
            </p:cNvSpPr>
            <p:nvPr/>
          </p:nvSpPr>
          <p:spPr bwMode="auto">
            <a:xfrm>
              <a:off x="230762" y="4289278"/>
              <a:ext cx="9212060" cy="985325"/>
            </a:xfrm>
            <a:prstGeom prst="roundRect">
              <a:avLst>
                <a:gd name="adj" fmla="val 12412"/>
              </a:avLst>
            </a:prstGeom>
            <a:solidFill>
              <a:srgbClr val="FFFFFF"/>
            </a:solidFill>
            <a:ln w="57150">
              <a:solidFill>
                <a:srgbClr val="589AA4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>
              <a:prstTxWarp prst="textNoShape">
                <a:avLst/>
              </a:prstTxWarp>
            </a:bodyPr>
            <a:lstStyle/>
            <a:p>
              <a:pPr marL="0" marR="0" lvl="0" indent="0" algn="l" defTabSz="45715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50" b="1" i="1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ranklin Gothic Book" charset="0"/>
                </a:rPr>
                <a:t>IAM &amp; SECURITY</a:t>
              </a:r>
            </a:p>
          </p:txBody>
        </p:sp>
        <p:sp>
          <p:nvSpPr>
            <p:cNvPr id="64" name="Rectangle à coins arrondis 26"/>
            <p:cNvSpPr>
              <a:spLocks noChangeArrowheads="1"/>
            </p:cNvSpPr>
            <p:nvPr/>
          </p:nvSpPr>
          <p:spPr bwMode="auto">
            <a:xfrm>
              <a:off x="3131487" y="4545395"/>
              <a:ext cx="793636" cy="668750"/>
            </a:xfrm>
            <a:prstGeom prst="rect">
              <a:avLst/>
            </a:prstGeom>
            <a:solidFill>
              <a:sysClr val="window" lastClr="FFFFFF"/>
            </a:solidFill>
            <a:ln w="6350" cmpd="sng">
              <a:solidFill>
                <a:srgbClr val="95DB80"/>
              </a:solidFill>
              <a:round/>
              <a:headEnd/>
              <a:tailEnd/>
            </a:ln>
          </p:spPr>
          <p:txBody>
            <a:bodyPr lIns="0" tIns="0" rIns="0" bIns="0" anchor="ctr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WebService</a:t>
              </a:r>
            </a:p>
          </p:txBody>
        </p:sp>
        <p:sp>
          <p:nvSpPr>
            <p:cNvPr id="65" name="Ellipse 86"/>
            <p:cNvSpPr>
              <a:spLocks noChangeArrowheads="1"/>
            </p:cNvSpPr>
            <p:nvPr/>
          </p:nvSpPr>
          <p:spPr bwMode="auto">
            <a:xfrm>
              <a:off x="3216767" y="4380075"/>
              <a:ext cx="936298" cy="351206"/>
            </a:xfrm>
            <a:prstGeom prst="ellipse">
              <a:avLst/>
            </a:prstGeom>
            <a:solidFill>
              <a:sysClr val="window" lastClr="FFFFFF"/>
            </a:solidFill>
            <a:ln w="12700">
              <a:solidFill>
                <a:srgbClr val="FF6600"/>
              </a:solidFill>
              <a:round/>
              <a:headEnd/>
              <a:tailEnd/>
            </a:ln>
            <a:effectLst>
              <a:outerShdw dist="38100" dir="2700000" sx="100999" sy="100999" algn="tl" rotWithShape="0">
                <a:srgbClr val="808080">
                  <a:alpha val="42999"/>
                </a:srgbClr>
              </a:outerShdw>
            </a:effectLst>
          </p:spPr>
          <p:txBody>
            <a:bodyPr wrap="none" lIns="91430" tIns="45715" rIns="91430" bIns="45715" anchor="ctr">
              <a:prstTxWarp prst="textNoShape">
                <a:avLst/>
              </a:prstTxWarp>
            </a:bodyPr>
            <a:lstStyle/>
            <a:p>
              <a:pPr marL="0" marR="0" lvl="0" indent="0" defTabSz="45715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WSDL</a:t>
              </a:r>
            </a:p>
          </p:txBody>
        </p:sp>
        <p:sp>
          <p:nvSpPr>
            <p:cNvPr id="66" name="Rectangle à coins arrondis 26"/>
            <p:cNvSpPr>
              <a:spLocks noChangeArrowheads="1"/>
            </p:cNvSpPr>
            <p:nvPr/>
          </p:nvSpPr>
          <p:spPr bwMode="auto">
            <a:xfrm>
              <a:off x="560516" y="4546061"/>
              <a:ext cx="793636" cy="668750"/>
            </a:xfrm>
            <a:prstGeom prst="rect">
              <a:avLst/>
            </a:prstGeom>
            <a:solidFill>
              <a:sysClr val="window" lastClr="FFFFFF"/>
            </a:solidFill>
            <a:ln w="6350" cmpd="sng">
              <a:solidFill>
                <a:srgbClr val="95DB80"/>
              </a:solidFill>
              <a:round/>
              <a:headEnd/>
              <a:tailEnd/>
            </a:ln>
          </p:spPr>
          <p:txBody>
            <a:bodyPr lIns="0" tIns="0" rIns="0" bIns="0" anchor="ctr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Encoding</a:t>
              </a:r>
            </a:p>
          </p:txBody>
        </p:sp>
        <p:sp>
          <p:nvSpPr>
            <p:cNvPr id="67" name="Rectangle à coins arrondis 26"/>
            <p:cNvSpPr>
              <a:spLocks noChangeArrowheads="1"/>
            </p:cNvSpPr>
            <p:nvPr/>
          </p:nvSpPr>
          <p:spPr bwMode="auto">
            <a:xfrm>
              <a:off x="4200946" y="4545395"/>
              <a:ext cx="793636" cy="668750"/>
            </a:xfrm>
            <a:prstGeom prst="rect">
              <a:avLst/>
            </a:prstGeom>
            <a:solidFill>
              <a:sysClr val="window" lastClr="FFFFFF"/>
            </a:solidFill>
            <a:ln w="6350" cmpd="sng">
              <a:solidFill>
                <a:srgbClr val="95DB80"/>
              </a:solidFill>
              <a:round/>
              <a:headEnd/>
              <a:tailEnd/>
            </a:ln>
          </p:spPr>
          <p:txBody>
            <a:bodyPr lIns="0" tIns="0" rIns="0" bIns="0" anchor="ctr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Directories</a:t>
              </a:r>
            </a:p>
          </p:txBody>
        </p:sp>
        <p:sp>
          <p:nvSpPr>
            <p:cNvPr id="68" name="Ellipse 86"/>
            <p:cNvSpPr>
              <a:spLocks noChangeArrowheads="1"/>
            </p:cNvSpPr>
            <p:nvPr/>
          </p:nvSpPr>
          <p:spPr bwMode="auto">
            <a:xfrm>
              <a:off x="3936850" y="4352487"/>
              <a:ext cx="936298" cy="351206"/>
            </a:xfrm>
            <a:prstGeom prst="ellipse">
              <a:avLst/>
            </a:prstGeom>
            <a:solidFill>
              <a:sysClr val="window" lastClr="FFFFFF"/>
            </a:solidFill>
            <a:ln w="12700">
              <a:solidFill>
                <a:srgbClr val="FF6600"/>
              </a:solidFill>
              <a:round/>
              <a:headEnd/>
              <a:tailEnd/>
            </a:ln>
            <a:effectLst>
              <a:outerShdw dist="38100" dir="2700000" sx="100999" sy="100999" algn="tl" rotWithShape="0">
                <a:srgbClr val="808080">
                  <a:alpha val="42999"/>
                </a:srgbClr>
              </a:outerShdw>
            </a:effectLst>
          </p:spPr>
          <p:txBody>
            <a:bodyPr wrap="none" lIns="91430" tIns="45715" rIns="91430" bIns="45715" anchor="ctr">
              <a:prstTxWarp prst="textNoShape">
                <a:avLst/>
              </a:prstTxWarp>
            </a:bodyPr>
            <a:lstStyle/>
            <a:p>
              <a:pPr marL="0" marR="0" lvl="0" indent="0" defTabSz="45715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LDAP</a:t>
              </a:r>
            </a:p>
          </p:txBody>
        </p:sp>
        <p:sp>
          <p:nvSpPr>
            <p:cNvPr id="69" name="Rectangle à coins arrondis 26"/>
            <p:cNvSpPr>
              <a:spLocks noChangeArrowheads="1"/>
            </p:cNvSpPr>
            <p:nvPr/>
          </p:nvSpPr>
          <p:spPr bwMode="auto">
            <a:xfrm>
              <a:off x="2062026" y="4545395"/>
              <a:ext cx="793636" cy="668750"/>
            </a:xfrm>
            <a:prstGeom prst="rect">
              <a:avLst/>
            </a:prstGeom>
            <a:solidFill>
              <a:sysClr val="window" lastClr="FFFFFF"/>
            </a:solidFill>
            <a:ln w="6350" cmpd="sng">
              <a:solidFill>
                <a:srgbClr val="95DB80"/>
              </a:solidFill>
              <a:round/>
              <a:headEnd/>
              <a:tailEnd/>
            </a:ln>
          </p:spPr>
          <p:txBody>
            <a:bodyPr lIns="0" tIns="0" rIns="0" bIns="0" anchor="ctr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Identification</a:t>
              </a:r>
            </a:p>
          </p:txBody>
        </p:sp>
        <p:sp>
          <p:nvSpPr>
            <p:cNvPr id="70" name="Ellipse 86"/>
            <p:cNvSpPr>
              <a:spLocks noChangeArrowheads="1"/>
            </p:cNvSpPr>
            <p:nvPr/>
          </p:nvSpPr>
          <p:spPr bwMode="auto">
            <a:xfrm>
              <a:off x="1496620" y="4331034"/>
              <a:ext cx="936298" cy="351206"/>
            </a:xfrm>
            <a:prstGeom prst="ellipse">
              <a:avLst/>
            </a:prstGeom>
            <a:solidFill>
              <a:sysClr val="window" lastClr="FFFFFF"/>
            </a:solidFill>
            <a:ln w="12700">
              <a:solidFill>
                <a:srgbClr val="FF6600"/>
              </a:solidFill>
              <a:round/>
              <a:headEnd/>
              <a:tailEnd/>
            </a:ln>
            <a:effectLst>
              <a:outerShdw dist="38100" dir="2700000" sx="100999" sy="100999" algn="tl" rotWithShape="0">
                <a:srgbClr val="808080">
                  <a:alpha val="42999"/>
                </a:srgbClr>
              </a:outerShdw>
            </a:effectLst>
          </p:spPr>
          <p:txBody>
            <a:bodyPr wrap="none" lIns="91430" tIns="45715" rIns="91430" bIns="45715" anchor="ctr">
              <a:prstTxWarp prst="textNoShape">
                <a:avLst/>
              </a:prstTxWarp>
            </a:bodyPr>
            <a:lstStyle/>
            <a:p>
              <a:pPr marL="0" marR="0" lvl="0" indent="0" defTabSz="45715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SSL/TLS</a:t>
              </a:r>
            </a:p>
          </p:txBody>
        </p:sp>
        <p:sp>
          <p:nvSpPr>
            <p:cNvPr id="71" name="Rectangle à coins arrondis 26"/>
            <p:cNvSpPr>
              <a:spLocks noChangeArrowheads="1"/>
            </p:cNvSpPr>
            <p:nvPr/>
          </p:nvSpPr>
          <p:spPr bwMode="auto">
            <a:xfrm>
              <a:off x="5270411" y="4545395"/>
              <a:ext cx="722495" cy="668750"/>
            </a:xfrm>
            <a:prstGeom prst="rect">
              <a:avLst/>
            </a:prstGeom>
            <a:solidFill>
              <a:sysClr val="window" lastClr="FFFFFF"/>
            </a:solidFill>
            <a:ln w="6350" cmpd="sng">
              <a:solidFill>
                <a:srgbClr val="95DB80"/>
              </a:solidFill>
              <a:round/>
              <a:headEnd/>
              <a:tailEnd/>
            </a:ln>
          </p:spPr>
          <p:txBody>
            <a:bodyPr lIns="0" tIns="234000" rIns="0" bIns="4680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Master data management</a:t>
              </a:r>
            </a:p>
          </p:txBody>
        </p:sp>
        <p:sp>
          <p:nvSpPr>
            <p:cNvPr id="72" name="Rectangle à coins arrondis 26"/>
            <p:cNvSpPr>
              <a:spLocks noChangeArrowheads="1"/>
            </p:cNvSpPr>
            <p:nvPr/>
          </p:nvSpPr>
          <p:spPr bwMode="auto">
            <a:xfrm>
              <a:off x="8481395" y="4545395"/>
              <a:ext cx="722495" cy="668750"/>
            </a:xfrm>
            <a:prstGeom prst="rect">
              <a:avLst/>
            </a:prstGeom>
            <a:solidFill>
              <a:sysClr val="window" lastClr="FFFFFF"/>
            </a:solidFill>
            <a:ln w="6350" cmpd="sng">
              <a:solidFill>
                <a:srgbClr val="95DB80"/>
              </a:solidFill>
              <a:round/>
              <a:headEnd/>
              <a:tailEnd/>
            </a:ln>
          </p:spPr>
          <p:txBody>
            <a:bodyPr lIns="0" tIns="234000" rIns="0" bIns="4680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Supply chain directory</a:t>
              </a:r>
            </a:p>
          </p:txBody>
        </p:sp>
        <p:sp>
          <p:nvSpPr>
            <p:cNvPr id="73" name="Rectangle à coins arrondis 26"/>
            <p:cNvSpPr>
              <a:spLocks noChangeArrowheads="1"/>
            </p:cNvSpPr>
            <p:nvPr/>
          </p:nvSpPr>
          <p:spPr bwMode="auto">
            <a:xfrm>
              <a:off x="6105128" y="4581128"/>
              <a:ext cx="722495" cy="668750"/>
            </a:xfrm>
            <a:prstGeom prst="rect">
              <a:avLst/>
            </a:prstGeom>
            <a:solidFill>
              <a:sysClr val="window" lastClr="FFFFFF"/>
            </a:solidFill>
            <a:ln w="6350" cmpd="sng">
              <a:solidFill>
                <a:srgbClr val="95DB80"/>
              </a:solidFill>
              <a:round/>
              <a:headEnd/>
              <a:tailEnd/>
            </a:ln>
          </p:spPr>
          <p:txBody>
            <a:bodyPr lIns="0" tIns="234000" rIns="0" bIns="4680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Registration</a:t>
              </a:r>
            </a:p>
          </p:txBody>
        </p:sp>
        <p:sp>
          <p:nvSpPr>
            <p:cNvPr id="74" name="Rectangle à coins arrondis 26"/>
            <p:cNvSpPr>
              <a:spLocks noChangeArrowheads="1"/>
            </p:cNvSpPr>
            <p:nvPr/>
          </p:nvSpPr>
          <p:spPr bwMode="auto">
            <a:xfrm>
              <a:off x="7267047" y="4545395"/>
              <a:ext cx="722495" cy="668750"/>
            </a:xfrm>
            <a:prstGeom prst="rect">
              <a:avLst/>
            </a:prstGeom>
            <a:solidFill>
              <a:sysClr val="window" lastClr="FFFFFF"/>
            </a:solidFill>
            <a:ln w="6350" cmpd="sng">
              <a:solidFill>
                <a:srgbClr val="95DB80"/>
              </a:solidFill>
              <a:round/>
              <a:headEnd/>
              <a:tailEnd/>
            </a:ln>
          </p:spPr>
          <p:txBody>
            <a:bodyPr lIns="0" tIns="234000" rIns="0" bIns="4680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User management</a:t>
              </a:r>
            </a:p>
          </p:txBody>
        </p:sp>
        <p:sp>
          <p:nvSpPr>
            <p:cNvPr id="75" name="Ellipse 86"/>
            <p:cNvSpPr>
              <a:spLocks noChangeArrowheads="1"/>
            </p:cNvSpPr>
            <p:nvPr/>
          </p:nvSpPr>
          <p:spPr bwMode="auto">
            <a:xfrm>
              <a:off x="6905064" y="4452083"/>
              <a:ext cx="936298" cy="351206"/>
            </a:xfrm>
            <a:prstGeom prst="ellipse">
              <a:avLst/>
            </a:prstGeom>
            <a:solidFill>
              <a:sysClr val="window" lastClr="FFFFFF"/>
            </a:solidFill>
            <a:ln w="12700">
              <a:solidFill>
                <a:srgbClr val="FF6600"/>
              </a:solidFill>
              <a:round/>
              <a:headEnd/>
              <a:tailEnd/>
            </a:ln>
            <a:effectLst>
              <a:outerShdw dist="38100" dir="2700000" sx="100999" sy="100999" algn="tl" rotWithShape="0">
                <a:srgbClr val="808080">
                  <a:alpha val="42999"/>
                </a:srgbClr>
              </a:outerShdw>
            </a:effectLst>
          </p:spPr>
          <p:txBody>
            <a:bodyPr wrap="none" lIns="91430" tIns="45715" rIns="91430" bIns="45715" anchor="ctr">
              <a:prstTxWarp prst="textNoShape">
                <a:avLst/>
              </a:prstTxWarp>
            </a:bodyPr>
            <a:lstStyle/>
            <a:p>
              <a:pPr marL="0" marR="0" lvl="0" indent="0" defTabSz="45715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OPML</a:t>
              </a:r>
            </a:p>
          </p:txBody>
        </p:sp>
        <p:sp>
          <p:nvSpPr>
            <p:cNvPr id="76" name="Rectangle à coins arrondis 6"/>
            <p:cNvSpPr>
              <a:spLocks noChangeArrowheads="1"/>
            </p:cNvSpPr>
            <p:nvPr/>
          </p:nvSpPr>
          <p:spPr bwMode="auto">
            <a:xfrm>
              <a:off x="7335694" y="5515241"/>
              <a:ext cx="1793770" cy="363992"/>
            </a:xfrm>
            <a:prstGeom prst="rect">
              <a:avLst/>
            </a:prstGeom>
            <a:solidFill>
              <a:sysClr val="window" lastClr="FFFFFF"/>
            </a:solidFill>
            <a:ln w="6350" cmpd="sng">
              <a:solidFill>
                <a:srgbClr val="95DB80"/>
              </a:solidFill>
              <a:round/>
              <a:headEnd/>
              <a:tailEnd/>
            </a:ln>
          </p:spPr>
          <p:txBody>
            <a:bodyPr lIns="91430" tIns="140386" rIns="91430" bIns="45715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Portal</a:t>
              </a:r>
            </a:p>
          </p:txBody>
        </p:sp>
        <p:grpSp>
          <p:nvGrpSpPr>
            <p:cNvPr id="77" name="Groupe 60"/>
            <p:cNvGrpSpPr/>
            <p:nvPr/>
          </p:nvGrpSpPr>
          <p:grpSpPr>
            <a:xfrm>
              <a:off x="3105424" y="1134669"/>
              <a:ext cx="2495648" cy="2956700"/>
              <a:chOff x="4053005" y="1134669"/>
              <a:chExt cx="2495648" cy="2956700"/>
            </a:xfrm>
          </p:grpSpPr>
          <p:sp>
            <p:nvSpPr>
              <p:cNvPr id="108" name="AutoShape 36"/>
              <p:cNvSpPr>
                <a:spLocks noChangeArrowheads="1"/>
              </p:cNvSpPr>
              <p:nvPr/>
            </p:nvSpPr>
            <p:spPr bwMode="auto">
              <a:xfrm>
                <a:off x="4053005" y="1134669"/>
                <a:ext cx="2495648" cy="2956700"/>
              </a:xfrm>
              <a:prstGeom prst="roundRect">
                <a:avLst>
                  <a:gd name="adj" fmla="val 12412"/>
                </a:avLst>
              </a:prstGeom>
              <a:solidFill>
                <a:srgbClr val="FFFFFF"/>
              </a:solidFill>
              <a:ln w="57150">
                <a:solidFill>
                  <a:srgbClr val="589AA4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prstTxWarp prst="textNoShape">
                  <a:avLst/>
                </a:prstTxWarp>
              </a:bodyPr>
              <a:lstStyle/>
              <a:p>
                <a:pPr marL="0" marR="0" lvl="0" indent="0" algn="l" defTabSz="45715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50" b="1" i="1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Franklin Gothic Book" charset="0"/>
                  </a:rPr>
                  <a:t>AirCollab</a:t>
                </a:r>
                <a:endParaRPr kumimoji="0" lang="en-GB" sz="1050" b="1" i="1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ranklin Gothic Book" charset="0"/>
                </a:endParaRPr>
              </a:p>
            </p:txBody>
          </p:sp>
          <p:sp>
            <p:nvSpPr>
              <p:cNvPr id="109" name="Rectangle à coins arrondis 6"/>
              <p:cNvSpPr>
                <a:spLocks noChangeArrowheads="1"/>
              </p:cNvSpPr>
              <p:nvPr/>
            </p:nvSpPr>
            <p:spPr bwMode="auto">
              <a:xfrm>
                <a:off x="5401686" y="1471045"/>
                <a:ext cx="722495" cy="556663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6F5C92"/>
                </a:solidFill>
                <a:miter lim="800000"/>
                <a:headEnd/>
                <a:tailEnd/>
              </a:ln>
            </p:spPr>
            <p:txBody>
              <a:bodyPr lIns="0" tIns="234000" rIns="0" bIns="46800" anchor="t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Portal</a:t>
                </a:r>
              </a:p>
            </p:txBody>
          </p:sp>
          <p:sp>
            <p:nvSpPr>
              <p:cNvPr id="110" name="Rectangle à coins arrondis 6"/>
              <p:cNvSpPr>
                <a:spLocks noChangeArrowheads="1"/>
              </p:cNvSpPr>
              <p:nvPr/>
            </p:nvSpPr>
            <p:spPr bwMode="auto">
              <a:xfrm>
                <a:off x="4476188" y="1471045"/>
                <a:ext cx="722495" cy="556663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6F5C92"/>
                </a:solidFill>
                <a:miter lim="800000"/>
                <a:headEnd/>
                <a:tailEnd/>
              </a:ln>
            </p:spPr>
            <p:txBody>
              <a:bodyPr lIns="0" tIns="234000" rIns="0" bIns="46800" anchor="t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Workplace</a:t>
                </a:r>
              </a:p>
            </p:txBody>
          </p:sp>
          <p:sp>
            <p:nvSpPr>
              <p:cNvPr id="111" name="Rectangle à coins arrondis 6"/>
              <p:cNvSpPr>
                <a:spLocks noChangeArrowheads="1"/>
              </p:cNvSpPr>
              <p:nvPr/>
            </p:nvSpPr>
            <p:spPr bwMode="auto">
              <a:xfrm>
                <a:off x="5396555" y="2199162"/>
                <a:ext cx="722495" cy="556663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6F5C92"/>
                </a:solidFill>
                <a:miter lim="800000"/>
                <a:headEnd/>
                <a:tailEnd/>
              </a:ln>
            </p:spPr>
            <p:txBody>
              <a:bodyPr lIns="0" tIns="234000" rIns="0" bIns="46800" anchor="t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Process</a:t>
                </a:r>
              </a:p>
            </p:txBody>
          </p:sp>
          <p:sp>
            <p:nvSpPr>
              <p:cNvPr id="112" name="Rectangle à coins arrondis 6"/>
              <p:cNvSpPr>
                <a:spLocks noChangeArrowheads="1"/>
              </p:cNvSpPr>
              <p:nvPr/>
            </p:nvSpPr>
            <p:spPr bwMode="auto">
              <a:xfrm>
                <a:off x="4303466" y="3569108"/>
                <a:ext cx="1945390" cy="322017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95DB80"/>
                </a:solidFill>
                <a:round/>
                <a:headEnd/>
                <a:tailEnd/>
              </a:ln>
            </p:spPr>
            <p:txBody>
              <a:bodyPr lIns="91430" tIns="140386" rIns="91430" bIns="45715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Policy Enforcement Point</a:t>
                </a:r>
              </a:p>
            </p:txBody>
          </p:sp>
          <p:sp>
            <p:nvSpPr>
              <p:cNvPr id="113" name="Rectangle à coins arrondis 26"/>
              <p:cNvSpPr>
                <a:spLocks noChangeArrowheads="1"/>
              </p:cNvSpPr>
              <p:nvPr/>
            </p:nvSpPr>
            <p:spPr bwMode="auto">
              <a:xfrm>
                <a:off x="5377007" y="2848652"/>
                <a:ext cx="722495" cy="556663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59DFE3"/>
                </a:solidFill>
                <a:round/>
                <a:headEnd/>
                <a:tailEnd/>
              </a:ln>
            </p:spPr>
            <p:txBody>
              <a:bodyPr lIns="0" tIns="234000" rIns="0" bIns="46800" anchor="t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Traceability</a:t>
                </a:r>
              </a:p>
            </p:txBody>
          </p:sp>
          <p:sp>
            <p:nvSpPr>
              <p:cNvPr id="114" name="Rectangle à coins arrondis 26"/>
              <p:cNvSpPr>
                <a:spLocks noChangeArrowheads="1"/>
              </p:cNvSpPr>
              <p:nvPr/>
            </p:nvSpPr>
            <p:spPr bwMode="auto">
              <a:xfrm>
                <a:off x="4403033" y="2859772"/>
                <a:ext cx="1007366" cy="534423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95DB80"/>
                </a:solidFill>
                <a:round/>
                <a:headEnd/>
                <a:tailEnd/>
              </a:ln>
            </p:spPr>
            <p:txBody>
              <a:bodyPr lIns="0" tIns="0" rIns="0" bIns="0" anchor="ctr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Fine security: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 User and workplace management &amp; customisation</a:t>
                </a:r>
              </a:p>
            </p:txBody>
          </p:sp>
          <p:sp>
            <p:nvSpPr>
              <p:cNvPr id="115" name="Rectangle à coins arrondis 6"/>
              <p:cNvSpPr>
                <a:spLocks noChangeArrowheads="1"/>
              </p:cNvSpPr>
              <p:nvPr/>
            </p:nvSpPr>
            <p:spPr bwMode="auto">
              <a:xfrm>
                <a:off x="4476188" y="2199162"/>
                <a:ext cx="722495" cy="556663"/>
              </a:xfrm>
              <a:prstGeom prst="rect">
                <a:avLst/>
              </a:prstGeom>
              <a:solidFill>
                <a:sysClr val="window" lastClr="FFFFFF"/>
              </a:solidFill>
              <a:ln w="6350" cap="flat" cmpd="sng" algn="ctr">
                <a:solidFill>
                  <a:srgbClr val="6F5C92"/>
                </a:solidFill>
                <a:prstDash val="dash"/>
                <a:miter lim="800000"/>
                <a:headEnd type="none" w="med" len="med"/>
                <a:tailEnd type="none" w="med" len="med"/>
              </a:ln>
            </p:spPr>
            <p:txBody>
              <a:bodyPr lIns="0" tIns="234000" rIns="0" bIns="46800" anchor="t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Meeting</a:t>
                </a:r>
              </a:p>
            </p:txBody>
          </p:sp>
          <p:sp>
            <p:nvSpPr>
              <p:cNvPr id="116" name="Ellipse 86"/>
              <p:cNvSpPr>
                <a:spLocks noChangeArrowheads="1"/>
              </p:cNvSpPr>
              <p:nvPr/>
            </p:nvSpPr>
            <p:spPr bwMode="auto">
              <a:xfrm>
                <a:off x="4505598" y="2056052"/>
                <a:ext cx="936298" cy="351206"/>
              </a:xfrm>
              <a:prstGeom prst="ellipse">
                <a:avLst/>
              </a:prstGeom>
              <a:solidFill>
                <a:sysClr val="window" lastClr="FFFFFF"/>
              </a:solidFill>
              <a:ln w="12700">
                <a:solidFill>
                  <a:srgbClr val="FF6600"/>
                </a:solidFill>
                <a:round/>
                <a:headEnd/>
                <a:tailEnd/>
              </a:ln>
              <a:effectLst>
                <a:outerShdw dist="38100" dir="2700000" sx="100999" sy="100999" algn="tl" rotWithShape="0">
                  <a:srgbClr val="808080">
                    <a:alpha val="42999"/>
                  </a:srgbClr>
                </a:outerShdw>
              </a:effectLst>
            </p:spPr>
            <p:txBody>
              <a:bodyPr wrap="none" lIns="91430" tIns="45715" rIns="91430" bIns="45715" anchor="ctr">
                <a:prstTxWarp prst="textNoShape">
                  <a:avLst/>
                </a:prstTxWarp>
              </a:bodyPr>
              <a:lstStyle/>
              <a:p>
                <a:pPr marL="0" marR="0" lvl="0" indent="0" defTabSz="45715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SIP</a:t>
                </a:r>
              </a:p>
            </p:txBody>
          </p:sp>
        </p:grpSp>
        <p:sp>
          <p:nvSpPr>
            <p:cNvPr id="78" name="Rectangle à coins arrondis 6"/>
            <p:cNvSpPr>
              <a:spLocks noChangeArrowheads="1"/>
            </p:cNvSpPr>
            <p:nvPr/>
          </p:nvSpPr>
          <p:spPr bwMode="auto">
            <a:xfrm>
              <a:off x="848544" y="5517232"/>
              <a:ext cx="5692822" cy="363992"/>
            </a:xfrm>
            <a:prstGeom prst="rect">
              <a:avLst/>
            </a:prstGeom>
            <a:solidFill>
              <a:sysClr val="window" lastClr="FFFFFF"/>
            </a:solidFill>
            <a:ln w="6350" cmpd="sng">
              <a:solidFill>
                <a:srgbClr val="95DB80"/>
              </a:solidFill>
              <a:round/>
              <a:headEnd/>
              <a:tailEnd/>
            </a:ln>
          </p:spPr>
          <p:txBody>
            <a:bodyPr lIns="91430" tIns="140386" rIns="91430" bIns="45715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Portal</a:t>
              </a:r>
            </a:p>
          </p:txBody>
        </p:sp>
        <p:sp>
          <p:nvSpPr>
            <p:cNvPr id="79" name="Ellipse 86"/>
            <p:cNvSpPr>
              <a:spLocks noChangeArrowheads="1"/>
            </p:cNvSpPr>
            <p:nvPr/>
          </p:nvSpPr>
          <p:spPr bwMode="auto">
            <a:xfrm>
              <a:off x="1496620" y="4941168"/>
              <a:ext cx="936298" cy="351206"/>
            </a:xfrm>
            <a:prstGeom prst="ellipse">
              <a:avLst/>
            </a:prstGeom>
            <a:solidFill>
              <a:sysClr val="window" lastClr="FFFFFF"/>
            </a:solidFill>
            <a:ln w="12700">
              <a:solidFill>
                <a:srgbClr val="FF6600"/>
              </a:solidFill>
              <a:round/>
              <a:headEnd/>
              <a:tailEnd/>
            </a:ln>
            <a:effectLst>
              <a:outerShdw dist="38100" dir="2700000" sx="100999" sy="100999" algn="tl" rotWithShape="0">
                <a:srgbClr val="808080">
                  <a:alpha val="42999"/>
                </a:srgbClr>
              </a:outerShdw>
            </a:effectLst>
          </p:spPr>
          <p:txBody>
            <a:bodyPr wrap="none" lIns="91430" tIns="45715" rIns="91430" bIns="45715" anchor="ctr">
              <a:prstTxWarp prst="textNoShape">
                <a:avLst/>
              </a:prstTxWarp>
            </a:bodyPr>
            <a:lstStyle/>
            <a:p>
              <a:pPr marL="0" marR="0" lvl="0" indent="0" defTabSz="45715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X.509</a:t>
              </a:r>
            </a:p>
          </p:txBody>
        </p:sp>
        <p:sp>
          <p:nvSpPr>
            <p:cNvPr id="80" name="Ellipse 86"/>
            <p:cNvSpPr>
              <a:spLocks noChangeArrowheads="1"/>
            </p:cNvSpPr>
            <p:nvPr/>
          </p:nvSpPr>
          <p:spPr bwMode="auto">
            <a:xfrm>
              <a:off x="7401272" y="4221088"/>
              <a:ext cx="936298" cy="351206"/>
            </a:xfrm>
            <a:prstGeom prst="ellipse">
              <a:avLst/>
            </a:prstGeom>
            <a:solidFill>
              <a:sysClr val="window" lastClr="FFFFFF"/>
            </a:solidFill>
            <a:ln w="12700">
              <a:solidFill>
                <a:srgbClr val="FF6600"/>
              </a:solidFill>
              <a:round/>
              <a:headEnd/>
              <a:tailEnd/>
            </a:ln>
            <a:effectLst>
              <a:outerShdw dist="38100" dir="2700000" sx="100999" sy="100999" algn="tl" rotWithShape="0">
                <a:srgbClr val="808080">
                  <a:alpha val="42999"/>
                </a:srgbClr>
              </a:outerShdw>
            </a:effectLst>
          </p:spPr>
          <p:txBody>
            <a:bodyPr wrap="none" lIns="91430" tIns="45715" rIns="91430" bIns="45715" anchor="ctr">
              <a:prstTxWarp prst="textNoShape">
                <a:avLst/>
              </a:prstTxWarp>
            </a:bodyPr>
            <a:lstStyle/>
            <a:p>
              <a:pPr marL="0" marR="0" lvl="0" indent="0" defTabSz="45715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SAML</a:t>
              </a:r>
            </a:p>
          </p:txBody>
        </p:sp>
        <p:grpSp>
          <p:nvGrpSpPr>
            <p:cNvPr id="81" name="Groupe 59"/>
            <p:cNvGrpSpPr/>
            <p:nvPr/>
          </p:nvGrpSpPr>
          <p:grpSpPr>
            <a:xfrm>
              <a:off x="272483" y="1124750"/>
              <a:ext cx="2282209" cy="2966625"/>
              <a:chOff x="7113239" y="1124746"/>
              <a:chExt cx="2282209" cy="2966625"/>
            </a:xfrm>
          </p:grpSpPr>
          <p:sp>
            <p:nvSpPr>
              <p:cNvPr id="101" name="AutoShape 36"/>
              <p:cNvSpPr>
                <a:spLocks noChangeArrowheads="1"/>
              </p:cNvSpPr>
              <p:nvPr/>
            </p:nvSpPr>
            <p:spPr bwMode="auto">
              <a:xfrm>
                <a:off x="7113239" y="1124746"/>
                <a:ext cx="2282209" cy="2966625"/>
              </a:xfrm>
              <a:prstGeom prst="roundRect">
                <a:avLst>
                  <a:gd name="adj" fmla="val 12412"/>
                </a:avLst>
              </a:prstGeom>
              <a:solidFill>
                <a:srgbClr val="FFFFFF"/>
              </a:solidFill>
              <a:ln w="57150">
                <a:solidFill>
                  <a:srgbClr val="589AA4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prstTxWarp prst="textNoShape">
                  <a:avLst/>
                </a:prstTxWarp>
              </a:bodyPr>
              <a:lstStyle/>
              <a:p>
                <a:pPr marL="0" marR="0" lvl="0" indent="0" algn="l" defTabSz="45715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50" b="1" i="1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Franklin Gothic Book" charset="0"/>
                  </a:rPr>
                  <a:t>AirSupply</a:t>
                </a:r>
              </a:p>
            </p:txBody>
          </p:sp>
          <p:sp>
            <p:nvSpPr>
              <p:cNvPr id="102" name="Rectangle à coins arrondis 6"/>
              <p:cNvSpPr>
                <a:spLocks noChangeArrowheads="1"/>
              </p:cNvSpPr>
              <p:nvPr/>
            </p:nvSpPr>
            <p:spPr bwMode="auto">
              <a:xfrm>
                <a:off x="7458225" y="2199162"/>
                <a:ext cx="722495" cy="556663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6F5C92"/>
                </a:solidFill>
                <a:miter lim="800000"/>
                <a:headEnd/>
                <a:tailEnd/>
              </a:ln>
            </p:spPr>
            <p:txBody>
              <a:bodyPr lIns="0" tIns="234000" rIns="0" bIns="46800" anchor="t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Supply instruction</a:t>
                </a:r>
              </a:p>
            </p:txBody>
          </p:sp>
          <p:sp>
            <p:nvSpPr>
              <p:cNvPr id="103" name="Rectangle à coins arrondis 6"/>
              <p:cNvSpPr>
                <a:spLocks noChangeArrowheads="1"/>
              </p:cNvSpPr>
              <p:nvPr/>
            </p:nvSpPr>
            <p:spPr bwMode="auto">
              <a:xfrm>
                <a:off x="7470115" y="1471045"/>
                <a:ext cx="722495" cy="556663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6F5C92"/>
                </a:solidFill>
                <a:miter lim="800000"/>
                <a:headEnd/>
                <a:tailEnd/>
              </a:ln>
            </p:spPr>
            <p:txBody>
              <a:bodyPr lIns="0" tIns="234000" rIns="0" bIns="46800" anchor="t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Supply agreement</a:t>
                </a:r>
              </a:p>
            </p:txBody>
          </p:sp>
          <p:sp>
            <p:nvSpPr>
              <p:cNvPr id="104" name="Rectangle à coins arrondis 6"/>
              <p:cNvSpPr>
                <a:spLocks noChangeArrowheads="1"/>
              </p:cNvSpPr>
              <p:nvPr/>
            </p:nvSpPr>
            <p:spPr bwMode="auto">
              <a:xfrm>
                <a:off x="8269739" y="1471045"/>
                <a:ext cx="722495" cy="556663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6F5C92"/>
                </a:solidFill>
                <a:miter lim="800000"/>
                <a:headEnd/>
                <a:tailEnd/>
              </a:ln>
            </p:spPr>
            <p:txBody>
              <a:bodyPr lIns="0" tIns="234000" rIns="0" bIns="46800" anchor="t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Demand forecast</a:t>
                </a:r>
              </a:p>
            </p:txBody>
          </p:sp>
          <p:sp>
            <p:nvSpPr>
              <p:cNvPr id="105" name="Rectangle à coins arrondis 6"/>
              <p:cNvSpPr>
                <a:spLocks noChangeArrowheads="1"/>
              </p:cNvSpPr>
              <p:nvPr/>
            </p:nvSpPr>
            <p:spPr bwMode="auto">
              <a:xfrm>
                <a:off x="7378484" y="3557494"/>
                <a:ext cx="1793770" cy="326983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95DB80"/>
                </a:solidFill>
                <a:round/>
                <a:headEnd/>
                <a:tailEnd/>
              </a:ln>
            </p:spPr>
            <p:txBody>
              <a:bodyPr lIns="91430" tIns="140386" rIns="91430" bIns="45715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Policy Enforcement Point </a:t>
                </a:r>
              </a:p>
            </p:txBody>
          </p:sp>
          <p:sp>
            <p:nvSpPr>
              <p:cNvPr id="106" name="Rectangle à coins arrondis 26"/>
              <p:cNvSpPr>
                <a:spLocks noChangeArrowheads="1"/>
              </p:cNvSpPr>
              <p:nvPr/>
            </p:nvSpPr>
            <p:spPr bwMode="auto">
              <a:xfrm>
                <a:off x="8288622" y="2199162"/>
                <a:ext cx="722495" cy="556663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59DFE3"/>
                </a:solidFill>
                <a:round/>
                <a:headEnd/>
                <a:tailEnd/>
              </a:ln>
            </p:spPr>
            <p:txBody>
              <a:bodyPr lIns="0" tIns="234000" rIns="0" bIns="46800" anchor="t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Traceability</a:t>
                </a:r>
              </a:p>
            </p:txBody>
          </p:sp>
          <p:sp>
            <p:nvSpPr>
              <p:cNvPr id="107" name="Ellipse 86"/>
              <p:cNvSpPr>
                <a:spLocks noChangeArrowheads="1"/>
              </p:cNvSpPr>
              <p:nvPr/>
            </p:nvSpPr>
            <p:spPr bwMode="auto">
              <a:xfrm>
                <a:off x="7753271" y="1931803"/>
                <a:ext cx="936298" cy="351206"/>
              </a:xfrm>
              <a:prstGeom prst="ellipse">
                <a:avLst/>
              </a:prstGeom>
              <a:gradFill rotWithShape="1">
                <a:gsLst>
                  <a:gs pos="0">
                    <a:srgbClr val="F79646">
                      <a:shade val="51000"/>
                      <a:satMod val="130000"/>
                    </a:srgbClr>
                  </a:gs>
                  <a:gs pos="80000">
                    <a:srgbClr val="F79646">
                      <a:shade val="93000"/>
                      <a:satMod val="130000"/>
                    </a:srgbClr>
                  </a:gs>
                  <a:gs pos="100000">
                    <a:srgbClr val="F79646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F79646">
                    <a:shade val="95000"/>
                    <a:satMod val="105000"/>
                  </a:srgbClr>
                </a:solidFill>
                <a:prstDash val="solid"/>
                <a:headEnd/>
                <a:tailEnd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wrap="none" lIns="91430" tIns="45715" rIns="91430" bIns="45715" anchor="ctr">
                <a:prstTxWarp prst="textNoShape">
                  <a:avLst/>
                </a:prstTxWarp>
              </a:bodyPr>
              <a:lstStyle/>
              <a:p>
                <a:pPr marL="0" marR="0" lvl="0" indent="0" defTabSz="45715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Perpetua" charset="0"/>
                    <a:ea typeface="+mn-ea"/>
                    <a:cs typeface="+mn-cs"/>
                  </a:rPr>
                  <a:t>BoostAero</a:t>
                </a:r>
                <a:endParaRPr kumimoji="0" lang="en-GB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erpetu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82" name="Ellipse 86"/>
            <p:cNvSpPr>
              <a:spLocks noChangeArrowheads="1"/>
            </p:cNvSpPr>
            <p:nvPr/>
          </p:nvSpPr>
          <p:spPr bwMode="auto">
            <a:xfrm>
              <a:off x="2216700" y="4437112"/>
              <a:ext cx="936298" cy="351206"/>
            </a:xfrm>
            <a:prstGeom prst="ellipse">
              <a:avLst/>
            </a:prstGeom>
            <a:solidFill>
              <a:sysClr val="window" lastClr="FFFFFF"/>
            </a:solidFill>
            <a:ln w="12700">
              <a:solidFill>
                <a:srgbClr val="FF6600"/>
              </a:solidFill>
              <a:round/>
              <a:headEnd/>
              <a:tailEnd/>
            </a:ln>
            <a:effectLst>
              <a:outerShdw dist="38100" dir="2700000" sx="100999" sy="100999" algn="tl" rotWithShape="0">
                <a:srgbClr val="808080">
                  <a:alpha val="42999"/>
                </a:srgbClr>
              </a:outerShdw>
            </a:effectLst>
          </p:spPr>
          <p:txBody>
            <a:bodyPr wrap="none" lIns="91430" tIns="45715" rIns="91430" bIns="45715" anchor="ctr">
              <a:prstTxWarp prst="textNoShape">
                <a:avLst/>
              </a:prstTxWarp>
            </a:bodyPr>
            <a:lstStyle/>
            <a:p>
              <a:pPr marL="0" marR="0" lvl="0" indent="0" defTabSz="45715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SAML</a:t>
              </a:r>
            </a:p>
          </p:txBody>
        </p:sp>
        <p:sp>
          <p:nvSpPr>
            <p:cNvPr id="83" name="Ellipse 86"/>
            <p:cNvSpPr>
              <a:spLocks noChangeArrowheads="1"/>
            </p:cNvSpPr>
            <p:nvPr/>
          </p:nvSpPr>
          <p:spPr bwMode="auto">
            <a:xfrm>
              <a:off x="4592766" y="4445946"/>
              <a:ext cx="936298" cy="351206"/>
            </a:xfrm>
            <a:prstGeom prst="ellipse">
              <a:avLst/>
            </a:prstGeom>
            <a:solidFill>
              <a:sysClr val="window" lastClr="FFFFFF"/>
            </a:solidFill>
            <a:ln w="12700">
              <a:solidFill>
                <a:srgbClr val="FF6600"/>
              </a:solidFill>
              <a:round/>
              <a:headEnd/>
              <a:tailEnd/>
            </a:ln>
            <a:effectLst>
              <a:outerShdw dist="38100" dir="2700000" sx="100999" sy="100999" algn="tl" rotWithShape="0">
                <a:srgbClr val="808080">
                  <a:alpha val="42999"/>
                </a:srgbClr>
              </a:outerShdw>
            </a:effectLst>
          </p:spPr>
          <p:txBody>
            <a:bodyPr wrap="none" lIns="91430" tIns="45715" rIns="91430" bIns="45715" anchor="ctr">
              <a:prstTxWarp prst="textNoShape">
                <a:avLst/>
              </a:prstTxWarp>
            </a:bodyPr>
            <a:lstStyle/>
            <a:p>
              <a:pPr marL="0" marR="0" lvl="0" indent="0" defTabSz="45715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erpetua" charset="0"/>
                </a:rPr>
                <a:t>UDDI</a:t>
              </a:r>
            </a:p>
          </p:txBody>
        </p:sp>
        <p:sp>
          <p:nvSpPr>
            <p:cNvPr id="84" name="Ellipse 86"/>
            <p:cNvSpPr>
              <a:spLocks noChangeArrowheads="1"/>
            </p:cNvSpPr>
            <p:nvPr/>
          </p:nvSpPr>
          <p:spPr bwMode="auto">
            <a:xfrm>
              <a:off x="2288708" y="5013176"/>
              <a:ext cx="936298" cy="351206"/>
            </a:xfrm>
            <a:prstGeom prst="ellipse">
              <a:avLst/>
            </a:prstGeom>
            <a:gradFill rotWithShape="1">
              <a:gsLst>
                <a:gs pos="0">
                  <a:srgbClr val="F79646">
                    <a:shade val="51000"/>
                    <a:satMod val="130000"/>
                  </a:srgbClr>
                </a:gs>
                <a:gs pos="80000">
                  <a:srgbClr val="F79646">
                    <a:shade val="93000"/>
                    <a:satMod val="130000"/>
                  </a:srgbClr>
                </a:gs>
                <a:gs pos="100000">
                  <a:srgbClr val="F79646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F79646">
                  <a:shade val="95000"/>
                  <a:satMod val="105000"/>
                </a:srgbClr>
              </a:solidFill>
              <a:prstDash val="solid"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wrap="none" lIns="91430" tIns="45715" rIns="91430" bIns="45715" anchor="ctr">
              <a:prstTxWarp prst="textNoShape">
                <a:avLst/>
              </a:prstTxWarp>
            </a:bodyPr>
            <a:lstStyle/>
            <a:p>
              <a:pPr marL="0" marR="0" lvl="0" indent="0" defTabSz="45715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erpetua" charset="0"/>
                  <a:ea typeface="+mn-ea"/>
                  <a:cs typeface="+mn-cs"/>
                </a:rPr>
                <a:t>TSCP</a:t>
              </a:r>
            </a:p>
          </p:txBody>
        </p:sp>
        <p:grpSp>
          <p:nvGrpSpPr>
            <p:cNvPr id="85" name="Groupe 55"/>
            <p:cNvGrpSpPr/>
            <p:nvPr/>
          </p:nvGrpSpPr>
          <p:grpSpPr>
            <a:xfrm>
              <a:off x="5991400" y="1128503"/>
              <a:ext cx="3426096" cy="2975515"/>
              <a:chOff x="272480" y="1128497"/>
              <a:chExt cx="3426096" cy="2975515"/>
            </a:xfrm>
          </p:grpSpPr>
          <p:sp>
            <p:nvSpPr>
              <p:cNvPr id="86" name="AutoShape 36"/>
              <p:cNvSpPr>
                <a:spLocks noChangeArrowheads="1"/>
              </p:cNvSpPr>
              <p:nvPr/>
            </p:nvSpPr>
            <p:spPr bwMode="auto">
              <a:xfrm>
                <a:off x="272480" y="1128497"/>
                <a:ext cx="3426096" cy="2975515"/>
              </a:xfrm>
              <a:prstGeom prst="roundRect">
                <a:avLst>
                  <a:gd name="adj" fmla="val 12412"/>
                </a:avLst>
              </a:prstGeom>
              <a:solidFill>
                <a:srgbClr val="FFFFFF"/>
              </a:solidFill>
              <a:ln w="57150">
                <a:solidFill>
                  <a:srgbClr val="589AA4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prstTxWarp prst="textNoShape">
                  <a:avLst/>
                </a:prstTxWarp>
              </a:bodyPr>
              <a:lstStyle/>
              <a:p>
                <a:pPr marL="0" marR="0" lvl="0" indent="0" algn="l" defTabSz="45715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50" b="1" i="1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Franklin Gothic Book" charset="0"/>
                  </a:rPr>
                  <a:t>AirDesign</a:t>
                </a:r>
              </a:p>
            </p:txBody>
          </p:sp>
          <p:sp>
            <p:nvSpPr>
              <p:cNvPr id="87" name="Rectangle à coins arrondis 6"/>
              <p:cNvSpPr>
                <a:spLocks noChangeArrowheads="1"/>
              </p:cNvSpPr>
              <p:nvPr/>
            </p:nvSpPr>
            <p:spPr bwMode="auto">
              <a:xfrm>
                <a:off x="2070447" y="1463166"/>
                <a:ext cx="722495" cy="572421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6F5C92"/>
                </a:solidFill>
                <a:miter lim="800000"/>
                <a:headEnd/>
                <a:tailEnd/>
              </a:ln>
            </p:spPr>
            <p:txBody>
              <a:bodyPr lIns="0" tIns="140400" rIns="0" bIns="0" anchor="t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Context Delivery</a:t>
                </a:r>
              </a:p>
            </p:txBody>
          </p:sp>
          <p:sp>
            <p:nvSpPr>
              <p:cNvPr id="88" name="Rectangle à coins arrondis 6"/>
              <p:cNvSpPr>
                <a:spLocks noChangeArrowheads="1"/>
              </p:cNvSpPr>
              <p:nvPr/>
            </p:nvSpPr>
            <p:spPr bwMode="auto">
              <a:xfrm>
                <a:off x="2862354" y="1463166"/>
                <a:ext cx="722495" cy="572421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6F5C92"/>
                </a:solidFill>
                <a:miter lim="800000"/>
                <a:headEnd/>
                <a:tailEnd/>
              </a:ln>
            </p:spPr>
            <p:txBody>
              <a:bodyPr lIns="0" tIns="140400" rIns="0" bIns="0" anchor="t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Co Review</a:t>
                </a:r>
              </a:p>
            </p:txBody>
          </p:sp>
          <p:sp>
            <p:nvSpPr>
              <p:cNvPr id="89" name="Rectangle à coins arrondis 6"/>
              <p:cNvSpPr>
                <a:spLocks noChangeArrowheads="1"/>
              </p:cNvSpPr>
              <p:nvPr/>
            </p:nvSpPr>
            <p:spPr bwMode="auto">
              <a:xfrm>
                <a:off x="1278540" y="1463166"/>
                <a:ext cx="722495" cy="572421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6F5C92"/>
                </a:solidFill>
                <a:miter lim="800000"/>
                <a:headEnd/>
                <a:tailEnd/>
              </a:ln>
            </p:spPr>
            <p:txBody>
              <a:bodyPr lIns="0" tIns="140400" rIns="0" bIns="0" anchor="t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Update Shared PDM Repository</a:t>
                </a:r>
              </a:p>
            </p:txBody>
          </p:sp>
          <p:sp>
            <p:nvSpPr>
              <p:cNvPr id="90" name="Rectangle à coins arrondis 6"/>
              <p:cNvSpPr>
                <a:spLocks noChangeArrowheads="1"/>
              </p:cNvSpPr>
              <p:nvPr/>
            </p:nvSpPr>
            <p:spPr bwMode="auto">
              <a:xfrm>
                <a:off x="388035" y="3560412"/>
                <a:ext cx="3197036" cy="324065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95DB80"/>
                </a:solidFill>
                <a:round/>
                <a:headEnd/>
                <a:tailEnd/>
              </a:ln>
            </p:spPr>
            <p:txBody>
              <a:bodyPr lIns="91430" tIns="140386" rIns="91430" bIns="45715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Policy Enforcement Point</a:t>
                </a:r>
              </a:p>
            </p:txBody>
          </p:sp>
          <p:sp>
            <p:nvSpPr>
              <p:cNvPr id="91" name="Rectangle à coins arrondis 26"/>
              <p:cNvSpPr>
                <a:spLocks noChangeArrowheads="1"/>
              </p:cNvSpPr>
              <p:nvPr/>
            </p:nvSpPr>
            <p:spPr bwMode="auto">
              <a:xfrm>
                <a:off x="920552" y="2964950"/>
                <a:ext cx="1879336" cy="324067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F2CC37"/>
                </a:solidFill>
                <a:miter lim="800000"/>
                <a:headEnd/>
                <a:tailEnd/>
              </a:ln>
            </p:spPr>
            <p:txBody>
              <a:bodyPr wrap="square" lIns="0" tIns="0" rIns="0" bIns="0" anchor="ctr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6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Engineering Data Package Exchange</a:t>
                </a:r>
              </a:p>
            </p:txBody>
          </p:sp>
          <p:sp>
            <p:nvSpPr>
              <p:cNvPr id="92" name="Rectangle à coins arrondis 26"/>
              <p:cNvSpPr>
                <a:spLocks noChangeArrowheads="1"/>
              </p:cNvSpPr>
              <p:nvPr/>
            </p:nvSpPr>
            <p:spPr bwMode="auto">
              <a:xfrm>
                <a:off x="1647690" y="2191284"/>
                <a:ext cx="722495" cy="572421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95DB80"/>
                </a:solidFill>
                <a:round/>
                <a:headEnd/>
                <a:tailEnd/>
              </a:ln>
            </p:spPr>
            <p:txBody>
              <a:bodyPr lIns="0" tIns="0" rIns="0" bIns="0" anchor="ctr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Fine security: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 User and project management</a:t>
                </a:r>
              </a:p>
            </p:txBody>
          </p:sp>
          <p:sp>
            <p:nvSpPr>
              <p:cNvPr id="93" name="Rectangle à coins arrondis 26"/>
              <p:cNvSpPr>
                <a:spLocks noChangeArrowheads="1"/>
              </p:cNvSpPr>
              <p:nvPr/>
            </p:nvSpPr>
            <p:spPr bwMode="auto">
              <a:xfrm>
                <a:off x="2559362" y="2191284"/>
                <a:ext cx="722495" cy="572421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59DFE3"/>
                </a:solidFill>
                <a:round/>
                <a:headEnd/>
                <a:tailEnd/>
              </a:ln>
            </p:spPr>
            <p:txBody>
              <a:bodyPr lIns="0" tIns="0" rIns="0" bIns="0" anchor="ctr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Traceability</a:t>
                </a:r>
              </a:p>
            </p:txBody>
          </p:sp>
          <p:sp>
            <p:nvSpPr>
              <p:cNvPr id="94" name="Rectangle à coins arrondis 26"/>
              <p:cNvSpPr>
                <a:spLocks noChangeArrowheads="1"/>
              </p:cNvSpPr>
              <p:nvPr/>
            </p:nvSpPr>
            <p:spPr bwMode="auto">
              <a:xfrm>
                <a:off x="630105" y="2191284"/>
                <a:ext cx="722495" cy="572421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C0504D"/>
                </a:solidFill>
                <a:prstDash val="dash"/>
                <a:round/>
                <a:headEnd/>
                <a:tailEnd/>
              </a:ln>
            </p:spPr>
            <p:txBody>
              <a:bodyPr lIns="0" tIns="0" rIns="0" bIns="0" anchor="ctr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ASP PDM</a:t>
                </a:r>
              </a:p>
            </p:txBody>
          </p:sp>
          <p:sp>
            <p:nvSpPr>
              <p:cNvPr id="95" name="Rectangle à coins arrondis 26"/>
              <p:cNvSpPr>
                <a:spLocks noChangeArrowheads="1"/>
              </p:cNvSpPr>
              <p:nvPr/>
            </p:nvSpPr>
            <p:spPr bwMode="auto">
              <a:xfrm>
                <a:off x="486634" y="1463166"/>
                <a:ext cx="722495" cy="572421"/>
              </a:xfrm>
              <a:prstGeom prst="rect">
                <a:avLst/>
              </a:prstGeom>
              <a:solidFill>
                <a:sysClr val="window" lastClr="FFFFFF"/>
              </a:solidFill>
              <a:ln w="6350" cmpd="sng">
                <a:solidFill>
                  <a:srgbClr val="6F5C92"/>
                </a:solidFill>
                <a:prstDash val="dash"/>
                <a:miter lim="800000"/>
                <a:headEnd/>
                <a:tailEnd/>
              </a:ln>
            </p:spPr>
            <p:txBody>
              <a:bodyPr lIns="0" tIns="140400" rIns="0" bIns="0" anchor="t" anchorCtr="0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Catalogues</a:t>
                </a:r>
              </a:p>
            </p:txBody>
          </p:sp>
          <p:sp>
            <p:nvSpPr>
              <p:cNvPr id="96" name="Ellipse 83"/>
              <p:cNvSpPr>
                <a:spLocks noChangeArrowheads="1"/>
              </p:cNvSpPr>
              <p:nvPr/>
            </p:nvSpPr>
            <p:spPr bwMode="auto">
              <a:xfrm>
                <a:off x="1937435" y="1741417"/>
                <a:ext cx="936298" cy="351206"/>
              </a:xfrm>
              <a:prstGeom prst="ellipse">
                <a:avLst/>
              </a:prstGeom>
              <a:gradFill rotWithShape="1">
                <a:gsLst>
                  <a:gs pos="0">
                    <a:srgbClr val="F79646">
                      <a:shade val="51000"/>
                      <a:satMod val="130000"/>
                    </a:srgbClr>
                  </a:gs>
                  <a:gs pos="80000">
                    <a:srgbClr val="F79646">
                      <a:shade val="93000"/>
                      <a:satMod val="130000"/>
                    </a:srgbClr>
                  </a:gs>
                  <a:gs pos="100000">
                    <a:srgbClr val="F79646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F79646">
                    <a:shade val="95000"/>
                    <a:satMod val="105000"/>
                  </a:srgbClr>
                </a:solidFill>
                <a:prstDash val="solid"/>
                <a:headEnd/>
                <a:tailEnd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wrap="none" lIns="91430" tIns="45715" rIns="91430" bIns="45715" anchor="ctr">
                <a:prstTxWarp prst="textNoShape">
                  <a:avLst/>
                </a:prstTxWarp>
              </a:bodyPr>
              <a:lstStyle/>
              <a:p>
                <a:pPr marL="0" marR="0" lvl="0" indent="0" defTabSz="45715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Perpetua" charset="0"/>
                    <a:ea typeface="+mn-ea"/>
                    <a:cs typeface="+mn-cs"/>
                  </a:rPr>
                  <a:t>AP242</a:t>
                </a:r>
              </a:p>
            </p:txBody>
          </p:sp>
          <p:sp>
            <p:nvSpPr>
              <p:cNvPr id="97" name="Ellipse 84"/>
              <p:cNvSpPr>
                <a:spLocks noChangeArrowheads="1"/>
              </p:cNvSpPr>
              <p:nvPr/>
            </p:nvSpPr>
            <p:spPr bwMode="auto">
              <a:xfrm>
                <a:off x="1183217" y="1778312"/>
                <a:ext cx="936298" cy="351206"/>
              </a:xfrm>
              <a:prstGeom prst="ellipse">
                <a:avLst/>
              </a:prstGeom>
              <a:gradFill rotWithShape="1">
                <a:gsLst>
                  <a:gs pos="0">
                    <a:srgbClr val="F79646">
                      <a:shade val="51000"/>
                      <a:satMod val="130000"/>
                    </a:srgbClr>
                  </a:gs>
                  <a:gs pos="80000">
                    <a:srgbClr val="F79646">
                      <a:shade val="93000"/>
                      <a:satMod val="130000"/>
                    </a:srgbClr>
                  </a:gs>
                  <a:gs pos="100000">
                    <a:srgbClr val="F79646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F79646">
                    <a:shade val="95000"/>
                    <a:satMod val="105000"/>
                  </a:srgbClr>
                </a:solidFill>
                <a:prstDash val="solid"/>
                <a:headEnd/>
                <a:tailEnd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wrap="none" lIns="0" tIns="0" rIns="0" bIns="0" anchor="ctr">
                <a:prstTxWarp prst="textNoShape">
                  <a:avLst/>
                </a:prstTxWarp>
              </a:bodyPr>
              <a:lstStyle/>
              <a:p>
                <a:pPr marL="0" marR="0" lvl="0" indent="0" defTabSz="45715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Perpetua" charset="0"/>
                    <a:ea typeface="+mn-ea"/>
                    <a:cs typeface="+mn-cs"/>
                  </a:rPr>
                  <a:t>AP242</a:t>
                </a:r>
              </a:p>
            </p:txBody>
          </p:sp>
          <p:sp>
            <p:nvSpPr>
              <p:cNvPr id="98" name="Ellipse 85"/>
              <p:cNvSpPr>
                <a:spLocks noChangeArrowheads="1"/>
              </p:cNvSpPr>
              <p:nvPr/>
            </p:nvSpPr>
            <p:spPr bwMode="auto">
              <a:xfrm>
                <a:off x="2568694" y="3140968"/>
                <a:ext cx="936298" cy="351206"/>
              </a:xfrm>
              <a:prstGeom prst="ellipse">
                <a:avLst/>
              </a:prstGeom>
              <a:solidFill>
                <a:sysClr val="window" lastClr="FFFFFF"/>
              </a:solidFill>
              <a:ln w="12700">
                <a:solidFill>
                  <a:srgbClr val="FF6600"/>
                </a:solidFill>
                <a:round/>
                <a:headEnd/>
                <a:tailEnd/>
              </a:ln>
              <a:effectLst>
                <a:outerShdw dist="38100" dir="2700000" sx="100999" sy="100999" algn="tl" rotWithShape="0">
                  <a:srgbClr val="808080">
                    <a:alpha val="42999"/>
                  </a:srgbClr>
                </a:outerShdw>
              </a:effectLst>
            </p:spPr>
            <p:txBody>
              <a:bodyPr wrap="none" lIns="91430" tIns="45715" rIns="91430" bIns="45715" anchor="ctr">
                <a:prstTxWarp prst="textNoShape">
                  <a:avLst/>
                </a:prstTxWarp>
              </a:bodyPr>
              <a:lstStyle/>
              <a:p>
                <a:pPr marL="0" marR="0" lvl="0" indent="0" defTabSz="45715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Perpetua" charset="0"/>
                  </a:rPr>
                  <a:t>OFTP2</a:t>
                </a:r>
              </a:p>
            </p:txBody>
          </p:sp>
          <p:sp>
            <p:nvSpPr>
              <p:cNvPr id="99" name="Ellipse 85"/>
              <p:cNvSpPr>
                <a:spLocks noChangeArrowheads="1"/>
              </p:cNvSpPr>
              <p:nvPr/>
            </p:nvSpPr>
            <p:spPr bwMode="auto">
              <a:xfrm>
                <a:off x="2568694" y="2861770"/>
                <a:ext cx="936298" cy="351206"/>
              </a:xfrm>
              <a:prstGeom prst="ellipse">
                <a:avLst/>
              </a:prstGeom>
              <a:gradFill rotWithShape="1">
                <a:gsLst>
                  <a:gs pos="0">
                    <a:srgbClr val="F79646">
                      <a:shade val="51000"/>
                      <a:satMod val="130000"/>
                    </a:srgbClr>
                  </a:gs>
                  <a:gs pos="80000">
                    <a:srgbClr val="F79646">
                      <a:shade val="93000"/>
                      <a:satMod val="130000"/>
                    </a:srgbClr>
                  </a:gs>
                  <a:gs pos="100000">
                    <a:srgbClr val="F79646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F79646">
                    <a:shade val="95000"/>
                    <a:satMod val="105000"/>
                  </a:srgbClr>
                </a:solidFill>
                <a:prstDash val="solid"/>
                <a:headEnd/>
                <a:tailEnd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wrap="none" lIns="91430" tIns="45715" rIns="91430" bIns="45715" anchor="ctr">
                <a:prstTxWarp prst="textNoShape">
                  <a:avLst/>
                </a:prstTxWarp>
              </a:bodyPr>
              <a:lstStyle/>
              <a:p>
                <a:pPr marL="0" marR="0" lvl="0" indent="0" defTabSz="45715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Perpetua" charset="0"/>
                    <a:ea typeface="+mn-ea"/>
                    <a:cs typeface="+mn-cs"/>
                  </a:rPr>
                  <a:t>SSG - TDP</a:t>
                </a:r>
              </a:p>
            </p:txBody>
          </p:sp>
          <p:sp>
            <p:nvSpPr>
              <p:cNvPr id="100" name="Ellipse 83"/>
              <p:cNvSpPr>
                <a:spLocks noChangeArrowheads="1"/>
              </p:cNvSpPr>
              <p:nvPr/>
            </p:nvSpPr>
            <p:spPr bwMode="auto">
              <a:xfrm>
                <a:off x="2720752" y="1853658"/>
                <a:ext cx="936298" cy="351206"/>
              </a:xfrm>
              <a:prstGeom prst="ellipse">
                <a:avLst/>
              </a:prstGeom>
              <a:gradFill rotWithShape="1">
                <a:gsLst>
                  <a:gs pos="0">
                    <a:srgbClr val="F79646">
                      <a:shade val="51000"/>
                      <a:satMod val="130000"/>
                    </a:srgbClr>
                  </a:gs>
                  <a:gs pos="80000">
                    <a:srgbClr val="F79646">
                      <a:shade val="93000"/>
                      <a:satMod val="130000"/>
                    </a:srgbClr>
                  </a:gs>
                  <a:gs pos="100000">
                    <a:srgbClr val="F79646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F79646">
                    <a:shade val="95000"/>
                    <a:satMod val="105000"/>
                  </a:srgbClr>
                </a:solidFill>
                <a:prstDash val="solid"/>
                <a:headEnd/>
                <a:tailEnd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wrap="none" lIns="91430" tIns="45715" rIns="91430" bIns="45715" anchor="ctr">
                <a:prstTxWarp prst="textNoShape">
                  <a:avLst/>
                </a:prstTxWarp>
              </a:bodyPr>
              <a:lstStyle/>
              <a:p>
                <a:pPr marL="0" marR="0" lvl="0" indent="0" defTabSz="45715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Perpetua" charset="0"/>
                    <a:ea typeface="+mn-ea"/>
                    <a:cs typeface="+mn-cs"/>
                  </a:rPr>
                  <a:t>AP242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12913" y="260351"/>
            <a:ext cx="7416551" cy="648370"/>
          </a:xfrm>
        </p:spPr>
        <p:txBody>
          <a:bodyPr/>
          <a:lstStyle/>
          <a:p>
            <a:r>
              <a:rPr lang="en-GB" dirty="0" smtClean="0"/>
              <a:t>Conclusions – </a:t>
            </a:r>
            <a:r>
              <a:rPr lang="en-GB" dirty="0" err="1" smtClean="0"/>
              <a:t>prochaines</a:t>
            </a:r>
            <a:r>
              <a:rPr lang="en-GB" dirty="0" smtClean="0"/>
              <a:t> </a:t>
            </a:r>
            <a:r>
              <a:rPr lang="en-GB" dirty="0" smtClean="0"/>
              <a:t>actions (4/4)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6456" y="980728"/>
            <a:ext cx="9849544" cy="4114800"/>
          </a:xfrm>
        </p:spPr>
        <p:txBody>
          <a:bodyPr/>
          <a:lstStyle/>
          <a:p>
            <a:r>
              <a:rPr lang="en-GB" sz="2200" b="0" dirty="0" smtClean="0"/>
              <a:t>Le </a:t>
            </a:r>
            <a:r>
              <a:rPr lang="en-GB" sz="2200" b="0" dirty="0"/>
              <a:t>standard AP 242 </a:t>
            </a:r>
            <a:r>
              <a:rPr lang="en-GB" sz="2200" b="0" dirty="0" err="1"/>
              <a:t>est</a:t>
            </a:r>
            <a:r>
              <a:rPr lang="en-GB" sz="2200" b="0" dirty="0"/>
              <a:t> le standard ISO le plus puissant et </a:t>
            </a:r>
            <a:br>
              <a:rPr lang="en-GB" sz="2200" b="0" dirty="0"/>
            </a:br>
            <a:r>
              <a:rPr lang="en-GB" sz="2200" b="0" dirty="0"/>
              <a:t>le plus </a:t>
            </a:r>
            <a:r>
              <a:rPr lang="en-GB" sz="2200" b="0" dirty="0" err="1"/>
              <a:t>performant</a:t>
            </a:r>
            <a:r>
              <a:rPr lang="en-GB" sz="2200" b="0" dirty="0"/>
              <a:t> pour supporter les </a:t>
            </a:r>
            <a:r>
              <a:rPr lang="en-GB" sz="2200" b="0" dirty="0" err="1"/>
              <a:t>processus</a:t>
            </a:r>
            <a:r>
              <a:rPr lang="en-GB" sz="2200" b="0" dirty="0"/>
              <a:t> </a:t>
            </a:r>
            <a:r>
              <a:rPr lang="en-GB" sz="2200" b="0" dirty="0" err="1"/>
              <a:t>collaboratifs</a:t>
            </a:r>
            <a:r>
              <a:rPr lang="en-GB" sz="2200" b="0" dirty="0"/>
              <a:t> et </a:t>
            </a:r>
            <a:r>
              <a:rPr lang="en-GB" sz="2200" b="0" dirty="0" err="1"/>
              <a:t>l’archivage</a:t>
            </a:r>
            <a:r>
              <a:rPr lang="en-GB" sz="2200" b="0" dirty="0"/>
              <a:t> long </a:t>
            </a:r>
            <a:r>
              <a:rPr lang="en-GB" sz="2200" b="0" dirty="0" err="1"/>
              <a:t>terme</a:t>
            </a:r>
            <a:r>
              <a:rPr lang="en-GB" sz="2200" b="0" dirty="0"/>
              <a:t> des </a:t>
            </a:r>
            <a:r>
              <a:rPr lang="en-GB" sz="2200" b="0" dirty="0" err="1"/>
              <a:t>données</a:t>
            </a:r>
            <a:r>
              <a:rPr lang="en-GB" sz="2200" b="0" dirty="0"/>
              <a:t> </a:t>
            </a:r>
            <a:r>
              <a:rPr lang="en-GB" sz="2200" b="0" dirty="0" err="1"/>
              <a:t>produits</a:t>
            </a:r>
            <a:r>
              <a:rPr lang="en-GB" sz="2200" b="0" dirty="0"/>
              <a:t> et les </a:t>
            </a:r>
            <a:r>
              <a:rPr lang="en-GB" sz="2200" b="0" dirty="0" err="1"/>
              <a:t>maquettes</a:t>
            </a:r>
            <a:r>
              <a:rPr lang="en-GB" sz="2200" b="0" dirty="0"/>
              <a:t> </a:t>
            </a:r>
            <a:r>
              <a:rPr lang="en-GB" sz="2200" b="0" dirty="0" err="1"/>
              <a:t>virtuelles</a:t>
            </a:r>
            <a:r>
              <a:rPr lang="en-GB" sz="2200" b="0" dirty="0"/>
              <a:t> 3D </a:t>
            </a:r>
            <a:r>
              <a:rPr lang="en-GB" sz="2200" b="0" dirty="0" err="1"/>
              <a:t>gérées</a:t>
            </a:r>
            <a:r>
              <a:rPr lang="en-GB" sz="2200" b="0" dirty="0"/>
              <a:t> en configuration</a:t>
            </a:r>
          </a:p>
          <a:p>
            <a:pPr lvl="1"/>
            <a:r>
              <a:rPr lang="en-GB" sz="1800" b="0" dirty="0"/>
              <a:t>PDM, </a:t>
            </a:r>
            <a:r>
              <a:rPr lang="en-GB" sz="1800" b="0" dirty="0" err="1" smtClean="0"/>
              <a:t>géometrie</a:t>
            </a:r>
            <a:r>
              <a:rPr lang="en-GB" sz="1800" b="0" dirty="0" smtClean="0"/>
              <a:t> </a:t>
            </a:r>
            <a:r>
              <a:rPr lang="en-GB" sz="1800" b="0" dirty="0" err="1"/>
              <a:t>exacte</a:t>
            </a:r>
            <a:r>
              <a:rPr lang="en-GB" sz="1800" b="0" dirty="0"/>
              <a:t> / </a:t>
            </a:r>
            <a:r>
              <a:rPr lang="en-GB" sz="1800" b="0" dirty="0" err="1"/>
              <a:t>tesselée</a:t>
            </a:r>
            <a:r>
              <a:rPr lang="en-GB" sz="1800" b="0" dirty="0"/>
              <a:t>,  3D PMI,  composite, </a:t>
            </a:r>
            <a:r>
              <a:rPr lang="en-GB" sz="1800" b="0" dirty="0" err="1"/>
              <a:t>cinématique</a:t>
            </a:r>
            <a:r>
              <a:rPr lang="en-GB" sz="1800" b="0" dirty="0" smtClean="0"/>
              <a:t>,</a:t>
            </a:r>
            <a:endParaRPr lang="en-GB" sz="1000" b="0" dirty="0"/>
          </a:p>
          <a:p>
            <a:r>
              <a:rPr lang="en-GB" sz="2200" b="0" dirty="0" smtClean="0"/>
              <a:t>Importance </a:t>
            </a:r>
            <a:r>
              <a:rPr lang="en-GB" sz="2200" b="0" dirty="0"/>
              <a:t>de </a:t>
            </a:r>
            <a:r>
              <a:rPr lang="en-GB" sz="2200" b="0" dirty="0" err="1"/>
              <a:t>l’implication</a:t>
            </a:r>
            <a:r>
              <a:rPr lang="en-GB" sz="2200" b="0" dirty="0"/>
              <a:t> des associations </a:t>
            </a:r>
            <a:r>
              <a:rPr lang="en-GB" sz="2200" b="0" dirty="0" err="1"/>
              <a:t>d’industriels</a:t>
            </a:r>
            <a:r>
              <a:rPr lang="en-GB" sz="2200" b="0" dirty="0"/>
              <a:t> </a:t>
            </a:r>
            <a:r>
              <a:rPr lang="en-GB" sz="2200" b="0" dirty="0" smtClean="0"/>
              <a:t/>
            </a:r>
            <a:br>
              <a:rPr lang="en-GB" sz="2200" b="0" dirty="0" smtClean="0"/>
            </a:br>
            <a:r>
              <a:rPr lang="en-GB" sz="2200" b="0" dirty="0" err="1" smtClean="0"/>
              <a:t>dans</a:t>
            </a:r>
            <a:r>
              <a:rPr lang="en-GB" sz="2200" b="0" dirty="0" smtClean="0"/>
              <a:t> les </a:t>
            </a:r>
            <a:r>
              <a:rPr lang="en-GB" sz="2200" b="0" dirty="0"/>
              <a:t>Implementers Forums </a:t>
            </a:r>
            <a:r>
              <a:rPr lang="en-GB" sz="2200" b="0" dirty="0" err="1" smtClean="0"/>
              <a:t>associés</a:t>
            </a:r>
            <a:endParaRPr lang="en-GB" sz="1000" b="0" dirty="0" smtClean="0"/>
          </a:p>
          <a:p>
            <a:r>
              <a:rPr lang="en-GB" sz="2200" b="0" dirty="0" smtClean="0"/>
              <a:t>Importance pour les </a:t>
            </a:r>
            <a:r>
              <a:rPr lang="en-GB" sz="2200" b="0" dirty="0" err="1" smtClean="0"/>
              <a:t>industriels</a:t>
            </a:r>
            <a:r>
              <a:rPr lang="en-GB" sz="2200" b="0" dirty="0" smtClean="0"/>
              <a:t> de </a:t>
            </a:r>
            <a:r>
              <a:rPr lang="en-GB" sz="2200" b="0" dirty="0" err="1" smtClean="0"/>
              <a:t>mettre</a:t>
            </a:r>
            <a:r>
              <a:rPr lang="en-GB" sz="2200" b="0" dirty="0" smtClean="0"/>
              <a:t> en place des actions de </a:t>
            </a:r>
            <a:r>
              <a:rPr lang="en-GB" sz="2200" b="0" dirty="0" err="1" smtClean="0"/>
              <a:t>sensibilisation</a:t>
            </a:r>
            <a:r>
              <a:rPr lang="en-GB" sz="2200" b="0" dirty="0" smtClean="0"/>
              <a:t> et de formation</a:t>
            </a:r>
            <a:r>
              <a:rPr lang="en-GB" sz="2200" b="0" dirty="0"/>
              <a:t> </a:t>
            </a:r>
            <a:r>
              <a:rPr lang="en-GB" sz="2200" b="0" dirty="0" err="1" smtClean="0"/>
              <a:t>sur</a:t>
            </a:r>
            <a:r>
              <a:rPr lang="en-GB" sz="2200" b="0" dirty="0" smtClean="0"/>
              <a:t> les standards </a:t>
            </a:r>
            <a:r>
              <a:rPr lang="en-GB" sz="2200" b="0" dirty="0" err="1" smtClean="0"/>
              <a:t>d’interoperabilité</a:t>
            </a:r>
            <a:r>
              <a:rPr lang="en-GB" sz="2200" b="0" dirty="0" smtClean="0"/>
              <a:t> STEP</a:t>
            </a:r>
            <a:endParaRPr lang="en-GB" sz="1000" b="0" dirty="0" smtClean="0"/>
          </a:p>
          <a:p>
            <a:r>
              <a:rPr lang="en-GB" sz="2200" b="0" dirty="0" smtClean="0"/>
              <a:t>Importance </a:t>
            </a:r>
            <a:r>
              <a:rPr lang="en-GB" sz="2200" b="0" dirty="0" err="1" smtClean="0"/>
              <a:t>d’une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gouvernance</a:t>
            </a:r>
            <a:r>
              <a:rPr lang="en-GB" sz="2200" b="0" dirty="0" smtClean="0"/>
              <a:t> des standards </a:t>
            </a:r>
            <a:r>
              <a:rPr lang="en-GB" sz="2200" b="0" dirty="0" err="1" smtClean="0"/>
              <a:t>d’interoperabilité</a:t>
            </a:r>
            <a:r>
              <a:rPr lang="en-GB" sz="2200" b="0" dirty="0" smtClean="0"/>
              <a:t> PLM </a:t>
            </a:r>
            <a:r>
              <a:rPr lang="en-GB" sz="2200" b="0" dirty="0" err="1" smtClean="0"/>
              <a:t>afin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d’assurer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leurs</a:t>
            </a:r>
            <a:r>
              <a:rPr lang="en-GB" sz="2200" b="0" dirty="0" smtClean="0"/>
              <a:t> </a:t>
            </a:r>
            <a:r>
              <a:rPr lang="en-GB" sz="2200" b="0" dirty="0" err="1" smtClean="0"/>
              <a:t>complémentarité</a:t>
            </a:r>
            <a:r>
              <a:rPr lang="en-GB" sz="2200" b="0" dirty="0" smtClean="0"/>
              <a:t> et </a:t>
            </a:r>
            <a:r>
              <a:rPr lang="en-GB" sz="2200" b="0" smtClean="0"/>
              <a:t>pérennité</a:t>
            </a:r>
            <a:endParaRPr lang="en-GB" sz="1000" b="0" dirty="0"/>
          </a:p>
          <a:p>
            <a:r>
              <a:rPr lang="en-GB" sz="2200" b="0" dirty="0" err="1" smtClean="0"/>
              <a:t>Présentation</a:t>
            </a:r>
            <a:r>
              <a:rPr lang="en-GB" sz="2200" b="0" dirty="0" smtClean="0"/>
              <a:t> du </a:t>
            </a:r>
            <a:r>
              <a:rPr lang="en-GB" sz="2200" b="0" dirty="0"/>
              <a:t>planning du </a:t>
            </a:r>
            <a:r>
              <a:rPr lang="en-GB" sz="2200" b="0" dirty="0" err="1"/>
              <a:t>futur</a:t>
            </a:r>
            <a:r>
              <a:rPr lang="en-GB" sz="2200" b="0" dirty="0"/>
              <a:t> </a:t>
            </a:r>
            <a:r>
              <a:rPr lang="en-GB" sz="2200" b="0" dirty="0" err="1"/>
              <a:t>projet</a:t>
            </a:r>
            <a:r>
              <a:rPr lang="en-GB" sz="2200" b="0" dirty="0"/>
              <a:t> STEP AP 242 Edition </a:t>
            </a:r>
            <a:r>
              <a:rPr lang="en-GB" sz="2200" b="0" dirty="0" smtClean="0"/>
              <a:t>2</a:t>
            </a:r>
          </a:p>
          <a:p>
            <a:pPr lvl="1"/>
            <a:r>
              <a:rPr lang="en-GB" sz="1800" b="0" dirty="0" smtClean="0"/>
              <a:t>Extension aux </a:t>
            </a:r>
            <a:r>
              <a:rPr lang="en-GB" sz="1800" b="0" dirty="0" err="1" smtClean="0"/>
              <a:t>données</a:t>
            </a:r>
            <a:r>
              <a:rPr lang="en-GB" sz="1800" b="0" dirty="0" smtClean="0"/>
              <a:t> de conception de </a:t>
            </a:r>
            <a:r>
              <a:rPr lang="en-GB" sz="1800" b="0" dirty="0" err="1" smtClean="0"/>
              <a:t>harnais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électriques</a:t>
            </a:r>
            <a:endParaRPr lang="en-GB" sz="1800" b="0" dirty="0"/>
          </a:p>
          <a:p>
            <a:pPr marL="0" indent="0">
              <a:buNone/>
            </a:pPr>
            <a:endParaRPr lang="en-GB" sz="1000" b="0" dirty="0"/>
          </a:p>
          <a:p>
            <a:r>
              <a:rPr lang="en-GB" sz="2200" b="0" dirty="0" smtClean="0"/>
              <a:t>Confirmation </a:t>
            </a:r>
            <a:r>
              <a:rPr lang="en-GB" sz="2200" b="0" dirty="0" smtClean="0"/>
              <a:t>de </a:t>
            </a:r>
            <a:r>
              <a:rPr lang="en-GB" sz="2200" b="0" dirty="0" err="1" smtClean="0"/>
              <a:t>l’intérêt</a:t>
            </a:r>
            <a:r>
              <a:rPr lang="en-GB" sz="2200" b="0" dirty="0" smtClean="0"/>
              <a:t> </a:t>
            </a:r>
            <a:r>
              <a:rPr lang="en-GB" sz="2200" b="0" dirty="0"/>
              <a:t>de </a:t>
            </a:r>
            <a:r>
              <a:rPr lang="en-GB" sz="2200" b="0" dirty="0" err="1"/>
              <a:t>susciter</a:t>
            </a:r>
            <a:r>
              <a:rPr lang="en-GB" sz="2200" b="0" dirty="0"/>
              <a:t> </a:t>
            </a:r>
            <a:r>
              <a:rPr lang="en-GB" sz="2200" b="0" dirty="0" err="1"/>
              <a:t>d’autres</a:t>
            </a:r>
            <a:r>
              <a:rPr lang="en-GB" sz="2200" b="0" dirty="0"/>
              <a:t> </a:t>
            </a:r>
            <a:r>
              <a:rPr lang="en-GB" sz="2200" b="0" dirty="0" err="1"/>
              <a:t>conférences</a:t>
            </a:r>
            <a:r>
              <a:rPr lang="en-GB" sz="2200" b="0" dirty="0"/>
              <a:t> </a:t>
            </a:r>
            <a:r>
              <a:rPr lang="en-GB" sz="2200" b="0" dirty="0" err="1"/>
              <a:t>sur</a:t>
            </a:r>
            <a:r>
              <a:rPr lang="en-GB" sz="2200" b="0" dirty="0"/>
              <a:t> le </a:t>
            </a:r>
            <a:r>
              <a:rPr lang="en-GB" sz="2200" b="0" dirty="0" err="1"/>
              <a:t>même</a:t>
            </a:r>
            <a:r>
              <a:rPr lang="en-GB" sz="2200" b="0" dirty="0"/>
              <a:t> </a:t>
            </a:r>
            <a:r>
              <a:rPr lang="en-GB" sz="2200" b="0" dirty="0" err="1"/>
              <a:t>sujet</a:t>
            </a:r>
            <a:endParaRPr lang="en-GB" sz="2200" b="0" dirty="0"/>
          </a:p>
          <a:p>
            <a:endParaRPr lang="en-GB" b="0" dirty="0" smtClean="0"/>
          </a:p>
        </p:txBody>
      </p:sp>
    </p:spTree>
    <p:extLst>
      <p:ext uri="{BB962C8B-B14F-4D97-AF65-F5344CB8AC3E}">
        <p14:creationId xmlns:p14="http://schemas.microsoft.com/office/powerpoint/2010/main" xmlns="" val="326082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612071" y="2659400"/>
            <a:ext cx="7146508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fr-FR" sz="4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Merci pour votre attention</a:t>
            </a:r>
            <a:endParaRPr lang="fr-FR" sz="4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713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e@">
  <a:themeElements>
    <a:clrScheme name="">
      <a:dk1>
        <a:srgbClr val="000000"/>
      </a:dk1>
      <a:lt1>
        <a:srgbClr val="FFFFFF"/>
      </a:lt1>
      <a:dk2>
        <a:srgbClr val="7AEDFC"/>
      </a:dk2>
      <a:lt2>
        <a:srgbClr val="FFFF00"/>
      </a:lt2>
      <a:accent1>
        <a:srgbClr val="FF00FF"/>
      </a:accent1>
      <a:accent2>
        <a:srgbClr val="FF8000"/>
      </a:accent2>
      <a:accent3>
        <a:srgbClr val="BEF4FD"/>
      </a:accent3>
      <a:accent4>
        <a:srgbClr val="DADADA"/>
      </a:accent4>
      <a:accent5>
        <a:srgbClr val="FFAAFF"/>
      </a:accent5>
      <a:accent6>
        <a:srgbClr val="E77300"/>
      </a:accent6>
      <a:hlink>
        <a:srgbClr val="00FF00"/>
      </a:hlink>
      <a:folHlink>
        <a:srgbClr val="C0FFFF"/>
      </a:folHlink>
    </a:clrScheme>
    <a:fontScheme name="modele@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odele@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@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437</Words>
  <Application>Microsoft Office PowerPoint</Application>
  <PresentationFormat>Format A4 (210 x 297 mm)</PresentationFormat>
  <Paragraphs>130</Paragraphs>
  <Slides>6</Slides>
  <Notes>3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8" baseType="lpstr">
      <vt:lpstr>modele@</vt:lpstr>
      <vt:lpstr>Image</vt:lpstr>
      <vt:lpstr>Diapositive 1</vt:lpstr>
      <vt:lpstr>Conclusions – prochaines actions (1/4)</vt:lpstr>
      <vt:lpstr>Conclusions – prochaines actions (2/4)</vt:lpstr>
      <vt:lpstr>Conclusions – prochaines actions (3/4)</vt:lpstr>
      <vt:lpstr>Conclusions – prochaines actions (4/4)</vt:lpstr>
      <vt:lpstr>Diapositive 6</vt:lpstr>
    </vt:vector>
  </TitlesOfParts>
  <Company>AFNeT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Comité de Pilotage   Projet S.E.I.N.E.  (Standards pour l’Entreprise Innovante Numérique Etendue) pierre.faure@dassault-aviation.fr jean.brange@afnet.fr samy.scemama@afnet.fr http://www.boost-industrie.com 23/10/2006</dc:title>
  <dc:creator>DELAUNAY, Jean-yves</dc:creator>
  <cp:lastModifiedBy>SCDSIFP</cp:lastModifiedBy>
  <cp:revision>384</cp:revision>
  <dcterms:modified xsi:type="dcterms:W3CDTF">2014-03-26T15:16:25Z</dcterms:modified>
</cp:coreProperties>
</file>