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4"/>
  </p:notesMasterIdLst>
  <p:handoutMasterIdLst>
    <p:handoutMasterId r:id="rId5"/>
  </p:handoutMasterIdLst>
  <p:sldIdLst>
    <p:sldId id="295" r:id="rId2"/>
    <p:sldId id="296" r:id="rId3"/>
  </p:sldIdLst>
  <p:sldSz cx="9144000" cy="6858000" type="overhead"/>
  <p:notesSz cx="6794500" cy="99314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buClr>
        <a:srgbClr val="000000"/>
      </a:buClr>
      <a:buSzPct val="90000"/>
      <a:buFont typeface="Monotype Sorts"/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buClr>
        <a:srgbClr val="000000"/>
      </a:buClr>
      <a:buSzPct val="90000"/>
      <a:buFont typeface="Monotype Sorts"/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buClr>
        <a:srgbClr val="000000"/>
      </a:buClr>
      <a:buSzPct val="90000"/>
      <a:buFont typeface="Monotype Sorts"/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buClr>
        <a:srgbClr val="000000"/>
      </a:buClr>
      <a:buSzPct val="90000"/>
      <a:buFont typeface="Monotype Sorts"/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buClr>
        <a:srgbClr val="000000"/>
      </a:buClr>
      <a:buSzPct val="90000"/>
      <a:buFont typeface="Monotype Sorts"/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900" kern="1200">
        <a:solidFill>
          <a:schemeClr val="tx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FFFFCC"/>
    <a:srgbClr val="FF0000"/>
    <a:srgbClr val="0052BA"/>
    <a:srgbClr val="3333FF"/>
    <a:srgbClr val="00FF99"/>
    <a:srgbClr val="CCFF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3274" autoAdjust="0"/>
    <p:restoredTop sz="94671" autoAdjust="0"/>
  </p:normalViewPr>
  <p:slideViewPr>
    <p:cSldViewPr snapToGrid="0">
      <p:cViewPr varScale="1">
        <p:scale>
          <a:sx n="68" d="100"/>
          <a:sy n="68" d="100"/>
        </p:scale>
        <p:origin x="-1032" y="-96"/>
      </p:cViewPr>
      <p:guideLst>
        <p:guide orient="horz" pos="2596"/>
        <p:guide orient="horz" pos="-132"/>
        <p:guide orient="horz" pos="4436"/>
        <p:guide orient="horz" pos="3305"/>
        <p:guide orient="horz" pos="257"/>
        <p:guide orient="horz" pos="868"/>
        <p:guide orient="horz" pos="1822"/>
        <p:guide pos="3128"/>
        <p:guide pos="336"/>
        <p:guide pos="4724"/>
        <p:guide pos="484"/>
        <p:guide pos="54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49" d="100"/>
          <a:sy n="49" d="100"/>
        </p:scale>
        <p:origin x="-2958" y="-90"/>
      </p:cViewPr>
      <p:guideLst>
        <p:guide orient="horz" pos="3126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defTabSz="917575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257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917575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241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defTabSz="917575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34513"/>
            <a:ext cx="2925762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defTabSz="917575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639A98-C7E3-45BE-AC73-C4B48FA8CCD0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966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700088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6417" tIns="36417" rIns="36417" bIns="36417" numCol="1" anchor="t" anchorCtr="0" compatLnSpc="1">
            <a:prstTxWarp prst="textNoShape">
              <a:avLst/>
            </a:prstTxWarp>
            <a:spAutoFit/>
          </a:bodyPr>
          <a:lstStyle>
            <a:lvl1pPr algn="l" defTabSz="925513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8851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5818188" y="0"/>
            <a:ext cx="976312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6417" tIns="36417" rIns="36417" bIns="36417" numCol="1" anchor="t" anchorCtr="0" compatLnSpc="1">
            <a:prstTxWarp prst="textNoShape">
              <a:avLst/>
            </a:prstTxWarp>
            <a:spAutoFit/>
          </a:bodyPr>
          <a:lstStyle>
            <a:lvl1pPr algn="r" defTabSz="925513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41363"/>
            <a:ext cx="4940300" cy="3705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3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94238"/>
            <a:ext cx="253365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6417" tIns="36417" rIns="36417" bIns="36417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78854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691688"/>
            <a:ext cx="1141413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6417" tIns="36417" rIns="36417" bIns="36417" numCol="1" anchor="b" anchorCtr="0" compatLnSpc="1">
            <a:prstTxWarp prst="textNoShape">
              <a:avLst/>
            </a:prstTxWarp>
            <a:spAutoFit/>
          </a:bodyPr>
          <a:lstStyle>
            <a:lvl1pPr algn="l" defTabSz="925513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8855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518275" y="9691688"/>
            <a:ext cx="276225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6417" tIns="36417" rIns="36417" bIns="36417" numCol="1" anchor="b" anchorCtr="0" compatLnSpc="1">
            <a:prstTxWarp prst="textNoShape">
              <a:avLst/>
            </a:prstTxWarp>
            <a:spAutoFit/>
          </a:bodyPr>
          <a:lstStyle>
            <a:lvl1pPr algn="r" defTabSz="925513">
              <a:buFont typeface="Monotype Sorts" pitchFamily="2" charset="2"/>
              <a:buNone/>
              <a:defRPr sz="13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7CF3F0C-D00D-4A24-AE75-D373E98CEDE5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1370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729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32250" y="407988"/>
            <a:ext cx="45561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36000" rIns="0" bIns="360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fr-FR" smtClean="0"/>
              <a:t>Click to edit Master title style</a:t>
            </a:r>
          </a:p>
        </p:txBody>
      </p:sp>
      <p:sp>
        <p:nvSpPr>
          <p:cNvPr id="1027" name="Text Box 141"/>
          <p:cNvSpPr txBox="1">
            <a:spLocks noChangeArrowheads="1"/>
          </p:cNvSpPr>
          <p:nvPr/>
        </p:nvSpPr>
        <p:spPr bwMode="auto">
          <a:xfrm>
            <a:off x="4310063" y="6575425"/>
            <a:ext cx="6556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buClrTx/>
              <a:buSzTx/>
              <a:buFontTx/>
              <a:buNone/>
              <a:defRPr/>
            </a:pPr>
            <a:r>
              <a:rPr lang="en-US" sz="1000" smtClean="0">
                <a:solidFill>
                  <a:srgbClr val="3333CC"/>
                </a:solidFill>
              </a:rPr>
              <a:t>Slide </a:t>
            </a:r>
            <a:fld id="{4F149173-C2F4-41A3-8447-41E734A852DD}" type="slidenum">
              <a:rPr lang="en-US" sz="1000" smtClean="0">
                <a:solidFill>
                  <a:srgbClr val="3333CC"/>
                </a:solidFill>
              </a:rPr>
              <a:pPr>
                <a:buClrTx/>
                <a:buSzTx/>
                <a:buFontTx/>
                <a:buNone/>
                <a:defRPr/>
              </a:pPr>
              <a:t>‹N°›</a:t>
            </a:fld>
            <a:endParaRPr lang="en-US" sz="2400" smtClean="0">
              <a:solidFill>
                <a:srgbClr val="3333CC"/>
              </a:solidFill>
              <a:latin typeface="Times New Roman" pitchFamily="18" charset="0"/>
            </a:endParaRPr>
          </a:p>
        </p:txBody>
      </p:sp>
      <p:sp>
        <p:nvSpPr>
          <p:cNvPr id="1028" name="Line 144"/>
          <p:cNvSpPr>
            <a:spLocks noChangeShapeType="1"/>
          </p:cNvSpPr>
          <p:nvPr userDrawn="1"/>
        </p:nvSpPr>
        <p:spPr bwMode="auto">
          <a:xfrm>
            <a:off x="266700" y="6567488"/>
            <a:ext cx="832167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fr-FR"/>
          </a:p>
        </p:txBody>
      </p:sp>
      <p:sp>
        <p:nvSpPr>
          <p:cNvPr id="1029" name="Rectangle 151"/>
          <p:cNvSpPr>
            <a:spLocks noChangeArrowheads="1"/>
          </p:cNvSpPr>
          <p:nvPr userDrawn="1"/>
        </p:nvSpPr>
        <p:spPr bwMode="auto">
          <a:xfrm>
            <a:off x="7694613" y="6583363"/>
            <a:ext cx="127793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6038" rIns="90488" bIns="46038">
            <a:spAutoFit/>
          </a:bodyPr>
          <a:lstStyle>
            <a:lvl1pPr defTabSz="908050"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defTabSz="9080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defTabSz="90805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defTabSz="90805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defTabSz="90805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>
              <a:buClrTx/>
              <a:buSzTx/>
              <a:buFontTx/>
              <a:buNone/>
              <a:defRPr/>
            </a:pPr>
            <a:r>
              <a:rPr lang="fr-FR" altLang="fr-FR" sz="1200" b="1" dirty="0" smtClean="0">
                <a:solidFill>
                  <a:srgbClr val="0052BA"/>
                </a:solidFill>
              </a:rPr>
              <a:t>9</a:t>
            </a:r>
            <a:r>
              <a:rPr lang="fr-FR" altLang="fr-FR" sz="1200" b="1" baseline="30000" dirty="0" smtClean="0">
                <a:solidFill>
                  <a:srgbClr val="0052BA"/>
                </a:solidFill>
              </a:rPr>
              <a:t>th</a:t>
            </a:r>
            <a:r>
              <a:rPr lang="fr-FR" altLang="fr-FR" sz="1200" b="1" dirty="0" smtClean="0">
                <a:solidFill>
                  <a:srgbClr val="0052BA"/>
                </a:solidFill>
              </a:rPr>
              <a:t> of May 2014</a:t>
            </a:r>
          </a:p>
        </p:txBody>
      </p:sp>
      <p:pic>
        <p:nvPicPr>
          <p:cNvPr id="1030" name="Picture 152" descr="ASD_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188913"/>
            <a:ext cx="12065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53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666750"/>
            <a:ext cx="15525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151"/>
          <p:cNvSpPr>
            <a:spLocks noChangeArrowheads="1"/>
          </p:cNvSpPr>
          <p:nvPr userDrawn="1"/>
        </p:nvSpPr>
        <p:spPr bwMode="auto">
          <a:xfrm>
            <a:off x="141288" y="6586538"/>
            <a:ext cx="8747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6038" rIns="90488" bIns="46038">
            <a:spAutoFit/>
          </a:bodyPr>
          <a:lstStyle>
            <a:lvl1pPr defTabSz="908050"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defTabSz="9080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defTabSz="90805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defTabSz="90805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defTabSz="90805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defTabSz="908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>
              <a:buClrTx/>
              <a:buSzTx/>
              <a:buFontTx/>
              <a:buNone/>
              <a:defRPr/>
            </a:pPr>
            <a:r>
              <a:rPr lang="fr-FR" altLang="fr-FR" sz="1200" b="1" smtClean="0">
                <a:solidFill>
                  <a:srgbClr val="0052BA"/>
                </a:solidFill>
              </a:rPr>
              <a:t>ASD SSG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+mj-lt"/>
          <a:ea typeface="+mj-ea"/>
          <a:cs typeface="+mj-cs"/>
        </a:defRPr>
      </a:lvl1pPr>
      <a:lvl2pPr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2pPr>
      <a:lvl3pPr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3pPr>
      <a:lvl4pPr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4pPr>
      <a:lvl5pPr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5pPr>
      <a:lvl6pPr marL="457200"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6pPr>
      <a:lvl7pPr marL="914400"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7pPr>
      <a:lvl8pPr marL="1371600"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8pPr>
      <a:lvl9pPr marL="1828800" algn="l" defTabSz="858838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52BA"/>
          </a:solidFill>
          <a:latin typeface="Arial" pitchFamily="34" charset="0"/>
        </a:defRPr>
      </a:lvl9pPr>
    </p:titleStyle>
    <p:bodyStyle>
      <a:lvl1pPr marL="352425" indent="-352425" algn="l" defTabSz="858838" rtl="0" eaLnBrk="0" fontAlgn="base" hangingPunct="0">
        <a:spcBef>
          <a:spcPct val="0"/>
        </a:spcBef>
        <a:spcAft>
          <a:spcPct val="50000"/>
        </a:spcAft>
        <a:defRPr sz="1900">
          <a:solidFill>
            <a:schemeClr val="tx1"/>
          </a:solidFill>
          <a:latin typeface="+mn-lt"/>
          <a:ea typeface="+mn-ea"/>
          <a:cs typeface="+mn-cs"/>
        </a:defRPr>
      </a:lvl1pPr>
      <a:lvl2pPr marL="884238" indent="-354013" algn="l" defTabSz="858838" rtl="0" eaLnBrk="0" fontAlgn="base" hangingPunct="0">
        <a:spcBef>
          <a:spcPct val="0"/>
        </a:spcBef>
        <a:spcAft>
          <a:spcPct val="50000"/>
        </a:spcAft>
        <a:buClr>
          <a:schemeClr val="folHlink"/>
        </a:buClr>
        <a:buSzPct val="90000"/>
        <a:buFont typeface="Wingdings" pitchFamily="2" charset="2"/>
        <a:buChar char="n"/>
        <a:defRPr sz="1700">
          <a:solidFill>
            <a:schemeClr val="tx1"/>
          </a:solidFill>
          <a:latin typeface="+mn-lt"/>
        </a:defRPr>
      </a:lvl2pPr>
      <a:lvl3pPr marL="1414463" indent="-352425" algn="l" defTabSz="858838" rtl="0" eaLnBrk="0" fontAlgn="base" hangingPunct="0">
        <a:spcBef>
          <a:spcPct val="0"/>
        </a:spcBef>
        <a:spcAft>
          <a:spcPct val="20000"/>
        </a:spcAft>
        <a:buChar char="–"/>
        <a:defRPr sz="1700">
          <a:solidFill>
            <a:schemeClr val="tx1"/>
          </a:solidFill>
          <a:latin typeface="+mn-lt"/>
        </a:defRPr>
      </a:lvl3pPr>
      <a:lvl4pPr marL="1865313" indent="-273050" algn="l" defTabSz="858838" rtl="0" eaLnBrk="0" fontAlgn="base" hangingPunct="0">
        <a:spcBef>
          <a:spcPct val="0"/>
        </a:spcBef>
        <a:spcAft>
          <a:spcPct val="20000"/>
        </a:spcAft>
        <a:buChar char="•"/>
        <a:defRPr sz="1700">
          <a:solidFill>
            <a:schemeClr val="tx1"/>
          </a:solidFill>
          <a:latin typeface="+mn-lt"/>
        </a:defRPr>
      </a:lvl4pPr>
      <a:lvl5pPr marL="2279650" indent="-214313" algn="l" defTabSz="858838" rtl="0" eaLnBrk="0" fontAlgn="base" hangingPunct="0">
        <a:spcBef>
          <a:spcPct val="0"/>
        </a:spcBef>
        <a:spcAft>
          <a:spcPct val="20000"/>
        </a:spcAft>
        <a:buChar char="»"/>
        <a:defRPr sz="1700">
          <a:solidFill>
            <a:schemeClr val="tx1"/>
          </a:solidFill>
          <a:latin typeface="+mn-lt"/>
        </a:defRPr>
      </a:lvl5pPr>
      <a:lvl6pPr marL="2736850" indent="-214313" algn="l" defTabSz="858838" rtl="0" eaLnBrk="0" fontAlgn="base" hangingPunct="0">
        <a:spcBef>
          <a:spcPct val="0"/>
        </a:spcBef>
        <a:spcAft>
          <a:spcPct val="20000"/>
        </a:spcAft>
        <a:buChar char="»"/>
        <a:defRPr sz="1700">
          <a:solidFill>
            <a:schemeClr val="tx1"/>
          </a:solidFill>
          <a:latin typeface="+mn-lt"/>
        </a:defRPr>
      </a:lvl6pPr>
      <a:lvl7pPr marL="3194050" indent="-214313" algn="l" defTabSz="858838" rtl="0" eaLnBrk="0" fontAlgn="base" hangingPunct="0">
        <a:spcBef>
          <a:spcPct val="0"/>
        </a:spcBef>
        <a:spcAft>
          <a:spcPct val="20000"/>
        </a:spcAft>
        <a:buChar char="»"/>
        <a:defRPr sz="1700">
          <a:solidFill>
            <a:schemeClr val="tx1"/>
          </a:solidFill>
          <a:latin typeface="+mn-lt"/>
        </a:defRPr>
      </a:lvl7pPr>
      <a:lvl8pPr marL="3651250" indent="-214313" algn="l" defTabSz="858838" rtl="0" eaLnBrk="0" fontAlgn="base" hangingPunct="0">
        <a:spcBef>
          <a:spcPct val="0"/>
        </a:spcBef>
        <a:spcAft>
          <a:spcPct val="20000"/>
        </a:spcAft>
        <a:buChar char="»"/>
        <a:defRPr sz="1700">
          <a:solidFill>
            <a:schemeClr val="tx1"/>
          </a:solidFill>
          <a:latin typeface="+mn-lt"/>
        </a:defRPr>
      </a:lvl8pPr>
      <a:lvl9pPr marL="4108450" indent="-214313" algn="l" defTabSz="858838" rtl="0" eaLnBrk="0" fontAlgn="base" hangingPunct="0">
        <a:spcBef>
          <a:spcPct val="0"/>
        </a:spcBef>
        <a:spcAft>
          <a:spcPct val="2000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sd-ssg.org/c/document_library/get_file?uuid=57ad4d3b-47be-4392-aa7d-c6e449edfc8d&amp;groupId=11317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title"/>
          </p:nvPr>
        </p:nvSpPr>
        <p:spPr>
          <a:xfrm>
            <a:off x="1800547" y="131763"/>
            <a:ext cx="7223125" cy="811212"/>
          </a:xfrm>
        </p:spPr>
        <p:txBody>
          <a:bodyPr/>
          <a:lstStyle/>
          <a:p>
            <a:r>
              <a:rPr lang="en-GB" altLang="fr-FR" sz="2400" b="0" dirty="0" smtClean="0">
                <a:solidFill>
                  <a:srgbClr val="003478"/>
                </a:solidFill>
              </a:rPr>
              <a:t>ASD SSG “Through Life Cycle interoperability” report</a:t>
            </a:r>
            <a:r>
              <a:rPr lang="en-GB" altLang="fr-FR" sz="2400" b="0" dirty="0" smtClean="0"/>
              <a:t/>
            </a:r>
            <a:br>
              <a:rPr lang="en-GB" altLang="fr-FR" sz="2400" b="0" dirty="0" smtClean="0"/>
            </a:br>
            <a:r>
              <a:rPr lang="en-GB" altLang="fr-FR" sz="2400" b="0" dirty="0" smtClean="0"/>
              <a:t> A critical strategic lever for competitiveness</a:t>
            </a:r>
            <a:endParaRPr lang="en-GB" altLang="fr-FR" b="0" dirty="0" smtClean="0"/>
          </a:p>
        </p:txBody>
      </p:sp>
      <p:sp>
        <p:nvSpPr>
          <p:cNvPr id="6148" name="Rectangle 6"/>
          <p:cNvSpPr>
            <a:spLocks noChangeArrowheads="1"/>
          </p:cNvSpPr>
          <p:nvPr/>
        </p:nvSpPr>
        <p:spPr bwMode="auto">
          <a:xfrm>
            <a:off x="36513" y="1333500"/>
            <a:ext cx="3363912" cy="21875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defTabSz="1042988"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defTabSz="1042988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defTabSz="1042988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defTabSz="1042988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defTabSz="1042988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lnSpc>
                <a:spcPct val="115000"/>
              </a:lnSpc>
              <a:defRPr/>
            </a:pPr>
            <a:endParaRPr lang="en-GB" altLang="fr-FR" dirty="0" smtClean="0"/>
          </a:p>
        </p:txBody>
      </p:sp>
      <p:sp>
        <p:nvSpPr>
          <p:cNvPr id="2052" name="Espace réservé du numéro de diapositive 4"/>
          <p:cNvSpPr txBox="1">
            <a:spLocks/>
          </p:cNvSpPr>
          <p:nvPr/>
        </p:nvSpPr>
        <p:spPr bwMode="auto">
          <a:xfrm>
            <a:off x="4913313" y="7127875"/>
            <a:ext cx="9017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41400"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defTabSz="104140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defTabSz="10414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defTabSz="10414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defTabSz="10414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defTabSz="1041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defTabSz="1041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defTabSz="1041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defTabSz="1041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/>
            <a:fld id="{B5B6B485-54D7-40FD-8F5E-D956D9A77845}" type="slidenum">
              <a:rPr lang="de-DE" altLang="de-DE" sz="900">
                <a:solidFill>
                  <a:srgbClr val="000000"/>
                </a:solidFill>
                <a:cs typeface="Arial" pitchFamily="34" charset="0"/>
              </a:rPr>
              <a:pPr eaLnBrk="1" hangingPunct="1"/>
              <a:t>1</a:t>
            </a:fld>
            <a:endParaRPr lang="de-DE" altLang="de-DE" sz="90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406525"/>
            <a:ext cx="3043238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3609975" y="1093788"/>
            <a:ext cx="53086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n-GB" altLang="fr-FR" sz="1400" i="1">
                <a:solidFill>
                  <a:schemeClr val="tx1"/>
                </a:solidFill>
                <a:cs typeface="Arial" pitchFamily="34" charset="0"/>
              </a:rPr>
              <a:t>The objective of this document is to </a:t>
            </a:r>
            <a:r>
              <a:rPr lang="en-GB" altLang="fr-FR" sz="1400" b="1" i="1">
                <a:solidFill>
                  <a:schemeClr val="tx1"/>
                </a:solidFill>
                <a:cs typeface="Arial" pitchFamily="34" charset="0"/>
              </a:rPr>
              <a:t>develop a vision of</a:t>
            </a:r>
            <a:br>
              <a:rPr lang="en-GB" altLang="fr-FR" sz="1400" b="1" i="1">
                <a:solidFill>
                  <a:schemeClr val="tx1"/>
                </a:solidFill>
                <a:cs typeface="Arial" pitchFamily="34" charset="0"/>
              </a:rPr>
            </a:br>
            <a:r>
              <a:rPr lang="en-GB" altLang="fr-FR" sz="1400" b="1" i="1">
                <a:solidFill>
                  <a:schemeClr val="tx1"/>
                </a:solidFill>
                <a:cs typeface="Arial" pitchFamily="34" charset="0"/>
              </a:rPr>
              <a:t>Through Life Cycle Interoperability for Aerospace &amp; Defence</a:t>
            </a:r>
          </a:p>
          <a:p>
            <a:pPr algn="l" eaLnBrk="1" hangingPunct="1"/>
            <a:r>
              <a:rPr lang="en-GB" altLang="fr-FR" sz="1400" i="1">
                <a:solidFill>
                  <a:schemeClr val="tx1"/>
                </a:solidFill>
                <a:cs typeface="Arial" pitchFamily="34" charset="0"/>
              </a:rPr>
              <a:t>and to propose recommendations.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154738" y="1827213"/>
            <a:ext cx="2763837" cy="20272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en-US"/>
            </a:defPPr>
            <a:lvl1pPr algn="l" defTabSz="1042988">
              <a:lnSpc>
                <a:spcPct val="115000"/>
              </a:lnSpc>
              <a:defRPr sz="1400"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742950" indent="-285750" defTabSz="1042988"/>
            <a:lvl3pPr marL="1143000" indent="-228600" defTabSz="1042988"/>
            <a:lvl4pPr marL="1600200" indent="-228600" defTabSz="1042988"/>
            <a:lvl5pPr marL="2057400" indent="-228600" defTabSz="1042988"/>
            <a:lvl6pPr marL="25146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6pPr>
            <a:lvl7pPr marL="29718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7pPr>
            <a:lvl8pPr marL="34290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8pPr>
            <a:lvl9pPr marL="38862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9pPr>
          </a:lstStyle>
          <a:p>
            <a:pPr>
              <a:defRPr/>
            </a:pPr>
            <a:r>
              <a:rPr lang="en-GB" dirty="0" smtClean="0"/>
              <a:t>Table of content</a:t>
            </a:r>
            <a:endParaRPr lang="en-GB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1. Introduction</a:t>
            </a: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2. The interoperability challenge</a:t>
            </a: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3. Status of interoperability standards</a:t>
            </a: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4. Required standards architecture</a:t>
            </a: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4.1 Global requirement</a:t>
            </a: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4.2 Interoperability Framework </a:t>
            </a: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4.3 Envisioned standards backbone </a:t>
            </a:r>
          </a:p>
          <a:p>
            <a:pPr>
              <a:defRPr/>
            </a:pPr>
            <a:r>
              <a:rPr lang="en-GB" sz="1200" b="0" dirty="0" smtClean="0">
                <a:solidFill>
                  <a:schemeClr val="accent6">
                    <a:lumMod val="50000"/>
                  </a:schemeClr>
                </a:solidFill>
              </a:rPr>
              <a:t>4.4 Proposed recommendations </a:t>
            </a:r>
            <a:endParaRPr lang="en-GB" sz="1200" b="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156" name="ZoneTexte 1">
            <a:hlinkClick r:id="rId3"/>
          </p:cNvPr>
          <p:cNvSpPr txBox="1">
            <a:spLocks noChangeArrowheads="1"/>
          </p:cNvSpPr>
          <p:nvPr/>
        </p:nvSpPr>
        <p:spPr bwMode="auto">
          <a:xfrm>
            <a:off x="7292975" y="6002141"/>
            <a:ext cx="1625600" cy="4318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fr-FR" sz="1100" b="1" dirty="0" smtClean="0">
                <a:solidFill>
                  <a:schemeClr val="bg1"/>
                </a:solidFill>
                <a:cs typeface="Arial" pitchFamily="34" charset="0"/>
              </a:rPr>
              <a:t>Download the report</a:t>
            </a:r>
            <a:br>
              <a:rPr lang="en-GB" altLang="fr-FR" sz="1100" b="1" dirty="0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GB" altLang="fr-FR" sz="1100" b="1" dirty="0" smtClean="0">
                <a:solidFill>
                  <a:schemeClr val="bg1"/>
                </a:solidFill>
                <a:cs typeface="Arial" pitchFamily="34" charset="0"/>
              </a:rPr>
              <a:t>on ASD SSG web site</a:t>
            </a:r>
          </a:p>
        </p:txBody>
      </p:sp>
      <p:pic>
        <p:nvPicPr>
          <p:cNvPr id="205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232025"/>
            <a:ext cx="3205162" cy="120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ZoneTexte 5"/>
          <p:cNvSpPr txBox="1">
            <a:spLocks noChangeArrowheads="1"/>
          </p:cNvSpPr>
          <p:nvPr/>
        </p:nvSpPr>
        <p:spPr bwMode="auto">
          <a:xfrm>
            <a:off x="3820319" y="2055813"/>
            <a:ext cx="2185988" cy="13811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en-US"/>
            </a:defPPr>
            <a:lvl1pPr defTabSz="1042988">
              <a:lnSpc>
                <a:spcPct val="115000"/>
              </a:lnSpc>
            </a:lvl1pPr>
            <a:lvl2pPr marL="742950" indent="-285750" defTabSz="1042988"/>
            <a:lvl3pPr marL="1143000" indent="-228600" defTabSz="1042988"/>
            <a:lvl4pPr marL="1600200" indent="-228600" defTabSz="1042988"/>
            <a:lvl5pPr marL="2057400" indent="-228600" defTabSz="1042988"/>
            <a:lvl6pPr marL="25146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6pPr>
            <a:lvl7pPr marL="29718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7pPr>
            <a:lvl8pPr marL="34290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8pPr>
            <a:lvl9pPr marL="38862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</a:lvl9pPr>
          </a:lstStyle>
          <a:p>
            <a:pPr algn="l">
              <a:defRPr/>
            </a:pPr>
            <a:endParaRPr lang="en-GB" altLang="fr-FR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>
              <a:defRPr/>
            </a:pPr>
            <a:r>
              <a:rPr lang="en-GB" altLang="fr-FR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Executive Summary:</a:t>
            </a:r>
          </a:p>
          <a:p>
            <a:pPr algn="l">
              <a:defRPr/>
            </a:pPr>
            <a:r>
              <a:rPr lang="en-GB" altLang="fr-FR" sz="1200" dirty="0">
                <a:solidFill>
                  <a:schemeClr val="accent6">
                    <a:lumMod val="50000"/>
                  </a:schemeClr>
                </a:solidFill>
              </a:rPr>
              <a:t>- Vision</a:t>
            </a:r>
          </a:p>
          <a:p>
            <a:pPr algn="l">
              <a:defRPr/>
            </a:pPr>
            <a:r>
              <a:rPr lang="en-GB" altLang="fr-FR" sz="1200" dirty="0">
                <a:solidFill>
                  <a:schemeClr val="accent6">
                    <a:lumMod val="50000"/>
                  </a:schemeClr>
                </a:solidFill>
              </a:rPr>
              <a:t>- The business challenge</a:t>
            </a:r>
          </a:p>
          <a:p>
            <a:pPr algn="l">
              <a:defRPr/>
            </a:pPr>
            <a:r>
              <a:rPr lang="en-GB" altLang="fr-FR" sz="1200" dirty="0">
                <a:solidFill>
                  <a:schemeClr val="accent6">
                    <a:lumMod val="50000"/>
                  </a:schemeClr>
                </a:solidFill>
              </a:rPr>
              <a:t>- Benefits</a:t>
            </a:r>
          </a:p>
          <a:p>
            <a:pPr algn="l">
              <a:defRPr/>
            </a:pPr>
            <a:r>
              <a:rPr lang="en-GB" altLang="fr-FR" sz="1200" dirty="0">
                <a:solidFill>
                  <a:schemeClr val="accent6">
                    <a:lumMod val="50000"/>
                  </a:schemeClr>
                </a:solidFill>
              </a:rPr>
              <a:t>- ASD SSG answer</a:t>
            </a:r>
          </a:p>
          <a:p>
            <a:pPr>
              <a:defRPr/>
            </a:pPr>
            <a:endParaRPr lang="en-GB" altLang="fr-FR" dirty="0"/>
          </a:p>
        </p:txBody>
      </p:sp>
      <p:sp>
        <p:nvSpPr>
          <p:cNvPr id="12" name="ZoneTexte 8"/>
          <p:cNvSpPr txBox="1">
            <a:spLocks noChangeArrowheads="1"/>
          </p:cNvSpPr>
          <p:nvPr/>
        </p:nvSpPr>
        <p:spPr bwMode="auto">
          <a:xfrm>
            <a:off x="265113" y="3756194"/>
            <a:ext cx="8780413" cy="279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l" eaLnBrk="1" hangingPunct="1">
              <a:spcAft>
                <a:spcPts val="300"/>
              </a:spcAft>
            </a:pPr>
            <a:r>
              <a:rPr lang="en-GB" altLang="fr-FR" sz="1800" b="1" dirty="0" smtClean="0">
                <a:solidFill>
                  <a:schemeClr val="tx1"/>
                </a:solidFill>
                <a:cs typeface="Arial" pitchFamily="34" charset="0"/>
              </a:rPr>
              <a:t>Approach: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1. </a:t>
            </a:r>
            <a:r>
              <a:rPr lang="en-GB" altLang="fr-FR" sz="1400" b="1" u="sng" dirty="0" smtClean="0">
                <a:solidFill>
                  <a:srgbClr val="0000CC"/>
                </a:solidFill>
                <a:cs typeface="Arial" pitchFamily="34" charset="0"/>
              </a:rPr>
              <a:t>Identify the business requirements </a:t>
            </a: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for A&amp;D digital information interoperability, and </a:t>
            </a:r>
            <a:r>
              <a:rPr lang="en-GB" altLang="fr-FR" sz="1400" dirty="0" err="1" smtClean="0">
                <a:solidFill>
                  <a:schemeClr val="tx1"/>
                </a:solidFill>
                <a:cs typeface="Arial" pitchFamily="34" charset="0"/>
              </a:rPr>
              <a:t>analyze</a:t>
            </a: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 gaps with existing standards and practices,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2.</a:t>
            </a:r>
            <a:r>
              <a:rPr lang="en-GB" altLang="fr-FR" sz="1400" b="1" u="sng" dirty="0" smtClean="0">
                <a:solidFill>
                  <a:srgbClr val="0000CC"/>
                </a:solidFill>
                <a:cs typeface="Arial" pitchFamily="34" charset="0"/>
              </a:rPr>
              <a:t> Identify </a:t>
            </a:r>
            <a:r>
              <a:rPr lang="en-GB" altLang="fr-FR" sz="1400" u="sng" dirty="0" smtClean="0">
                <a:solidFill>
                  <a:srgbClr val="0000CC"/>
                </a:solidFill>
                <a:cs typeface="Arial" pitchFamily="34" charset="0"/>
              </a:rPr>
              <a:t>a </a:t>
            </a:r>
            <a:r>
              <a:rPr lang="en-GB" altLang="fr-FR" sz="1400" b="1" u="sng" dirty="0" smtClean="0">
                <a:solidFill>
                  <a:srgbClr val="0000CC"/>
                </a:solidFill>
                <a:cs typeface="Arial" pitchFamily="34" charset="0"/>
              </a:rPr>
              <a:t>set of coherent standard</a:t>
            </a:r>
            <a:r>
              <a:rPr lang="en-GB" altLang="fr-FR" sz="1400" b="1" u="sng" dirty="0" smtClean="0">
                <a:solidFill>
                  <a:schemeClr val="tx1"/>
                </a:solidFill>
                <a:cs typeface="Arial" pitchFamily="34" charset="0"/>
              </a:rPr>
              <a:t>s</a:t>
            </a:r>
            <a:r>
              <a:rPr lang="en-GB" altLang="fr-FR" sz="1400" b="1" dirty="0" smtClean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to use or to develop in order to cover the full spectrum of needs for interoperability,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3. Propose and </a:t>
            </a:r>
            <a:r>
              <a:rPr lang="en-GB" altLang="fr-FR" sz="1400" b="1" u="sng" dirty="0" smtClean="0">
                <a:solidFill>
                  <a:srgbClr val="0000CC"/>
                </a:solidFill>
                <a:cs typeface="Arial" pitchFamily="34" charset="0"/>
              </a:rPr>
              <a:t>apply governance tools at strategic and technical level</a:t>
            </a:r>
            <a:r>
              <a:rPr lang="en-GB" altLang="fr-FR" sz="1400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(e.g. radar screen, interoperability framework, assessment process),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4. Develop a network of experts,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5. </a:t>
            </a:r>
            <a:r>
              <a:rPr lang="en-GB" altLang="fr-FR" sz="1400" b="1" u="sng" dirty="0" smtClean="0">
                <a:solidFill>
                  <a:srgbClr val="0000CC"/>
                </a:solidFill>
                <a:cs typeface="Arial" pitchFamily="34" charset="0"/>
              </a:rPr>
              <a:t>Develop liaisons with all relevant standardization organizations</a:t>
            </a: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,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6. Identify and communicate the business benefits,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7. </a:t>
            </a:r>
            <a:r>
              <a:rPr lang="en-GB" altLang="fr-FR" sz="1400" b="1" u="sng" dirty="0" smtClean="0">
                <a:solidFill>
                  <a:srgbClr val="0000CC"/>
                </a:solidFill>
                <a:cs typeface="Arial" pitchFamily="34" charset="0"/>
              </a:rPr>
              <a:t>Seek the widest exploitation of these standards </a:t>
            </a:r>
            <a:r>
              <a:rPr lang="en-GB" altLang="fr-FR" sz="1400" dirty="0" smtClean="0">
                <a:solidFill>
                  <a:schemeClr val="tx1"/>
                </a:solidFill>
                <a:cs typeface="Arial" pitchFamily="34" charset="0"/>
              </a:rPr>
              <a:t>to maximise global benefits.</a:t>
            </a:r>
            <a:endParaRPr lang="en-GB" altLang="fr-FR" sz="1400" dirty="0">
              <a:solidFill>
                <a:schemeClr val="tx1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98860" y="928907"/>
            <a:ext cx="4506042" cy="472813"/>
          </a:xfrm>
        </p:spPr>
        <p:txBody>
          <a:bodyPr/>
          <a:lstStyle/>
          <a:p>
            <a:r>
              <a:rPr lang="en-GB" dirty="0" smtClean="0"/>
              <a:t>Proposed recommendations</a:t>
            </a:r>
            <a:endParaRPr lang="en-GB" dirty="0"/>
          </a:p>
        </p:txBody>
      </p:sp>
      <p:sp>
        <p:nvSpPr>
          <p:cNvPr id="4" name="ZoneTexte 8"/>
          <p:cNvSpPr txBox="1">
            <a:spLocks noChangeArrowheads="1"/>
          </p:cNvSpPr>
          <p:nvPr/>
        </p:nvSpPr>
        <p:spPr bwMode="auto">
          <a:xfrm>
            <a:off x="133498" y="1744617"/>
            <a:ext cx="4589289" cy="278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1938" indent="-261938"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>
              <a:spcAft>
                <a:spcPts val="300"/>
              </a:spcAft>
            </a:pPr>
            <a:r>
              <a:rPr lang="en-GB" altLang="fr-FR" sz="1600" dirty="0" smtClean="0">
                <a:solidFill>
                  <a:schemeClr val="tx1"/>
                </a:solidFill>
                <a:cs typeface="Arial" pitchFamily="34" charset="0"/>
              </a:rPr>
              <a:t>1</a:t>
            </a: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.	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Strengthen the STEP architecture approach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to 1) ensure interoperability between STEP standards and 2) provide unambiguous implementation methods (including for new information technologies, e.g. OSLC).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2.	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Ensure that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3D visualisation format standards</a:t>
            </a: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used in the industry are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consistent with STEP standards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3.	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Ensure the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common data model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for the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ILS specifications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is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consistent with STEP AP239</a:t>
            </a: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. </a:t>
            </a:r>
          </a:p>
        </p:txBody>
      </p:sp>
      <p:sp>
        <p:nvSpPr>
          <p:cNvPr id="5" name="Titre 1"/>
          <p:cNvSpPr txBox="1">
            <a:spLocks/>
          </p:cNvSpPr>
          <p:nvPr/>
        </p:nvSpPr>
        <p:spPr bwMode="auto">
          <a:xfrm>
            <a:off x="1800547" y="131763"/>
            <a:ext cx="7223125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36000" rIns="0" bIns="36000" numCol="1" anchor="t" anchorCtr="0" compatLnSpc="1">
            <a:prstTxWarp prst="textNoShape">
              <a:avLst/>
            </a:prstTxWarp>
            <a:spAutoFit/>
          </a:bodyPr>
          <a:lstStyle>
            <a:lvl1pPr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+mj-lt"/>
                <a:ea typeface="+mj-ea"/>
                <a:cs typeface="+mj-cs"/>
              </a:defRPr>
            </a:lvl1pPr>
            <a:lvl2pPr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2pPr>
            <a:lvl3pPr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3pPr>
            <a:lvl4pPr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4pPr>
            <a:lvl5pPr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5pPr>
            <a:lvl6pPr marL="457200"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6pPr>
            <a:lvl7pPr marL="914400"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7pPr>
            <a:lvl8pPr marL="1371600"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8pPr>
            <a:lvl9pPr marL="1828800" algn="l" defTabSz="858838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0052BA"/>
                </a:solidFill>
                <a:latin typeface="Arial" pitchFamily="34" charset="0"/>
              </a:defRPr>
            </a:lvl9pPr>
          </a:lstStyle>
          <a:p>
            <a:pPr>
              <a:buClrTx/>
              <a:buSzTx/>
              <a:buFontTx/>
            </a:pPr>
            <a:r>
              <a:rPr lang="en-GB" altLang="fr-FR" sz="2400" b="0" kern="0" smtClean="0">
                <a:solidFill>
                  <a:srgbClr val="003478"/>
                </a:solidFill>
              </a:rPr>
              <a:t>ASD SSG “Through Life Cycle interoperability” report</a:t>
            </a:r>
            <a:r>
              <a:rPr lang="en-GB" altLang="fr-FR" sz="2400" b="0" kern="0" smtClean="0"/>
              <a:t/>
            </a:r>
            <a:br>
              <a:rPr lang="en-GB" altLang="fr-FR" sz="2400" b="0" kern="0" smtClean="0"/>
            </a:br>
            <a:r>
              <a:rPr lang="en-GB" altLang="fr-FR" sz="2400" b="0" kern="0" smtClean="0"/>
              <a:t> A critical strategic lever for competitiveness</a:t>
            </a:r>
            <a:endParaRPr lang="en-GB" altLang="fr-FR" b="0" kern="0" dirty="0" smtClean="0"/>
          </a:p>
        </p:txBody>
      </p:sp>
      <p:pic>
        <p:nvPicPr>
          <p:cNvPr id="6" name="Imag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343" y="1477328"/>
            <a:ext cx="4332850" cy="2885508"/>
          </a:xfrm>
          <a:prstGeom prst="rect">
            <a:avLst/>
          </a:prstGeom>
          <a:noFill/>
        </p:spPr>
      </p:pic>
      <p:sp>
        <p:nvSpPr>
          <p:cNvPr id="7" name="ZoneTexte 8"/>
          <p:cNvSpPr txBox="1">
            <a:spLocks noChangeArrowheads="1"/>
          </p:cNvSpPr>
          <p:nvPr/>
        </p:nvSpPr>
        <p:spPr bwMode="auto">
          <a:xfrm>
            <a:off x="133498" y="4435942"/>
            <a:ext cx="8616607" cy="2115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1938" indent="-261938"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>
              <a:spcAft>
                <a:spcPts val="300"/>
              </a:spcAft>
            </a:pPr>
            <a:r>
              <a:rPr lang="en-GB" altLang="fr-FR" sz="1600" dirty="0" smtClean="0">
                <a:solidFill>
                  <a:schemeClr val="tx1"/>
                </a:solidFill>
                <a:cs typeface="Arial" pitchFamily="34" charset="0"/>
              </a:rPr>
              <a:t>4</a:t>
            </a: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.	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Promote the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ASD-AIA ILS suite of specifications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and seek to manage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coherence with ATA specifications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where needed by the industry.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5.	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Participate in the development, and interoperability testing of the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next generation of PDM/PLM web services</a:t>
            </a: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pPr algn="l" eaLnBrk="1" hangingPunct="1">
              <a:spcAft>
                <a:spcPts val="300"/>
              </a:spcAft>
            </a:pP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6.	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Facilitate</a:t>
            </a: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data interoperability in the Aerospace and Defence Supply Chain</a:t>
            </a: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and align business process between Supply Chain stakeholders.</a:t>
            </a:r>
            <a:endParaRPr lang="en-GB" altLang="fr-FR" sz="1600" dirty="0">
              <a:solidFill>
                <a:schemeClr val="tx1"/>
              </a:solidFill>
              <a:cs typeface="Arial" pitchFamily="34" charset="0"/>
            </a:endParaRPr>
          </a:p>
          <a:p>
            <a:pPr algn="l" eaLnBrk="1" hangingPunct="1">
              <a:spcAft>
                <a:spcPts val="300"/>
              </a:spcAft>
            </a:pPr>
            <a:r>
              <a:rPr lang="en-GB" altLang="fr-FR" sz="1600" dirty="0">
                <a:solidFill>
                  <a:schemeClr val="tx1"/>
                </a:solidFill>
                <a:cs typeface="Arial" pitchFamily="34" charset="0"/>
              </a:rPr>
              <a:t>7.	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Supports the setting-up of </a:t>
            </a:r>
            <a:r>
              <a:rPr lang="en-GB" altLang="fr-FR" sz="1600" b="1" dirty="0">
                <a:solidFill>
                  <a:schemeClr val="tx1"/>
                </a:solidFill>
                <a:cs typeface="Arial" pitchFamily="34" charset="0"/>
              </a:rPr>
              <a:t>implementer forums </a:t>
            </a:r>
            <a:r>
              <a:rPr lang="en-GB" altLang="fr-FR" sz="1400" dirty="0">
                <a:solidFill>
                  <a:schemeClr val="tx1"/>
                </a:solidFill>
                <a:cs typeface="Arial" pitchFamily="34" charset="0"/>
              </a:rPr>
              <a:t>(e.g. PDM implementer forum) to test and validate the implementation of the standards-based solutions.</a:t>
            </a:r>
          </a:p>
        </p:txBody>
      </p:sp>
    </p:spTree>
    <p:extLst>
      <p:ext uri="{BB962C8B-B14F-4D97-AF65-F5344CB8AC3E}">
        <p14:creationId xmlns:p14="http://schemas.microsoft.com/office/powerpoint/2010/main" val="1721717562"/>
      </p:ext>
    </p:extLst>
  </p:cSld>
  <p:clrMapOvr>
    <a:masterClrMapping/>
  </p:clrMapOvr>
</p:sld>
</file>

<file path=ppt/theme/theme1.xml><?xml version="1.0" encoding="utf-8"?>
<a:theme xmlns:a="http://schemas.openxmlformats.org/drawingml/2006/main" name="AECMA">
  <a:themeElements>
    <a:clrScheme name="">
      <a:dk1>
        <a:srgbClr val="000000"/>
      </a:dk1>
      <a:lt1>
        <a:srgbClr val="FFFFFF"/>
      </a:lt1>
      <a:dk2>
        <a:srgbClr val="0052BA"/>
      </a:dk2>
      <a:lt2>
        <a:srgbClr val="DDDDDD"/>
      </a:lt2>
      <a:accent1>
        <a:srgbClr val="99CCFF"/>
      </a:accent1>
      <a:accent2>
        <a:srgbClr val="3333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2D2DE7"/>
      </a:accent6>
      <a:hlink>
        <a:srgbClr val="FF9933"/>
      </a:hlink>
      <a:folHlink>
        <a:srgbClr val="4D4D4D"/>
      </a:folHlink>
    </a:clrScheme>
    <a:fontScheme name="AEC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90000"/>
          <a:buFont typeface="Monotype Sorts" pitchFamily="2" charset="2"/>
          <a:buNone/>
          <a:tabLst/>
          <a:defRPr kumimoji="0" lang="en-US" sz="19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90000"/>
          <a:buFont typeface="Monotype Sorts" pitchFamily="2" charset="2"/>
          <a:buNone/>
          <a:tabLst/>
          <a:defRPr kumimoji="0" lang="en-US" sz="19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AEC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EC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EC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EC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EC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EC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EC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Office\Templates\AECMA.pot</Template>
  <TotalTime>0</TotalTime>
  <Words>202</Words>
  <Application>Microsoft Office PowerPoint</Application>
  <PresentationFormat>Transparent</PresentationFormat>
  <Paragraphs>37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AECMA</vt:lpstr>
      <vt:lpstr>ASD SSG “Through Life Cycle interoperability” report  A critical strategic lever for competitiveness</vt:lpstr>
      <vt:lpstr>Proposed recommendations</vt:lpstr>
    </vt:vector>
  </TitlesOfParts>
  <Company>AECMA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NSCC Workshop</dc:title>
  <dc:subject>Standardisation and harmonisation</dc:subject>
  <dc:creator>ASD Oscar Sánchez</dc:creator>
  <cp:lastModifiedBy>Baudier, Yves</cp:lastModifiedBy>
  <cp:revision>938</cp:revision>
  <cp:lastPrinted>2002-11-15T16:09:05Z</cp:lastPrinted>
  <dcterms:created xsi:type="dcterms:W3CDTF">1999-01-06T11:33:51Z</dcterms:created>
  <dcterms:modified xsi:type="dcterms:W3CDTF">2014-05-09T15:39:06Z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0008004e040000000000010250200207e7000400038000</vt:lpwstr>
  </property>
</Properties>
</file>