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7"/>
  </p:notesMasterIdLst>
  <p:handoutMasterIdLst>
    <p:handoutMasterId r:id="rId8"/>
  </p:handoutMasterIdLst>
  <p:sldIdLst>
    <p:sldId id="624" r:id="rId2"/>
    <p:sldId id="670" r:id="rId3"/>
    <p:sldId id="674" r:id="rId4"/>
    <p:sldId id="671" r:id="rId5"/>
    <p:sldId id="665" r:id="rId6"/>
  </p:sldIdLst>
  <p:sldSz cx="9906000" cy="6858000" type="A4"/>
  <p:notesSz cx="6797675" cy="9872663"/>
  <p:defaultTextStyle>
    <a:defPPr>
      <a:defRPr lang="fr-FR"/>
    </a:defPPr>
    <a:lvl1pPr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0C0C0"/>
    <a:srgbClr val="FFFFFF"/>
    <a:srgbClr val="000000"/>
    <a:srgbClr val="FFCC00"/>
    <a:srgbClr val="0000CC"/>
    <a:srgbClr val="3333FF"/>
    <a:srgbClr val="217F33"/>
    <a:srgbClr val="DDDDDD"/>
    <a:srgbClr val="EAAD13"/>
    <a:srgbClr val="EFC5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59" autoAdjust="0"/>
    <p:restoredTop sz="95382" autoAdjust="0"/>
  </p:normalViewPr>
  <p:slideViewPr>
    <p:cSldViewPr>
      <p:cViewPr>
        <p:scale>
          <a:sx n="75" d="100"/>
          <a:sy n="75" d="100"/>
        </p:scale>
        <p:origin x="-822" y="-7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2419" y="-58"/>
      </p:cViewPr>
      <p:guideLst>
        <p:guide orient="horz" pos="3109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5"/>
          <p:cNvGrpSpPr>
            <a:grpSpLocks/>
          </p:cNvGrpSpPr>
          <p:nvPr/>
        </p:nvGrpSpPr>
        <p:grpSpPr bwMode="auto">
          <a:xfrm>
            <a:off x="4467225" y="388938"/>
            <a:ext cx="2179638" cy="198437"/>
            <a:chOff x="2839" y="243"/>
            <a:chExt cx="1384" cy="123"/>
          </a:xfrm>
        </p:grpSpPr>
        <p:sp>
          <p:nvSpPr>
            <p:cNvPr id="7178" name="Rectangle 3"/>
            <p:cNvSpPr>
              <a:spLocks noChangeArrowheads="1"/>
            </p:cNvSpPr>
            <p:nvPr/>
          </p:nvSpPr>
          <p:spPr bwMode="auto">
            <a:xfrm>
              <a:off x="3685" y="243"/>
              <a:ext cx="538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800" b="1">
                <a:solidFill>
                  <a:schemeClr val="tx1"/>
                </a:solidFill>
              </a:endParaRPr>
            </a:p>
          </p:txBody>
        </p:sp>
        <p:sp>
          <p:nvSpPr>
            <p:cNvPr id="7179" name="Rectangle 4"/>
            <p:cNvSpPr>
              <a:spLocks noChangeArrowheads="1"/>
            </p:cNvSpPr>
            <p:nvPr/>
          </p:nvSpPr>
          <p:spPr bwMode="auto">
            <a:xfrm>
              <a:off x="2839" y="243"/>
              <a:ext cx="318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800" b="1">
                <a:solidFill>
                  <a:schemeClr val="tx1"/>
                </a:solidFill>
              </a:endParaRPr>
            </a:p>
          </p:txBody>
        </p:sp>
      </p:grpSp>
      <p:grpSp>
        <p:nvGrpSpPr>
          <p:cNvPr id="7171" name="Group 9"/>
          <p:cNvGrpSpPr>
            <a:grpSpLocks/>
          </p:cNvGrpSpPr>
          <p:nvPr/>
        </p:nvGrpSpPr>
        <p:grpSpPr bwMode="auto">
          <a:xfrm>
            <a:off x="4460875" y="215900"/>
            <a:ext cx="1543050" cy="169863"/>
            <a:chOff x="2835" y="135"/>
            <a:chExt cx="981" cy="106"/>
          </a:xfrm>
        </p:grpSpPr>
        <p:sp>
          <p:nvSpPr>
            <p:cNvPr id="7175" name="Rectangle 6"/>
            <p:cNvSpPr>
              <a:spLocks noChangeArrowheads="1"/>
            </p:cNvSpPr>
            <p:nvPr/>
          </p:nvSpPr>
          <p:spPr bwMode="auto">
            <a:xfrm>
              <a:off x="2835" y="135"/>
              <a:ext cx="116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600">
                <a:solidFill>
                  <a:schemeClr val="tx1"/>
                </a:solidFill>
              </a:endParaRPr>
            </a:p>
          </p:txBody>
        </p:sp>
        <p:sp>
          <p:nvSpPr>
            <p:cNvPr id="7176" name="Rectangle 7"/>
            <p:cNvSpPr>
              <a:spLocks noChangeArrowheads="1"/>
            </p:cNvSpPr>
            <p:nvPr/>
          </p:nvSpPr>
          <p:spPr bwMode="auto">
            <a:xfrm>
              <a:off x="3467" y="135"/>
              <a:ext cx="116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600">
                <a:solidFill>
                  <a:schemeClr val="tx1"/>
                </a:solidFill>
              </a:endParaRPr>
            </a:p>
          </p:txBody>
        </p:sp>
        <p:sp>
          <p:nvSpPr>
            <p:cNvPr id="7177" name="Rectangle 8"/>
            <p:cNvSpPr>
              <a:spLocks noChangeArrowheads="1"/>
            </p:cNvSpPr>
            <p:nvPr/>
          </p:nvSpPr>
          <p:spPr bwMode="auto">
            <a:xfrm>
              <a:off x="3699" y="135"/>
              <a:ext cx="117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600">
                <a:solidFill>
                  <a:schemeClr val="tx1"/>
                </a:solidFill>
              </a:endParaRPr>
            </a:p>
          </p:txBody>
        </p:sp>
      </p:grpSp>
      <p:sp>
        <p:nvSpPr>
          <p:cNvPr id="7172" name="Rectangle 10"/>
          <p:cNvSpPr>
            <a:spLocks noChangeArrowheads="1"/>
          </p:cNvSpPr>
          <p:nvPr/>
        </p:nvSpPr>
        <p:spPr bwMode="auto">
          <a:xfrm>
            <a:off x="5913438" y="9209088"/>
            <a:ext cx="452437" cy="25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fld id="{AD88D03F-91BD-41B7-A41E-876359041896}" type="slidenum">
              <a:rPr lang="fr-FR" sz="1200">
                <a:solidFill>
                  <a:schemeClr val="tx1"/>
                </a:solidFill>
              </a:rPr>
              <a:pPr algn="l" defTabSz="763588">
                <a:lnSpc>
                  <a:spcPct val="90000"/>
                </a:lnSpc>
              </a:pPr>
              <a:t>‹N°›</a:t>
            </a:fld>
            <a:endParaRPr lang="fr-FR" sz="1200">
              <a:solidFill>
                <a:schemeClr val="tx1"/>
              </a:solidFill>
            </a:endParaRPr>
          </a:p>
        </p:txBody>
      </p:sp>
      <p:sp>
        <p:nvSpPr>
          <p:cNvPr id="7173" name="Rectangle 11"/>
          <p:cNvSpPr>
            <a:spLocks noChangeArrowheads="1"/>
          </p:cNvSpPr>
          <p:nvPr/>
        </p:nvSpPr>
        <p:spPr bwMode="auto">
          <a:xfrm>
            <a:off x="920750" y="9629775"/>
            <a:ext cx="207963" cy="18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r>
              <a:rPr lang="fr-FR" sz="70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7174" name="Rectangle 12"/>
          <p:cNvSpPr>
            <a:spLocks noChangeArrowheads="1"/>
          </p:cNvSpPr>
          <p:nvPr/>
        </p:nvSpPr>
        <p:spPr bwMode="auto">
          <a:xfrm>
            <a:off x="23813" y="538163"/>
            <a:ext cx="6675437" cy="271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defTabSz="763588"/>
            <a:r>
              <a:rPr lang="fr-FR" sz="1200" b="1" i="1"/>
              <a:t>Stratégie numérique aéronautique - Commission Technologies de l'Information – 06/12/07</a:t>
            </a:r>
          </a:p>
        </p:txBody>
      </p:sp>
    </p:spTree>
    <p:extLst>
      <p:ext uri="{BB962C8B-B14F-4D97-AF65-F5344CB8AC3E}">
        <p14:creationId xmlns:p14="http://schemas.microsoft.com/office/powerpoint/2010/main" val="25108228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8050" y="4694238"/>
            <a:ext cx="4981575" cy="415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>
                        <a:gamma/>
                        <a:shade val="8000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695" tIns="44551" rIns="90695" bIns="4455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Corps du texte</a:t>
            </a:r>
          </a:p>
          <a:p>
            <a:pPr lvl="0"/>
            <a:r>
              <a:rPr lang="fr-FR" noProof="0" smtClean="0"/>
              <a:t>Deuxième niveau</a:t>
            </a:r>
          </a:p>
          <a:p>
            <a:pPr lvl="0"/>
            <a:r>
              <a:rPr lang="fr-FR" noProof="0" smtClean="0"/>
              <a:t>Troisième niveau</a:t>
            </a:r>
          </a:p>
          <a:p>
            <a:pPr lvl="0"/>
            <a:r>
              <a:rPr lang="fr-FR" noProof="0" smtClean="0"/>
              <a:t>Quatrième niveau</a:t>
            </a:r>
          </a:p>
          <a:p>
            <a:pPr lvl="0"/>
            <a:r>
              <a:rPr lang="fr-FR" noProof="0" smtClean="0"/>
              <a:t>Cinquième niveau</a:t>
            </a:r>
          </a:p>
        </p:txBody>
      </p:sp>
      <p:sp>
        <p:nvSpPr>
          <p:cNvPr id="6147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6938" y="857250"/>
            <a:ext cx="5005387" cy="34671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pic>
        <p:nvPicPr>
          <p:cNvPr id="6148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9525"/>
            <a:ext cx="1639887" cy="56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149" name="Group 7"/>
          <p:cNvGrpSpPr>
            <a:grpSpLocks/>
          </p:cNvGrpSpPr>
          <p:nvPr/>
        </p:nvGrpSpPr>
        <p:grpSpPr bwMode="auto">
          <a:xfrm>
            <a:off x="4467225" y="388938"/>
            <a:ext cx="2179638" cy="198437"/>
            <a:chOff x="2839" y="243"/>
            <a:chExt cx="1384" cy="123"/>
          </a:xfrm>
        </p:grpSpPr>
        <p:sp>
          <p:nvSpPr>
            <p:cNvPr id="6157" name="Rectangle 5"/>
            <p:cNvSpPr>
              <a:spLocks noChangeArrowheads="1"/>
            </p:cNvSpPr>
            <p:nvPr/>
          </p:nvSpPr>
          <p:spPr bwMode="auto">
            <a:xfrm>
              <a:off x="3685" y="243"/>
              <a:ext cx="538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800" b="1">
                  <a:solidFill>
                    <a:schemeClr val="tx1"/>
                  </a:solidFill>
                </a:rPr>
                <a:t>16/12/99</a:t>
              </a:r>
            </a:p>
          </p:txBody>
        </p:sp>
        <p:sp>
          <p:nvSpPr>
            <p:cNvPr id="6158" name="Rectangle 6"/>
            <p:cNvSpPr>
              <a:spLocks noChangeArrowheads="1"/>
            </p:cNvSpPr>
            <p:nvPr/>
          </p:nvSpPr>
          <p:spPr bwMode="auto">
            <a:xfrm>
              <a:off x="2839" y="243"/>
              <a:ext cx="407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800" b="1">
                  <a:solidFill>
                    <a:schemeClr val="tx1"/>
                  </a:solidFill>
                </a:rPr>
                <a:t>DSI</a:t>
              </a:r>
            </a:p>
          </p:txBody>
        </p:sp>
      </p:grpSp>
      <p:grpSp>
        <p:nvGrpSpPr>
          <p:cNvPr id="6150" name="Group 11"/>
          <p:cNvGrpSpPr>
            <a:grpSpLocks/>
          </p:cNvGrpSpPr>
          <p:nvPr/>
        </p:nvGrpSpPr>
        <p:grpSpPr bwMode="auto">
          <a:xfrm>
            <a:off x="4460875" y="215900"/>
            <a:ext cx="1746250" cy="168275"/>
            <a:chOff x="2835" y="135"/>
            <a:chExt cx="1110" cy="105"/>
          </a:xfrm>
        </p:grpSpPr>
        <p:sp>
          <p:nvSpPr>
            <p:cNvPr id="6154" name="Rectangle 8"/>
            <p:cNvSpPr>
              <a:spLocks noChangeArrowheads="1"/>
            </p:cNvSpPr>
            <p:nvPr/>
          </p:nvSpPr>
          <p:spPr bwMode="auto">
            <a:xfrm>
              <a:off x="2835" y="135"/>
              <a:ext cx="645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600">
                  <a:solidFill>
                    <a:schemeClr val="tx1"/>
                  </a:solidFill>
                </a:rPr>
                <a:t>IDENTIFICATION DOC.</a:t>
              </a:r>
            </a:p>
          </p:txBody>
        </p:sp>
        <p:sp>
          <p:nvSpPr>
            <p:cNvPr id="6155" name="Rectangle 9"/>
            <p:cNvSpPr>
              <a:spLocks noChangeArrowheads="1"/>
            </p:cNvSpPr>
            <p:nvPr/>
          </p:nvSpPr>
          <p:spPr bwMode="auto">
            <a:xfrm>
              <a:off x="3467" y="135"/>
              <a:ext cx="282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600">
                  <a:solidFill>
                    <a:schemeClr val="tx1"/>
                  </a:solidFill>
                </a:rPr>
                <a:t>INDICE</a:t>
              </a:r>
            </a:p>
          </p:txBody>
        </p:sp>
        <p:sp>
          <p:nvSpPr>
            <p:cNvPr id="6156" name="Rectangle 10"/>
            <p:cNvSpPr>
              <a:spLocks noChangeArrowheads="1"/>
            </p:cNvSpPr>
            <p:nvPr/>
          </p:nvSpPr>
          <p:spPr bwMode="auto">
            <a:xfrm>
              <a:off x="3699" y="135"/>
              <a:ext cx="246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600">
                  <a:solidFill>
                    <a:schemeClr val="tx1"/>
                  </a:solidFill>
                </a:rPr>
                <a:t>DATE</a:t>
              </a:r>
            </a:p>
          </p:txBody>
        </p:sp>
      </p:grpSp>
      <p:sp>
        <p:nvSpPr>
          <p:cNvPr id="6151" name="Rectangle 12"/>
          <p:cNvSpPr>
            <a:spLocks noChangeArrowheads="1"/>
          </p:cNvSpPr>
          <p:nvPr/>
        </p:nvSpPr>
        <p:spPr bwMode="auto">
          <a:xfrm>
            <a:off x="5913438" y="9209088"/>
            <a:ext cx="371475" cy="25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fld id="{EA12DFF8-25D2-4893-96AE-05B8B7214652}" type="slidenum">
              <a:rPr lang="fr-FR" sz="1200">
                <a:solidFill>
                  <a:schemeClr val="tx1"/>
                </a:solidFill>
              </a:rPr>
              <a:pPr algn="l" defTabSz="763588">
                <a:lnSpc>
                  <a:spcPct val="90000"/>
                </a:lnSpc>
              </a:pPr>
              <a:t>‹N°›</a:t>
            </a:fld>
            <a:endParaRPr lang="fr-FR" sz="1200">
              <a:solidFill>
                <a:schemeClr val="tx1"/>
              </a:solidFill>
            </a:endParaRPr>
          </a:p>
        </p:txBody>
      </p:sp>
      <p:sp>
        <p:nvSpPr>
          <p:cNvPr id="6152" name="Rectangle 13"/>
          <p:cNvSpPr>
            <a:spLocks noChangeArrowheads="1"/>
          </p:cNvSpPr>
          <p:nvPr/>
        </p:nvSpPr>
        <p:spPr bwMode="auto">
          <a:xfrm>
            <a:off x="920750" y="9629775"/>
            <a:ext cx="5073650" cy="18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r>
              <a:rPr lang="fr-FR" sz="700">
                <a:solidFill>
                  <a:schemeClr val="tx1"/>
                </a:solidFill>
              </a:rPr>
              <a:t>Ce document est la propriété de Dassault Aviation, il ne peut être utilisé, reproduit ou communiqué sans son autorisation.</a:t>
            </a:r>
          </a:p>
        </p:txBody>
      </p:sp>
      <p:sp>
        <p:nvSpPr>
          <p:cNvPr id="6153" name="Rectangle 14"/>
          <p:cNvSpPr>
            <a:spLocks noChangeArrowheads="1"/>
          </p:cNvSpPr>
          <p:nvPr/>
        </p:nvSpPr>
        <p:spPr bwMode="auto">
          <a:xfrm>
            <a:off x="2074863" y="571500"/>
            <a:ext cx="2706687" cy="252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defTabSz="763588">
              <a:lnSpc>
                <a:spcPct val="90000"/>
              </a:lnSpc>
            </a:pPr>
            <a:r>
              <a:rPr lang="fr-FR" sz="1200" b="1">
                <a:solidFill>
                  <a:schemeClr val="tx1"/>
                </a:solidFill>
              </a:rPr>
              <a:t>Utilisation des NTIC chez Dassault</a:t>
            </a:r>
          </a:p>
        </p:txBody>
      </p:sp>
    </p:spTree>
    <p:extLst>
      <p:ext uri="{BB962C8B-B14F-4D97-AF65-F5344CB8AC3E}">
        <p14:creationId xmlns:p14="http://schemas.microsoft.com/office/powerpoint/2010/main" val="39286219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742950" indent="-285750" algn="l" rtl="0" eaLnBrk="0" fontAlgn="base" hangingPunct="0">
      <a:lnSpc>
        <a:spcPct val="90000"/>
      </a:lnSpc>
      <a:spcBef>
        <a:spcPct val="40000"/>
      </a:spcBef>
      <a:spcAft>
        <a:spcPct val="0"/>
      </a:spcAft>
      <a:buClr>
        <a:srgbClr val="7FFF00"/>
      </a:buClr>
      <a:buSzPct val="75000"/>
      <a:buFont typeface="Wingdings" pitchFamily="2" charset="2"/>
      <a:buChar char="l"/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1143000" indent="-228600" algn="l" rtl="0" eaLnBrk="0" fontAlgn="base" hangingPunct="0">
      <a:lnSpc>
        <a:spcPct val="90000"/>
      </a:lnSpc>
      <a:spcBef>
        <a:spcPct val="40000"/>
      </a:spcBef>
      <a:spcAft>
        <a:spcPct val="0"/>
      </a:spcAft>
      <a:buClr>
        <a:srgbClr val="7FFF00"/>
      </a:buClr>
      <a:buSzPct val="100000"/>
      <a:buFont typeface="Wingdings" pitchFamily="2" charset="2"/>
      <a:buChar char="§"/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600200" indent="-228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2057400" indent="-228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42950" y="2130443"/>
            <a:ext cx="84201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754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9206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2638" y="4406918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107669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6" y="1600200"/>
            <a:ext cx="40259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87900" y="1600200"/>
            <a:ext cx="4027488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50373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03238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03238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5132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15415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20228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73499" y="273052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95300" y="1435102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613108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2968367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815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64338" y="131763"/>
            <a:ext cx="2051050" cy="558323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1" y="131763"/>
            <a:ext cx="6002338" cy="558323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66164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18" Type="http://schemas.openxmlformats.org/officeDocument/2006/relationships/image" Target="../media/image4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20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wmf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712913" y="260350"/>
            <a:ext cx="6042025" cy="1014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>
                        <a:gamma/>
                        <a:shade val="8000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5725" tIns="44450" rIns="85725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et modifiez le titre</a:t>
            </a: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8205788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5725" tIns="44450" rIns="85725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6"/>
          <p:cNvSpPr>
            <a:spLocks noChangeArrowheads="1"/>
          </p:cNvSpPr>
          <p:nvPr/>
        </p:nvSpPr>
        <p:spPr bwMode="auto">
          <a:xfrm>
            <a:off x="9056688" y="-26988"/>
            <a:ext cx="865187" cy="24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725" tIns="44450" rIns="85725" bIns="44450">
            <a:spAutoFit/>
          </a:bodyPr>
          <a:lstStyle/>
          <a:p>
            <a:pPr marL="349250" indent="-349250" algn="l" defTabSz="862013"/>
            <a:r>
              <a:rPr lang="fr-FR" sz="1000"/>
              <a:t>P : </a:t>
            </a:r>
            <a:fld id="{59A74127-51AD-4546-B23C-B85915D7EDD0}" type="slidenum">
              <a:rPr lang="fr-FR" sz="1000"/>
              <a:pPr marL="349250" indent="-349250" algn="l" defTabSz="862013"/>
              <a:t>‹N°›</a:t>
            </a:fld>
            <a:r>
              <a:rPr lang="fr-FR" sz="1000"/>
              <a:t> </a:t>
            </a:r>
            <a:endParaRPr lang="fr-FR" sz="600"/>
          </a:p>
        </p:txBody>
      </p:sp>
      <p:sp>
        <p:nvSpPr>
          <p:cNvPr id="1029" name="Rectangle 19"/>
          <p:cNvSpPr>
            <a:spLocks noChangeArrowheads="1"/>
          </p:cNvSpPr>
          <p:nvPr/>
        </p:nvSpPr>
        <p:spPr bwMode="auto">
          <a:xfrm>
            <a:off x="688975" y="0"/>
            <a:ext cx="7848600" cy="25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725" tIns="44450" rIns="85725" bIns="44450">
            <a:spAutoFit/>
          </a:bodyPr>
          <a:lstStyle/>
          <a:p>
            <a:pPr marL="349250" indent="-349250" algn="l" defTabSz="862013">
              <a:tabLst>
                <a:tab pos="3860800" algn="ctr"/>
              </a:tabLst>
              <a:defRPr/>
            </a:pPr>
            <a:r>
              <a:rPr lang="fr-FR" sz="1050" b="1" i="1" dirty="0"/>
              <a:t>		26th of March 2014, Paris</a:t>
            </a:r>
          </a:p>
        </p:txBody>
      </p:sp>
      <p:graphicFrame>
        <p:nvGraphicFramePr>
          <p:cNvPr id="1030" name="Object 34"/>
          <p:cNvGraphicFramePr>
            <a:graphicFrameLocks noChangeAspect="1"/>
          </p:cNvGraphicFramePr>
          <p:nvPr userDrawn="1"/>
        </p:nvGraphicFramePr>
        <p:xfrm>
          <a:off x="7294563" y="6137275"/>
          <a:ext cx="604837" cy="679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1" name="Image" r:id="rId14" imgW="681228" imgH="763524" progId="Word.Picture.8">
                  <p:embed/>
                </p:oleObj>
              </mc:Choice>
              <mc:Fallback>
                <p:oleObj name="Image" r:id="rId14" imgW="681228" imgH="763524" progId="Word.Picture.8">
                  <p:embed/>
                  <p:pic>
                    <p:nvPicPr>
                      <p:cNvPr id="0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94563" y="6137275"/>
                        <a:ext cx="604837" cy="679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1" name="Rectangle 36"/>
          <p:cNvSpPr>
            <a:spLocks noChangeArrowheads="1"/>
          </p:cNvSpPr>
          <p:nvPr userDrawn="1"/>
        </p:nvSpPr>
        <p:spPr bwMode="auto">
          <a:xfrm>
            <a:off x="4860925" y="2925763"/>
            <a:ext cx="18415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1032" name="Rectangle 38"/>
          <p:cNvSpPr>
            <a:spLocks noChangeArrowheads="1"/>
          </p:cNvSpPr>
          <p:nvPr userDrawn="1"/>
        </p:nvSpPr>
        <p:spPr bwMode="auto">
          <a:xfrm>
            <a:off x="4860925" y="2787650"/>
            <a:ext cx="18415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r-FR"/>
          </a:p>
        </p:txBody>
      </p:sp>
      <p:pic>
        <p:nvPicPr>
          <p:cNvPr id="9" name="Picture 4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1830388" y="6307138"/>
            <a:ext cx="1547812" cy="51117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bg2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pic>
        <p:nvPicPr>
          <p:cNvPr id="1034" name="Image 5" descr="Logo_GALIA.JPG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6238" y="6265863"/>
            <a:ext cx="137477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8489950" y="6308725"/>
            <a:ext cx="1331913" cy="5334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bg2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 userDrawn="1"/>
        </p:nvPicPr>
        <p:blipFill>
          <a:blip r:embed="rId19"/>
          <a:srcRect/>
          <a:stretch>
            <a:fillRect/>
          </a:stretch>
        </p:blipFill>
        <p:spPr bwMode="auto">
          <a:xfrm>
            <a:off x="46038" y="6342063"/>
            <a:ext cx="1638300" cy="4159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bg2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 userDrawn="1"/>
        </p:nvPicPr>
        <p:blipFill>
          <a:blip r:embed="rId20"/>
          <a:srcRect/>
          <a:stretch>
            <a:fillRect/>
          </a:stretch>
        </p:blipFill>
        <p:spPr bwMode="auto">
          <a:xfrm>
            <a:off x="3794125" y="6249988"/>
            <a:ext cx="946150" cy="57626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bg2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iming>
    <p:tnLst>
      <p:par>
        <p:cTn id="1" dur="indefinite" restart="never" nodeType="tmRoot"/>
      </p:par>
    </p:tnLst>
  </p:timing>
  <p:txStyles>
    <p:titleStyle>
      <a:lvl1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2pPr>
      <a:lvl3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3pPr>
      <a:lvl4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4pPr>
      <a:lvl5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5pPr>
      <a:lvl6pPr marL="4572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6pPr>
      <a:lvl7pPr marL="9144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7pPr>
      <a:lvl8pPr marL="13716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8pPr>
      <a:lvl9pPr marL="18288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9pPr>
    </p:titleStyle>
    <p:bodyStyle>
      <a:lvl1pPr marL="269875" indent="-269875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70000"/>
        <a:buFont typeface="Wingdings" pitchFamily="2" charset="2"/>
        <a:buChar char="l"/>
        <a:defRPr sz="2300" b="1">
          <a:solidFill>
            <a:schemeClr val="bg2"/>
          </a:solidFill>
          <a:latin typeface="+mn-lt"/>
          <a:ea typeface="+mn-ea"/>
          <a:cs typeface="+mn-cs"/>
        </a:defRPr>
      </a:lvl1pPr>
      <a:lvl2pPr marL="646113" indent="-215900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70000"/>
        <a:buFont typeface="Wingdings" pitchFamily="2" charset="2"/>
        <a:buChar char="n"/>
        <a:defRPr sz="1900" b="1">
          <a:solidFill>
            <a:schemeClr val="bg2"/>
          </a:solidFill>
          <a:latin typeface="+mn-lt"/>
        </a:defRPr>
      </a:lvl2pPr>
      <a:lvl3pPr marL="1076325" indent="-214313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100000"/>
        <a:buFont typeface="Wingdings" pitchFamily="2" charset="2"/>
        <a:buChar char="w"/>
        <a:defRPr sz="1700" b="1">
          <a:solidFill>
            <a:schemeClr val="bg2"/>
          </a:solidFill>
          <a:latin typeface="Fujiyama2" charset="0"/>
        </a:defRPr>
      </a:lvl3pPr>
      <a:lvl4pPr marL="1454150" indent="-160338" algn="l" defTabSz="862013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 New Roman" pitchFamily="18" charset="0"/>
        </a:defRPr>
      </a:lvl4pPr>
      <a:lvl5pPr marL="18859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5pPr>
      <a:lvl6pPr marL="23431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6pPr>
      <a:lvl7pPr marL="28003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7pPr>
      <a:lvl8pPr marL="32575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8pPr>
      <a:lvl9pPr marL="37147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112" y="4779572"/>
            <a:ext cx="2931804" cy="1457740"/>
          </a:xfrm>
          <a:prstGeom prst="rect">
            <a:avLst/>
          </a:prstGeom>
        </p:spPr>
      </p:pic>
      <p:sp>
        <p:nvSpPr>
          <p:cNvPr id="4" name="Espace réservé du contenu 2"/>
          <p:cNvSpPr txBox="1">
            <a:spLocks/>
          </p:cNvSpPr>
          <p:nvPr/>
        </p:nvSpPr>
        <p:spPr bwMode="auto">
          <a:xfrm>
            <a:off x="200472" y="692696"/>
            <a:ext cx="9705528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5725" tIns="44450" rIns="85725" bIns="44450" numCol="1" anchor="t" anchorCtr="0" compatLnSpc="1">
            <a:prstTxWarp prst="textNoShape">
              <a:avLst/>
            </a:prstTxWarp>
          </a:bodyPr>
          <a:lstStyle>
            <a:lvl1pPr marL="269875" indent="-269875" algn="l" defTabSz="862013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2CAA2C"/>
              </a:buClr>
              <a:buSzPct val="70000"/>
              <a:buFont typeface="Wingdings" pitchFamily="2" charset="2"/>
              <a:buChar char="l"/>
              <a:defRPr sz="2300" b="1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46113" indent="-215900" algn="l" defTabSz="862013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2CAA2C"/>
              </a:buClr>
              <a:buSzPct val="70000"/>
              <a:buFont typeface="Wingdings" pitchFamily="2" charset="2"/>
              <a:buChar char="n"/>
              <a:defRPr sz="1900" b="1">
                <a:solidFill>
                  <a:schemeClr val="bg2"/>
                </a:solidFill>
                <a:latin typeface="+mn-lt"/>
              </a:defRPr>
            </a:lvl2pPr>
            <a:lvl3pPr marL="1076325" indent="-214313" algn="l" defTabSz="862013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2CAA2C"/>
              </a:buClr>
              <a:buSzPct val="100000"/>
              <a:buFont typeface="Wingdings" pitchFamily="2" charset="2"/>
              <a:buChar char="w"/>
              <a:defRPr sz="1700" b="1">
                <a:solidFill>
                  <a:schemeClr val="bg2"/>
                </a:solidFill>
                <a:latin typeface="Fujiyama2" charset="0"/>
              </a:defRPr>
            </a:lvl3pPr>
            <a:lvl4pPr marL="1454150" indent="-160338" algn="l" defTabSz="862013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1885950" indent="-161925" algn="l" defTabSz="862013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343150" indent="-161925" algn="l" defTabSz="862013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800350" indent="-161925" algn="l" defTabSz="862013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257550" indent="-161925" algn="l" defTabSz="862013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714750" indent="-161925" algn="l" defTabSz="862013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fr-FR" sz="2800" dirty="0" smtClean="0"/>
              <a:t>Continuité Numérique : un enjeu d’efficacité pour l’industrie supporté par les standards</a:t>
            </a:r>
          </a:p>
          <a:p>
            <a:pPr marL="0" indent="0">
              <a:buFont typeface="Wingdings" pitchFamily="2" charset="2"/>
              <a:buNone/>
            </a:pPr>
            <a:r>
              <a:rPr lang="fr-FR" sz="2800" dirty="0" smtClean="0">
                <a:solidFill>
                  <a:srgbClr val="3333FF"/>
                </a:solidFill>
              </a:rPr>
              <a:t>Standard STEP AP 242 – ISO 10303 :</a:t>
            </a:r>
            <a:r>
              <a:rPr lang="fr-FR" sz="2600" dirty="0" smtClean="0"/>
              <a:t/>
            </a:r>
            <a:br>
              <a:rPr lang="fr-FR" sz="2600" dirty="0" smtClean="0"/>
            </a:br>
            <a:r>
              <a:rPr lang="fr-FR" sz="2600" dirty="0" smtClean="0"/>
              <a:t>modèles CAO 3D avec tolérancement gérés en configuration</a:t>
            </a:r>
          </a:p>
          <a:p>
            <a:pPr marL="0" indent="0">
              <a:buFont typeface="Wingdings" pitchFamily="2" charset="2"/>
              <a:buNone/>
            </a:pPr>
            <a:endParaRPr lang="fr-FR" sz="2800" dirty="0" smtClean="0"/>
          </a:p>
          <a:p>
            <a:pPr marL="0" indent="0">
              <a:buNone/>
            </a:pPr>
            <a:r>
              <a:rPr lang="fr-FR" sz="2800" dirty="0"/>
              <a:t>Principaux besoins de l’industrie aéronautique</a:t>
            </a:r>
          </a:p>
          <a:p>
            <a:pPr marL="0" indent="0">
              <a:buFont typeface="Wingdings" pitchFamily="2" charset="2"/>
              <a:buNone/>
            </a:pPr>
            <a:endParaRPr lang="fr-FR" sz="2800" dirty="0" smtClean="0"/>
          </a:p>
          <a:p>
            <a:pPr marL="0" indent="0">
              <a:buFont typeface="Wingdings" pitchFamily="2" charset="2"/>
              <a:buNone/>
            </a:pPr>
            <a:r>
              <a:rPr lang="fr-FR" sz="2800" dirty="0" smtClean="0"/>
              <a:t>Le 26 mars 2014,</a:t>
            </a:r>
          </a:p>
          <a:p>
            <a:pPr marL="0" indent="0">
              <a:buFont typeface="Wingdings" pitchFamily="2" charset="2"/>
              <a:buNone/>
            </a:pPr>
            <a:r>
              <a:rPr lang="fr-FR" sz="2400" dirty="0" smtClean="0"/>
              <a:t>Centre de conférence Paris </a:t>
            </a:r>
            <a:r>
              <a:rPr lang="fr-FR" sz="2400" dirty="0" err="1" smtClean="0"/>
              <a:t>Trocadero</a:t>
            </a:r>
            <a:r>
              <a:rPr lang="fr-FR" sz="2400" dirty="0" smtClean="0"/>
              <a:t> </a:t>
            </a:r>
          </a:p>
          <a:p>
            <a:pPr marL="0" indent="0">
              <a:buFont typeface="Wingdings" pitchFamily="2" charset="2"/>
              <a:buNone/>
            </a:pPr>
            <a:endParaRPr lang="fr-FR" sz="2400" dirty="0" smtClean="0"/>
          </a:p>
          <a:p>
            <a:pPr marL="0" indent="0">
              <a:buNone/>
            </a:pPr>
            <a:r>
              <a:rPr lang="fr-FR" sz="2400" dirty="0"/>
              <a:t>Amaury SOUBEYRAN, Airbus Group HQ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4488" y="1587"/>
            <a:ext cx="9561512" cy="1014413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>
                        <a:gamma/>
                        <a:shade val="8000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5725" tIns="44450" rIns="85725" bIns="44450" numCol="1" anchor="ctr" anchorCtr="0" compatLnSpc="1">
            <a:prstTxWarp prst="textNoShape">
              <a:avLst/>
            </a:prstTxWarp>
          </a:bodyPr>
          <a:lstStyle/>
          <a:p>
            <a:r>
              <a:rPr lang="en-GB" dirty="0"/>
              <a:t>The Aeronautic Extended Enterprise challenge</a:t>
            </a:r>
          </a:p>
        </p:txBody>
      </p:sp>
      <p:sp>
        <p:nvSpPr>
          <p:cNvPr id="38" name="Espace réservé du numéro de diapositive 4"/>
          <p:cNvSpPr txBox="1">
            <a:spLocks/>
          </p:cNvSpPr>
          <p:nvPr/>
        </p:nvSpPr>
        <p:spPr bwMode="auto">
          <a:xfrm>
            <a:off x="6975475" y="6524625"/>
            <a:ext cx="21336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fr-FR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000" b="1" kern="1200" smtClean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742950" indent="-285750" algn="ctr" rtl="0" eaLnBrk="0" fontAlgn="base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1143000" indent="-228600" algn="ctr" rtl="0" eaLnBrk="0" fontAlgn="base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600200" indent="-228600" algn="ctr" rtl="0" eaLnBrk="0" fontAlgn="base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2057400" indent="-228600" algn="ctr" rtl="0" eaLnBrk="0" fontAlgn="base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514600" indent="-22860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971800" indent="-22860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429000" indent="-22860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886200" indent="-22860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7A50D86-6EFF-49E7-ACBB-B808ABBF1A84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69" name="Rectangle 39"/>
          <p:cNvSpPr>
            <a:spLocks noChangeArrowheads="1"/>
          </p:cNvSpPr>
          <p:nvPr/>
        </p:nvSpPr>
        <p:spPr bwMode="auto">
          <a:xfrm>
            <a:off x="225425" y="769515"/>
            <a:ext cx="2906713" cy="4387677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258DBF"/>
            </a:solidFill>
            <a:miter lim="800000"/>
            <a:headEnd/>
            <a:tailEnd/>
          </a:ln>
          <a:effectLst>
            <a:outerShdw dist="53882" dir="2700000" algn="ctr" rotWithShape="0">
              <a:srgbClr val="BABABA">
                <a:alpha val="50000"/>
              </a:srgbClr>
            </a:outerShdw>
          </a:effectLst>
        </p:spPr>
        <p:txBody>
          <a:bodyPr/>
          <a:lstStyle/>
          <a:p>
            <a:pPr marL="179388" marR="0" lvl="0" indent="-179388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25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</a:rPr>
              <a:t>	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</a:rPr>
              <a:t>Customers</a:t>
            </a:r>
            <a:r>
              <a:rPr kumimoji="0" lang="en-GB" sz="1600" b="0" i="0" u="none" strike="noStrike" kern="0" cap="none" spc="0" normalizeH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</a:rPr>
              <a:t> 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</a:rPr>
              <a:t>evolving </a:t>
            </a: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</a:rPr>
              <a:t>context and pressure for 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</a:rPr>
              <a:t>Risk</a:t>
            </a:r>
            <a:r>
              <a:rPr kumimoji="0" lang="en-GB" sz="1600" b="0" i="0" u="none" strike="noStrike" kern="0" cap="none" spc="0" normalizeH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</a:rPr>
              <a:t> &amp; 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</a:rPr>
              <a:t>Cost </a:t>
            </a: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</a:rPr>
              <a:t>sharing leads to </a:t>
            </a: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</a:rPr>
              <a:t>outsourcing 80% or more</a:t>
            </a: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</a:rPr>
              <a:t> of the value chain</a:t>
            </a:r>
          </a:p>
          <a:p>
            <a:pPr marL="179388" marR="0" lvl="0" indent="-179388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25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</a:rPr>
              <a:t>	</a:t>
            </a:r>
          </a:p>
          <a:p>
            <a:pPr marL="179388" marR="0" lvl="0" indent="-179388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25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</a:rPr>
              <a:t>	Partners (Tier 1,…) take over significant responsibilities for the product in</a:t>
            </a: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</a:rPr>
              <a:t> all life cycle phases</a:t>
            </a:r>
          </a:p>
          <a:p>
            <a:pPr marL="179388" marR="0" lvl="0" indent="-179388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25000"/>
              </a:spcAft>
              <a:buClrTx/>
              <a:buSzTx/>
              <a:buFontTx/>
              <a:buChar char="•"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</a:endParaRPr>
          </a:p>
          <a:p>
            <a:pPr marL="179388" marR="0" lvl="0" indent="-179388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25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</a:rPr>
              <a:t>	Tier 1 will 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</a:rPr>
              <a:t>subcontract</a:t>
            </a:r>
            <a:r>
              <a:rPr kumimoji="0" lang="en-GB" sz="1600" b="0" i="0" u="none" strike="noStrike" kern="0" cap="none" spc="0" normalizeH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</a:rPr>
              <a:t> in a </a:t>
            </a:r>
            <a:r>
              <a:rPr kumimoji="0" lang="en-GB" sz="1600" b="1" i="0" u="none" strike="noStrike" kern="0" cap="none" spc="0" normalizeH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</a:rPr>
              <a:t>deeper supply chain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</a:rPr>
              <a:t>, </a:t>
            </a: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</a:rPr>
              <a:t>even more (in numbers) than the OEM</a:t>
            </a:r>
          </a:p>
        </p:txBody>
      </p:sp>
      <p:sp>
        <p:nvSpPr>
          <p:cNvPr id="70" name="AutoShape 41"/>
          <p:cNvSpPr>
            <a:spLocks noChangeArrowheads="1"/>
          </p:cNvSpPr>
          <p:nvPr/>
        </p:nvSpPr>
        <p:spPr bwMode="gray">
          <a:xfrm>
            <a:off x="1457325" y="2070720"/>
            <a:ext cx="258763" cy="268288"/>
          </a:xfrm>
          <a:prstGeom prst="star4">
            <a:avLst>
              <a:gd name="adj" fmla="val 12500"/>
            </a:avLst>
          </a:prstGeom>
          <a:solidFill>
            <a:srgbClr val="3366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1" name="AutoShape 42"/>
          <p:cNvSpPr>
            <a:spLocks noChangeArrowheads="1"/>
          </p:cNvSpPr>
          <p:nvPr/>
        </p:nvSpPr>
        <p:spPr bwMode="gray">
          <a:xfrm>
            <a:off x="1458913" y="3645024"/>
            <a:ext cx="258762" cy="268287"/>
          </a:xfrm>
          <a:prstGeom prst="star4">
            <a:avLst>
              <a:gd name="adj" fmla="val 12500"/>
            </a:avLst>
          </a:prstGeom>
          <a:solidFill>
            <a:srgbClr val="3366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9" name="Text Box 18"/>
          <p:cNvSpPr txBox="1">
            <a:spLocks noChangeArrowheads="1"/>
          </p:cNvSpPr>
          <p:nvPr/>
        </p:nvSpPr>
        <p:spPr bwMode="auto">
          <a:xfrm>
            <a:off x="7905329" y="5372075"/>
            <a:ext cx="1944216" cy="713393"/>
          </a:xfrm>
          <a:prstGeom prst="rect">
            <a:avLst/>
          </a:prstGeom>
          <a:solidFill>
            <a:srgbClr val="258D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</a:rPr>
              <a:t>interoperability</a:t>
            </a:r>
            <a:endParaRPr kumimoji="0" lang="fr-FR" sz="18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</a:rPr>
              <a:t>Standards!</a:t>
            </a:r>
            <a:endParaRPr kumimoji="0" lang="en-US" sz="18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itchFamily="34" charset="0"/>
            </a:endParaRPr>
          </a:p>
        </p:txBody>
      </p:sp>
      <p:sp>
        <p:nvSpPr>
          <p:cNvPr id="72" name="AutoShape 20"/>
          <p:cNvSpPr>
            <a:spLocks noChangeArrowheads="1"/>
          </p:cNvSpPr>
          <p:nvPr/>
        </p:nvSpPr>
        <p:spPr bwMode="auto">
          <a:xfrm>
            <a:off x="7588473" y="5517480"/>
            <a:ext cx="244847" cy="431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258D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3" name="AutoShape 21"/>
          <p:cNvSpPr>
            <a:spLocks noChangeArrowheads="1"/>
          </p:cNvSpPr>
          <p:nvPr/>
        </p:nvSpPr>
        <p:spPr bwMode="auto">
          <a:xfrm>
            <a:off x="76523" y="5301778"/>
            <a:ext cx="7473850" cy="792088"/>
          </a:xfrm>
          <a:prstGeom prst="roundRect">
            <a:avLst>
              <a:gd name="adj" fmla="val 16667"/>
            </a:avLst>
          </a:prstGeom>
          <a:solidFill>
            <a:srgbClr val="258D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36000" rIns="3600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4" name="Text Box 15"/>
          <p:cNvSpPr txBox="1">
            <a:spLocks noChangeArrowheads="1"/>
          </p:cNvSpPr>
          <p:nvPr/>
        </p:nvSpPr>
        <p:spPr bwMode="auto">
          <a:xfrm>
            <a:off x="76523" y="5301208"/>
            <a:ext cx="7473850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FF0000">
                <a:gamma/>
                <a:shade val="60000"/>
                <a:invGamma/>
              </a:srgbClr>
            </a:prstShdw>
          </a:effectLst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</a:rPr>
              <a:t>Reliable and cost effective reuse of CAD-PDM information</a:t>
            </a:r>
            <a:r>
              <a:rPr kumimoji="0" lang="en-GB" sz="1800" i="0" u="none" strike="noStrike" kern="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sng" strike="noStrike" kern="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</a:rPr>
              <a:t>across </a:t>
            </a:r>
            <a:r>
              <a:rPr lang="en-GB" sz="1800" b="1" u="sng" kern="0" dirty="0" smtClean="0">
                <a:solidFill>
                  <a:srgbClr val="FFFFFF"/>
                </a:solidFill>
                <a:latin typeface="Arial" charset="0"/>
              </a:rPr>
              <a:t>multiple stakeholders</a:t>
            </a:r>
            <a:endParaRPr kumimoji="0" lang="en-GB" sz="1800" b="0" i="0" u="sng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BEBE9"/>
              </a:clrFrom>
              <a:clrTo>
                <a:srgbClr val="EBEBE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241" y="908720"/>
            <a:ext cx="6364287" cy="414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043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80" y="1535113"/>
            <a:ext cx="9193213" cy="382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4598" y="332656"/>
            <a:ext cx="9238679" cy="798091"/>
          </a:xfrm>
        </p:spPr>
        <p:txBody>
          <a:bodyPr/>
          <a:lstStyle/>
          <a:p>
            <a:r>
              <a:rPr lang="en-GB" dirty="0" smtClean="0"/>
              <a:t>Full </a:t>
            </a:r>
            <a:r>
              <a:rPr lang="en-GB" dirty="0"/>
              <a:t>life-cycle domains integration </a:t>
            </a:r>
            <a:r>
              <a:rPr lang="en-GB" dirty="0" smtClean="0"/>
              <a:t>challenge</a:t>
            </a:r>
            <a:br>
              <a:rPr lang="en-GB" dirty="0" smtClean="0"/>
            </a:br>
            <a:r>
              <a:rPr lang="en-GB" dirty="0" smtClean="0"/>
              <a:t>and support of the 3D model based design </a:t>
            </a:r>
            <a:endParaRPr lang="en-GB" dirty="0"/>
          </a:p>
        </p:txBody>
      </p:sp>
      <p:sp>
        <p:nvSpPr>
          <p:cNvPr id="23" name="AutoShape 17"/>
          <p:cNvSpPr>
            <a:spLocks noChangeArrowheads="1"/>
          </p:cNvSpPr>
          <p:nvPr/>
        </p:nvSpPr>
        <p:spPr bwMode="auto">
          <a:xfrm>
            <a:off x="250824" y="1052513"/>
            <a:ext cx="9214869" cy="1300162"/>
          </a:xfrm>
          <a:prstGeom prst="rightArrow">
            <a:avLst>
              <a:gd name="adj1" fmla="val 57667"/>
              <a:gd name="adj2" fmla="val 27373"/>
            </a:avLst>
          </a:prstGeom>
          <a:solidFill>
            <a:srgbClr val="FF9933"/>
          </a:solidFill>
          <a:ln>
            <a:noFill/>
          </a:ln>
          <a:effectLst>
            <a:prstShdw prst="shdw17" dist="17961" dir="2700000">
              <a:srgbClr val="997A7A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A6CEBF"/>
              </a:clrFrom>
              <a:clrTo>
                <a:srgbClr val="A6CEB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"/>
          <a:stretch>
            <a:fillRect/>
          </a:stretch>
        </p:blipFill>
        <p:spPr bwMode="auto">
          <a:xfrm>
            <a:off x="3203575" y="2708275"/>
            <a:ext cx="1220788" cy="116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374650" y="1427163"/>
            <a:ext cx="214153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Pct val="90000"/>
              <a:buFont typeface="Monotype Sorts"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Concept Development</a:t>
            </a:r>
          </a:p>
        </p:txBody>
      </p:sp>
      <p:sp>
        <p:nvSpPr>
          <p:cNvPr id="26" name="Text Box 5"/>
          <p:cNvSpPr txBox="1">
            <a:spLocks noChangeArrowheads="1"/>
          </p:cNvSpPr>
          <p:nvPr/>
        </p:nvSpPr>
        <p:spPr bwMode="auto">
          <a:xfrm>
            <a:off x="2692400" y="1412875"/>
            <a:ext cx="214153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Pct val="90000"/>
              <a:buFont typeface="Monotype Sorts"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Design, manufacture &amp; Assembly</a:t>
            </a:r>
          </a:p>
        </p:txBody>
      </p:sp>
      <p:sp>
        <p:nvSpPr>
          <p:cNvPr id="27" name="Text Box 6"/>
          <p:cNvSpPr txBox="1">
            <a:spLocks noChangeArrowheads="1"/>
          </p:cNvSpPr>
          <p:nvPr/>
        </p:nvSpPr>
        <p:spPr bwMode="auto">
          <a:xfrm>
            <a:off x="4965700" y="1422400"/>
            <a:ext cx="214153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Pct val="90000"/>
              <a:buFont typeface="Monotype Sorts"/>
              <a:buNone/>
              <a:tabLst/>
              <a:defRPr/>
            </a:pPr>
            <a:r>
              <a:rPr kumimoji="0" lang="fr-F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Validation &amp; Certification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</a:endParaRPr>
          </a:p>
        </p:txBody>
      </p:sp>
      <p:sp>
        <p:nvSpPr>
          <p:cNvPr id="28" name="Text Box 7"/>
          <p:cNvSpPr txBox="1">
            <a:spLocks noChangeArrowheads="1"/>
          </p:cNvSpPr>
          <p:nvPr/>
        </p:nvSpPr>
        <p:spPr bwMode="auto">
          <a:xfrm>
            <a:off x="7104063" y="1535113"/>
            <a:ext cx="21415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Pct val="90000"/>
              <a:buFont typeface="Monotype Sorts"/>
              <a:buNone/>
              <a:tabLst/>
              <a:defRPr/>
            </a:pPr>
            <a:r>
              <a:rPr kumimoji="0" lang="fr-FR" sz="16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Operations</a:t>
            </a:r>
            <a:endParaRPr kumimoji="0" lang="en-US" sz="16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</a:endParaRPr>
          </a:p>
        </p:txBody>
      </p:sp>
      <p:sp>
        <p:nvSpPr>
          <p:cNvPr id="29" name="Rectangle 8"/>
          <p:cNvSpPr txBox="1">
            <a:spLocks noChangeArrowheads="1"/>
          </p:cNvSpPr>
          <p:nvPr/>
        </p:nvSpPr>
        <p:spPr bwMode="gray">
          <a:xfrm>
            <a:off x="2843213" y="3933825"/>
            <a:ext cx="2043112" cy="1008063"/>
          </a:xfrm>
          <a:prstGeom prst="rect">
            <a:avLst/>
          </a:prstGeom>
          <a:solidFill>
            <a:srgbClr val="FFFFFF"/>
          </a:solidFill>
          <a:ln algn="ctr">
            <a:solidFill>
              <a:srgbClr val="258DBF"/>
            </a:solidFill>
          </a:ln>
          <a:effectLst>
            <a:outerShdw dist="53882" dir="2700000" algn="ctr" rotWithShape="0">
              <a:srgbClr val="BABABA">
                <a:alpha val="50000"/>
              </a:srgbClr>
            </a:outerShdw>
          </a:effectLst>
        </p:spPr>
        <p:txBody>
          <a:bodyPr vert="horz" wrap="square" lIns="36000" tIns="45720" rIns="36000" bIns="45720" numCol="1" anchor="t" anchorCtr="0" compatLnSpc="1">
            <a:prstTxWarp prst="textNoShape">
              <a:avLst/>
            </a:prstTxWarp>
          </a:bodyPr>
          <a:lstStyle>
            <a:lvl1pPr marL="314325" indent="-314325" algn="l" rtl="0" eaLnBrk="0" fontAlgn="base" hangingPunct="0">
              <a:spcBef>
                <a:spcPct val="40000"/>
              </a:spcBef>
              <a:spcAft>
                <a:spcPct val="0"/>
              </a:spcAft>
              <a:buSzPct val="90000"/>
              <a:buFont typeface="Symbol" pitchFamily="18" charset="2"/>
              <a:buChar char="·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0863" indent="-234950" algn="l" rtl="0" eaLnBrk="0" fontAlgn="base" hangingPunct="0">
              <a:spcBef>
                <a:spcPct val="4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2pPr>
            <a:lvl3pPr marL="788988" indent="-236538" algn="l" rtl="0" eaLnBrk="0" fontAlgn="base" hangingPunct="0">
              <a:spcBef>
                <a:spcPct val="40000"/>
              </a:spcBef>
              <a:spcAft>
                <a:spcPct val="0"/>
              </a:spcAft>
              <a:buChar char="·"/>
              <a:defRPr sz="2400">
                <a:solidFill>
                  <a:schemeClr val="tx1"/>
                </a:solidFill>
                <a:latin typeface="+mn-lt"/>
              </a:defRPr>
            </a:lvl3pPr>
            <a:lvl4pPr marL="1017588" indent="-227013" algn="l" rtl="0" eaLnBrk="0" fontAlgn="base" hangingPunct="0">
              <a:spcBef>
                <a:spcPct val="40000"/>
              </a:spcBef>
              <a:spcAft>
                <a:spcPct val="0"/>
              </a:spcAft>
              <a:buChar char="-"/>
              <a:defRPr sz="1600">
                <a:solidFill>
                  <a:schemeClr val="tx1"/>
                </a:solidFill>
                <a:latin typeface="+mn-lt"/>
              </a:defRPr>
            </a:lvl4pPr>
            <a:lvl5pPr marL="1255713" indent="-236538" algn="l" rtl="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5pPr>
            <a:lvl6pPr marL="1712913" indent="-236538" algn="l" rtl="0" eaLnBrk="1" fontAlgn="base" hangingPunct="1">
              <a:spcBef>
                <a:spcPct val="4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+mn-lt"/>
              </a:defRPr>
            </a:lvl6pPr>
            <a:lvl7pPr marL="2170113" indent="-236538" algn="l" rtl="0" eaLnBrk="1" fontAlgn="base" hangingPunct="1">
              <a:spcBef>
                <a:spcPct val="4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+mn-lt"/>
              </a:defRPr>
            </a:lvl7pPr>
            <a:lvl8pPr marL="2627313" indent="-236538" algn="l" rtl="0" eaLnBrk="1" fontAlgn="base" hangingPunct="1">
              <a:spcBef>
                <a:spcPct val="4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+mn-lt"/>
              </a:defRPr>
            </a:lvl8pPr>
            <a:lvl9pPr marL="3084513" indent="-236538" algn="l" rtl="0" eaLnBrk="1" fontAlgn="base" hangingPunct="1">
              <a:spcBef>
                <a:spcPct val="4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+mn-lt"/>
              </a:defRPr>
            </a:lvl9pPr>
          </a:lstStyle>
          <a:p>
            <a:pPr marL="179388" marR="0" lvl="0" indent="-179388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Tx/>
              <a:buSzPct val="90000"/>
              <a:buFont typeface="Symbol" pitchFamily="18" charset="2"/>
              <a:buNone/>
              <a:tabLst/>
              <a:defRPr/>
            </a:pP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« Full 3D  configured DMU» 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deployed with component and sub-assembly Suppliers</a:t>
            </a:r>
          </a:p>
        </p:txBody>
      </p:sp>
      <p:pic>
        <p:nvPicPr>
          <p:cNvPr id="30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2352675"/>
            <a:ext cx="2703513" cy="71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Rectangle 10"/>
          <p:cNvSpPr>
            <a:spLocks noChangeArrowheads="1"/>
          </p:cNvSpPr>
          <p:nvPr/>
        </p:nvSpPr>
        <p:spPr bwMode="auto">
          <a:xfrm>
            <a:off x="481013" y="3163888"/>
            <a:ext cx="2003425" cy="841375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258DBF"/>
            </a:solidFill>
            <a:miter lim="800000"/>
            <a:headEnd/>
            <a:tailEnd/>
          </a:ln>
          <a:effectLst>
            <a:outerShdw dist="53882" dir="2700000" algn="ctr" rotWithShape="0">
              <a:srgbClr val="BABABA">
                <a:alpha val="50000"/>
              </a:srgbClr>
            </a:outerShdw>
          </a:effectLst>
        </p:spPr>
        <p:txBody>
          <a:bodyPr lIns="36000" rIns="36000"/>
          <a:lstStyle/>
          <a:p>
            <a:pPr marL="179388" marR="0" lvl="0" indent="-179388" defTabSz="91440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Pct val="90000"/>
              <a:buFont typeface="Symbol" pitchFamily="18" charset="2"/>
              <a:buNone/>
              <a:tabLst/>
              <a:defRPr/>
            </a:pPr>
            <a:r>
              <a: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charset="0"/>
              </a:rPr>
              <a:t>« Full virtual concept » </a:t>
            </a:r>
            <a:r>
              <a: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Arial" charset="0"/>
              </a:rPr>
              <a:t>deployed with System contractors and with Disciplines</a:t>
            </a:r>
          </a:p>
        </p:txBody>
      </p:sp>
      <p:sp>
        <p:nvSpPr>
          <p:cNvPr id="32" name="Rectangle 11"/>
          <p:cNvSpPr>
            <a:spLocks noChangeArrowheads="1"/>
          </p:cNvSpPr>
          <p:nvPr/>
        </p:nvSpPr>
        <p:spPr bwMode="auto">
          <a:xfrm>
            <a:off x="5151438" y="2924175"/>
            <a:ext cx="1892300" cy="1001713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258DBF"/>
            </a:solidFill>
            <a:miter lim="800000"/>
            <a:headEnd/>
            <a:tailEnd/>
          </a:ln>
          <a:effectLst>
            <a:outerShdw dist="53882" dir="2700000" algn="ctr" rotWithShape="0">
              <a:srgbClr val="BABABA">
                <a:alpha val="50000"/>
              </a:srgbClr>
            </a:outerShdw>
          </a:effectLst>
        </p:spPr>
        <p:txBody>
          <a:bodyPr lIns="36000" rIns="36000"/>
          <a:lstStyle/>
          <a:p>
            <a:pPr marL="179388" marR="0" lvl="0" indent="-179388" defTabSz="91440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Pct val="90000"/>
              <a:buFont typeface="Symbol" pitchFamily="18" charset="2"/>
              <a:buNone/>
              <a:tabLst/>
              <a:defRPr/>
            </a:pPr>
            <a:r>
              <a: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charset="0"/>
              </a:rPr>
              <a:t>« Full virtual rigs » </a:t>
            </a:r>
            <a:r>
              <a: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Arial" charset="0"/>
              </a:rPr>
              <a:t>deployed with Testing Labs and Certification authorities</a:t>
            </a:r>
          </a:p>
        </p:txBody>
      </p:sp>
      <p:pic>
        <p:nvPicPr>
          <p:cNvPr id="33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425" y="2178050"/>
            <a:ext cx="2516188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7333109" y="3939455"/>
            <a:ext cx="1912492" cy="1001713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258DBF"/>
            </a:solidFill>
            <a:miter lim="800000"/>
            <a:headEnd/>
            <a:tailEnd/>
          </a:ln>
          <a:effectLst>
            <a:outerShdw dist="53882" dir="2700000" algn="ctr" rotWithShape="0">
              <a:srgbClr val="BABABA">
                <a:alpha val="50000"/>
              </a:srgbClr>
            </a:outerShdw>
          </a:effectLst>
        </p:spPr>
        <p:txBody>
          <a:bodyPr lIns="36000" rIns="36000"/>
          <a:lstStyle/>
          <a:p>
            <a:pPr marL="266700" marR="0" lvl="0" indent="-266700" defTabSz="91440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Pct val="90000"/>
              <a:buFont typeface="Symbol" pitchFamily="18" charset="2"/>
              <a:buNone/>
              <a:tabLst/>
              <a:defRPr/>
            </a:pPr>
            <a:r>
              <a: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charset="0"/>
              </a:rPr>
              <a:t>« Full virtual A/C enabled services » </a:t>
            </a:r>
            <a:r>
              <a: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Arial" charset="0"/>
              </a:rPr>
              <a:t>deployed with Operators 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Arial" charset="0"/>
              </a:rPr>
              <a:t>and</a:t>
            </a:r>
            <a:r>
              <a:rPr kumimoji="0" lang="en-GB" sz="1400" b="0" i="0" u="none" strike="noStrike" kern="0" cap="none" spc="0" normalizeH="0" noProof="0" dirty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Arial" charset="0"/>
              </a:rPr>
              <a:t>MROs</a:t>
            </a: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srgbClr val="CC6600"/>
              </a:solidFill>
              <a:effectLst/>
              <a:uLnTx/>
              <a:uFillTx/>
              <a:latin typeface="Arial" charset="0"/>
            </a:endParaRPr>
          </a:p>
        </p:txBody>
      </p:sp>
      <p:pic>
        <p:nvPicPr>
          <p:cNvPr id="35" name="Picture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709" y="2761530"/>
            <a:ext cx="1982787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 Box 18"/>
          <p:cNvSpPr txBox="1">
            <a:spLocks noChangeArrowheads="1"/>
          </p:cNvSpPr>
          <p:nvPr/>
        </p:nvSpPr>
        <p:spPr bwMode="auto">
          <a:xfrm>
            <a:off x="7905329" y="5372075"/>
            <a:ext cx="1944216" cy="713393"/>
          </a:xfrm>
          <a:prstGeom prst="rect">
            <a:avLst/>
          </a:prstGeom>
          <a:solidFill>
            <a:srgbClr val="258D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</a:rPr>
              <a:t>interoperability</a:t>
            </a:r>
            <a:endParaRPr kumimoji="0" lang="fr-FR" sz="18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</a:rPr>
              <a:t>Standards!</a:t>
            </a:r>
            <a:endParaRPr kumimoji="0" lang="en-US" sz="18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itchFamily="34" charset="0"/>
            </a:endParaRPr>
          </a:p>
        </p:txBody>
      </p:sp>
      <p:sp>
        <p:nvSpPr>
          <p:cNvPr id="38" name="AutoShape 20"/>
          <p:cNvSpPr>
            <a:spLocks noChangeArrowheads="1"/>
          </p:cNvSpPr>
          <p:nvPr/>
        </p:nvSpPr>
        <p:spPr bwMode="auto">
          <a:xfrm>
            <a:off x="7588473" y="5517480"/>
            <a:ext cx="244847" cy="431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258D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1" name="AutoShape 21"/>
          <p:cNvSpPr>
            <a:spLocks noChangeArrowheads="1"/>
          </p:cNvSpPr>
          <p:nvPr/>
        </p:nvSpPr>
        <p:spPr bwMode="auto">
          <a:xfrm>
            <a:off x="76523" y="5301778"/>
            <a:ext cx="7473850" cy="792088"/>
          </a:xfrm>
          <a:prstGeom prst="roundRect">
            <a:avLst>
              <a:gd name="adj" fmla="val 16667"/>
            </a:avLst>
          </a:prstGeom>
          <a:solidFill>
            <a:srgbClr val="258D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36000" rIns="3600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2" name="Text Box 15"/>
          <p:cNvSpPr txBox="1">
            <a:spLocks noChangeArrowheads="1"/>
          </p:cNvSpPr>
          <p:nvPr/>
        </p:nvSpPr>
        <p:spPr bwMode="auto">
          <a:xfrm>
            <a:off x="76523" y="5301208"/>
            <a:ext cx="7473850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FF0000">
                <a:gamma/>
                <a:shade val="60000"/>
                <a:invGamma/>
              </a:srgbClr>
            </a:prstShdw>
          </a:effectLst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</a:rPr>
              <a:t>Reliable and cost effective reuse of CAD-PDM information</a:t>
            </a:r>
            <a:r>
              <a:rPr kumimoji="0" lang="en-GB" sz="1800" i="0" u="none" strike="noStrike" kern="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sng" strike="noStrike" kern="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</a:rPr>
              <a:t>across </a:t>
            </a:r>
            <a:r>
              <a:rPr lang="en-GB" sz="1800" b="1" u="sng" kern="0" dirty="0" smtClean="0">
                <a:solidFill>
                  <a:srgbClr val="FFFFFF"/>
                </a:solidFill>
                <a:latin typeface="Arial" charset="0"/>
              </a:rPr>
              <a:t>multiple domains / multiple tools</a:t>
            </a:r>
            <a:endParaRPr kumimoji="0" lang="en-GB" sz="1800" b="0" i="0" u="sng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3512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6591" y="244226"/>
            <a:ext cx="8733978" cy="1014413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>
                        <a:gamma/>
                        <a:shade val="8000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5725" tIns="44450" rIns="85725" bIns="44450" numCol="1" anchor="ctr" anchorCtr="0" compatLnSpc="1">
            <a:prstTxWarp prst="textNoShape">
              <a:avLst/>
            </a:prstTxWarp>
          </a:bodyPr>
          <a:lstStyle/>
          <a:p>
            <a:r>
              <a:rPr lang="en-GB" dirty="0" smtClean="0"/>
              <a:t>Obsolescence challenge for </a:t>
            </a:r>
            <a:r>
              <a:rPr lang="en-GB" dirty="0"/>
              <a:t>PLM </a:t>
            </a:r>
            <a:r>
              <a:rPr lang="en-GB" dirty="0" smtClean="0"/>
              <a:t>systems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46" name="Text Box 4"/>
          <p:cNvSpPr txBox="1">
            <a:spLocks noChangeArrowheads="1"/>
          </p:cNvSpPr>
          <p:nvPr/>
        </p:nvSpPr>
        <p:spPr bwMode="auto">
          <a:xfrm>
            <a:off x="6276404" y="4855120"/>
            <a:ext cx="32131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itchFamily="34" charset="0"/>
              </a:rPr>
              <a:t>Time in years</a:t>
            </a:r>
          </a:p>
        </p:txBody>
      </p:sp>
      <p:sp>
        <p:nvSpPr>
          <p:cNvPr id="47" name="Line 6"/>
          <p:cNvSpPr>
            <a:spLocks noChangeShapeType="1"/>
          </p:cNvSpPr>
          <p:nvPr/>
        </p:nvSpPr>
        <p:spPr bwMode="auto">
          <a:xfrm>
            <a:off x="1291654" y="4851945"/>
            <a:ext cx="603567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8" name="Line 7"/>
          <p:cNvSpPr>
            <a:spLocks noChangeShapeType="1"/>
          </p:cNvSpPr>
          <p:nvPr/>
        </p:nvSpPr>
        <p:spPr bwMode="auto">
          <a:xfrm>
            <a:off x="2687066" y="4941168"/>
            <a:ext cx="1373188" cy="0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9" name="Line 8"/>
          <p:cNvSpPr>
            <a:spLocks noChangeShapeType="1"/>
          </p:cNvSpPr>
          <p:nvPr/>
        </p:nvSpPr>
        <p:spPr bwMode="auto">
          <a:xfrm>
            <a:off x="1471041" y="930820"/>
            <a:ext cx="0" cy="42116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0" name="Rectangle 9"/>
          <p:cNvSpPr>
            <a:spLocks noChangeArrowheads="1"/>
          </p:cNvSpPr>
          <p:nvPr/>
        </p:nvSpPr>
        <p:spPr bwMode="auto">
          <a:xfrm>
            <a:off x="-87560" y="1003845"/>
            <a:ext cx="1439539" cy="611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  <a:t>Life of Operating System</a:t>
            </a:r>
          </a:p>
        </p:txBody>
      </p:sp>
      <p:sp>
        <p:nvSpPr>
          <p:cNvPr id="51" name="Rectangle 10"/>
          <p:cNvSpPr>
            <a:spLocks noChangeArrowheads="1"/>
          </p:cNvSpPr>
          <p:nvPr/>
        </p:nvSpPr>
        <p:spPr bwMode="auto">
          <a:xfrm>
            <a:off x="156591" y="1844824"/>
            <a:ext cx="1195388" cy="439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  <a:t>Life of Computer</a:t>
            </a:r>
          </a:p>
        </p:txBody>
      </p:sp>
      <p:sp>
        <p:nvSpPr>
          <p:cNvPr id="52" name="Rectangle 11"/>
          <p:cNvSpPr>
            <a:spLocks noChangeArrowheads="1"/>
          </p:cNvSpPr>
          <p:nvPr/>
        </p:nvSpPr>
        <p:spPr bwMode="auto">
          <a:xfrm>
            <a:off x="0" y="2526466"/>
            <a:ext cx="1351979" cy="439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  <a:t>Time between CAD versions</a:t>
            </a:r>
          </a:p>
        </p:txBody>
      </p:sp>
      <p:sp>
        <p:nvSpPr>
          <p:cNvPr id="53" name="Rectangle 12"/>
          <p:cNvSpPr>
            <a:spLocks noChangeArrowheads="1"/>
          </p:cNvSpPr>
          <p:nvPr/>
        </p:nvSpPr>
        <p:spPr bwMode="auto">
          <a:xfrm>
            <a:off x="0" y="3205708"/>
            <a:ext cx="1351979" cy="439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  <a:t>Life of CAD system</a:t>
            </a:r>
          </a:p>
        </p:txBody>
      </p:sp>
      <p:sp>
        <p:nvSpPr>
          <p:cNvPr id="54" name="Rectangle 13"/>
          <p:cNvSpPr>
            <a:spLocks noChangeArrowheads="1"/>
          </p:cNvSpPr>
          <p:nvPr/>
        </p:nvSpPr>
        <p:spPr bwMode="auto">
          <a:xfrm>
            <a:off x="0" y="3993108"/>
            <a:ext cx="1351979" cy="611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  <a:t>Life of Aerospace product</a:t>
            </a:r>
          </a:p>
        </p:txBody>
      </p:sp>
      <p:sp>
        <p:nvSpPr>
          <p:cNvPr id="55" name="Rectangle 16"/>
          <p:cNvSpPr>
            <a:spLocks noChangeArrowheads="1"/>
          </p:cNvSpPr>
          <p:nvPr/>
        </p:nvSpPr>
        <p:spPr bwMode="auto">
          <a:xfrm>
            <a:off x="1471041" y="1148308"/>
            <a:ext cx="149225" cy="290512"/>
          </a:xfrm>
          <a:prstGeom prst="rect">
            <a:avLst/>
          </a:prstGeom>
          <a:gradFill rotWithShape="0">
            <a:gsLst>
              <a:gs pos="0">
                <a:srgbClr val="FF9933"/>
              </a:gs>
              <a:gs pos="100000">
                <a:srgbClr val="258DBF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FF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1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6" name="Text Box 17"/>
          <p:cNvSpPr txBox="1">
            <a:spLocks noChangeArrowheads="1"/>
          </p:cNvSpPr>
          <p:nvPr/>
        </p:nvSpPr>
        <p:spPr bwMode="auto">
          <a:xfrm>
            <a:off x="1909985" y="1075283"/>
            <a:ext cx="1554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1.5 year</a:t>
            </a:r>
            <a:endParaRPr kumimoji="0" lang="en-US" sz="18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</a:endParaRPr>
          </a:p>
        </p:txBody>
      </p:sp>
      <p:sp>
        <p:nvSpPr>
          <p:cNvPr id="57" name="Rectangle 19"/>
          <p:cNvSpPr>
            <a:spLocks noChangeArrowheads="1"/>
          </p:cNvSpPr>
          <p:nvPr/>
        </p:nvSpPr>
        <p:spPr bwMode="auto">
          <a:xfrm>
            <a:off x="1471041" y="1873795"/>
            <a:ext cx="298450" cy="290513"/>
          </a:xfrm>
          <a:prstGeom prst="rect">
            <a:avLst/>
          </a:prstGeom>
          <a:gradFill rotWithShape="0">
            <a:gsLst>
              <a:gs pos="0">
                <a:srgbClr val="FF9933"/>
              </a:gs>
              <a:gs pos="100000">
                <a:srgbClr val="258DBF"/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>
            <a:prstShdw prst="shdw17" dist="17961" dir="2700000">
              <a:srgbClr val="FF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8" name="Text Box 20"/>
          <p:cNvSpPr txBox="1">
            <a:spLocks noChangeArrowheads="1"/>
          </p:cNvSpPr>
          <p:nvPr/>
        </p:nvSpPr>
        <p:spPr bwMode="auto">
          <a:xfrm>
            <a:off x="2205955" y="1813470"/>
            <a:ext cx="15541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3 years</a:t>
            </a:r>
            <a:endParaRPr kumimoji="0" lang="en-US" sz="18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</a:endParaRPr>
          </a:p>
        </p:txBody>
      </p:sp>
      <p:sp>
        <p:nvSpPr>
          <p:cNvPr id="59" name="Text Box 21"/>
          <p:cNvSpPr txBox="1">
            <a:spLocks noChangeArrowheads="1"/>
          </p:cNvSpPr>
          <p:nvPr/>
        </p:nvSpPr>
        <p:spPr bwMode="auto">
          <a:xfrm>
            <a:off x="2228279" y="4996408"/>
            <a:ext cx="4984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itchFamily="34" charset="0"/>
              </a:rPr>
              <a:t>10</a:t>
            </a:r>
            <a:endParaRPr kumimoji="0" lang="en-US" sz="1400" b="1" i="0" u="none" strike="noStrike" kern="0" cap="none" spc="0" normalizeH="0" baseline="0" noProof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Arial" pitchFamily="34" charset="0"/>
            </a:endParaRPr>
          </a:p>
        </p:txBody>
      </p:sp>
      <p:sp>
        <p:nvSpPr>
          <p:cNvPr id="60" name="Line 22"/>
          <p:cNvSpPr>
            <a:spLocks noChangeShapeType="1"/>
          </p:cNvSpPr>
          <p:nvPr/>
        </p:nvSpPr>
        <p:spPr bwMode="auto">
          <a:xfrm>
            <a:off x="1461516" y="1137195"/>
            <a:ext cx="5795963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1" name="Line 23"/>
          <p:cNvSpPr>
            <a:spLocks noChangeShapeType="1"/>
          </p:cNvSpPr>
          <p:nvPr/>
        </p:nvSpPr>
        <p:spPr bwMode="auto">
          <a:xfrm>
            <a:off x="1461516" y="1438820"/>
            <a:ext cx="5795963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2" name="Line 24"/>
          <p:cNvSpPr>
            <a:spLocks noChangeShapeType="1"/>
          </p:cNvSpPr>
          <p:nvPr/>
        </p:nvSpPr>
        <p:spPr bwMode="auto">
          <a:xfrm>
            <a:off x="1461516" y="1875383"/>
            <a:ext cx="5795963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3" name="Line 25"/>
          <p:cNvSpPr>
            <a:spLocks noChangeShapeType="1"/>
          </p:cNvSpPr>
          <p:nvPr/>
        </p:nvSpPr>
        <p:spPr bwMode="auto">
          <a:xfrm>
            <a:off x="1461516" y="2167483"/>
            <a:ext cx="5795963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4" name="Line 26"/>
          <p:cNvSpPr>
            <a:spLocks noChangeShapeType="1"/>
          </p:cNvSpPr>
          <p:nvPr/>
        </p:nvSpPr>
        <p:spPr bwMode="auto">
          <a:xfrm>
            <a:off x="1461516" y="2600870"/>
            <a:ext cx="5795963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5" name="Line 27"/>
          <p:cNvSpPr>
            <a:spLocks noChangeShapeType="1"/>
          </p:cNvSpPr>
          <p:nvPr/>
        </p:nvSpPr>
        <p:spPr bwMode="auto">
          <a:xfrm>
            <a:off x="1461516" y="2904083"/>
            <a:ext cx="5795963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66" name="Group 29"/>
          <p:cNvGrpSpPr>
            <a:grpSpLocks/>
          </p:cNvGrpSpPr>
          <p:nvPr/>
        </p:nvGrpSpPr>
        <p:grpSpPr bwMode="auto">
          <a:xfrm>
            <a:off x="1471041" y="2577058"/>
            <a:ext cx="1824038" cy="366712"/>
            <a:chOff x="960" y="2336"/>
            <a:chExt cx="1464" cy="243"/>
          </a:xfrm>
        </p:grpSpPr>
        <p:sp>
          <p:nvSpPr>
            <p:cNvPr id="67" name="Rectangle 30"/>
            <p:cNvSpPr>
              <a:spLocks noChangeArrowheads="1"/>
            </p:cNvSpPr>
            <p:nvPr/>
          </p:nvSpPr>
          <p:spPr bwMode="auto">
            <a:xfrm>
              <a:off x="960" y="2352"/>
              <a:ext cx="60" cy="192"/>
            </a:xfrm>
            <a:prstGeom prst="rect">
              <a:avLst/>
            </a:prstGeom>
            <a:gradFill rotWithShape="0">
              <a:gsLst>
                <a:gs pos="0">
                  <a:srgbClr val="008000"/>
                </a:gs>
                <a:gs pos="50000">
                  <a:srgbClr val="A9D4A9"/>
                </a:gs>
                <a:gs pos="100000">
                  <a:srgbClr val="008000"/>
                </a:gs>
              </a:gsLst>
              <a:lin ang="5400000" scaled="1"/>
            </a:gradFill>
            <a:ln>
              <a:noFill/>
            </a:ln>
            <a:effectLst>
              <a:prstShdw prst="shdw17" dist="17961" dir="2700000">
                <a:srgbClr val="004D00"/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8" name="Text Box 31"/>
            <p:cNvSpPr txBox="1">
              <a:spLocks noChangeArrowheads="1"/>
            </p:cNvSpPr>
            <p:nvPr/>
          </p:nvSpPr>
          <p:spPr bwMode="auto">
            <a:xfrm>
              <a:off x="1177" y="2336"/>
              <a:ext cx="1247" cy="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000"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000"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000"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000"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000"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</a:rPr>
                <a:t>0.5 year</a:t>
              </a:r>
              <a:endParaRPr kumimoji="0" 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endParaRPr>
            </a:p>
          </p:txBody>
        </p:sp>
      </p:grpSp>
      <p:grpSp>
        <p:nvGrpSpPr>
          <p:cNvPr id="69" name="Group 32"/>
          <p:cNvGrpSpPr>
            <a:grpSpLocks/>
          </p:cNvGrpSpPr>
          <p:nvPr/>
        </p:nvGrpSpPr>
        <p:grpSpPr bwMode="auto">
          <a:xfrm>
            <a:off x="1471041" y="3261270"/>
            <a:ext cx="2680268" cy="365125"/>
            <a:chOff x="960" y="2788"/>
            <a:chExt cx="2152" cy="242"/>
          </a:xfrm>
        </p:grpSpPr>
        <p:sp>
          <p:nvSpPr>
            <p:cNvPr id="70" name="Rectangle 33"/>
            <p:cNvSpPr>
              <a:spLocks noChangeArrowheads="1"/>
            </p:cNvSpPr>
            <p:nvPr/>
          </p:nvSpPr>
          <p:spPr bwMode="auto">
            <a:xfrm>
              <a:off x="960" y="2832"/>
              <a:ext cx="720" cy="192"/>
            </a:xfrm>
            <a:prstGeom prst="rect">
              <a:avLst/>
            </a:prstGeom>
            <a:gradFill rotWithShape="0">
              <a:gsLst>
                <a:gs pos="0">
                  <a:srgbClr val="008000"/>
                </a:gs>
                <a:gs pos="50000">
                  <a:srgbClr val="A9D4A9"/>
                </a:gs>
                <a:gs pos="100000">
                  <a:srgbClr val="008000"/>
                </a:gs>
              </a:gsLst>
              <a:lin ang="5400000" scaled="1"/>
            </a:gradFill>
            <a:ln>
              <a:noFill/>
            </a:ln>
            <a:effectLst>
              <a:prstShdw prst="shdw17" dist="17961" dir="2700000">
                <a:srgbClr val="004D00"/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71" name="Text Box 34"/>
            <p:cNvSpPr txBox="1">
              <a:spLocks noChangeArrowheads="1"/>
            </p:cNvSpPr>
            <p:nvPr/>
          </p:nvSpPr>
          <p:spPr bwMode="auto">
            <a:xfrm>
              <a:off x="1864" y="2788"/>
              <a:ext cx="1248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000"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000"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000"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000"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000"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</a:rPr>
                <a:t>10 years</a:t>
              </a:r>
              <a:endPara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endParaRPr>
            </a:p>
          </p:txBody>
        </p:sp>
      </p:grpSp>
      <p:sp>
        <p:nvSpPr>
          <p:cNvPr id="72" name="Line 35"/>
          <p:cNvSpPr>
            <a:spLocks noChangeShapeType="1"/>
          </p:cNvSpPr>
          <p:nvPr/>
        </p:nvSpPr>
        <p:spPr bwMode="auto">
          <a:xfrm>
            <a:off x="1461516" y="3326358"/>
            <a:ext cx="5795963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3" name="Line 36"/>
          <p:cNvSpPr>
            <a:spLocks noChangeShapeType="1"/>
          </p:cNvSpPr>
          <p:nvPr/>
        </p:nvSpPr>
        <p:spPr bwMode="auto">
          <a:xfrm>
            <a:off x="1461516" y="3620045"/>
            <a:ext cx="5795963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4" name="Line 37"/>
          <p:cNvSpPr>
            <a:spLocks noChangeShapeType="1"/>
          </p:cNvSpPr>
          <p:nvPr/>
        </p:nvSpPr>
        <p:spPr bwMode="auto">
          <a:xfrm>
            <a:off x="2367979" y="4778920"/>
            <a:ext cx="0" cy="2174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5" name="Line 38"/>
          <p:cNvSpPr>
            <a:spLocks noChangeShapeType="1"/>
          </p:cNvSpPr>
          <p:nvPr/>
        </p:nvSpPr>
        <p:spPr bwMode="auto">
          <a:xfrm>
            <a:off x="3263329" y="4791620"/>
            <a:ext cx="0" cy="2174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6" name="Text Box 39"/>
          <p:cNvSpPr txBox="1">
            <a:spLocks noChangeArrowheads="1"/>
          </p:cNvSpPr>
          <p:nvPr/>
        </p:nvSpPr>
        <p:spPr bwMode="auto">
          <a:xfrm>
            <a:off x="3144266" y="4996408"/>
            <a:ext cx="15541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itchFamily="34" charset="0"/>
              </a:rPr>
              <a:t>20</a:t>
            </a:r>
            <a:endParaRPr kumimoji="0" lang="en-US" sz="1400" b="1" i="0" u="none" strike="noStrike" kern="0" cap="none" spc="0" normalizeH="0" baseline="0" noProof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Arial" pitchFamily="34" charset="0"/>
            </a:endParaRPr>
          </a:p>
        </p:txBody>
      </p:sp>
      <p:sp>
        <p:nvSpPr>
          <p:cNvPr id="77" name="Line 40"/>
          <p:cNvSpPr>
            <a:spLocks noChangeShapeType="1"/>
          </p:cNvSpPr>
          <p:nvPr/>
        </p:nvSpPr>
        <p:spPr bwMode="auto">
          <a:xfrm>
            <a:off x="1461516" y="4053433"/>
            <a:ext cx="5795963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8" name="Line 41"/>
          <p:cNvSpPr>
            <a:spLocks noChangeShapeType="1"/>
          </p:cNvSpPr>
          <p:nvPr/>
        </p:nvSpPr>
        <p:spPr bwMode="auto">
          <a:xfrm>
            <a:off x="1461516" y="4424908"/>
            <a:ext cx="5795963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9" name="Line 42"/>
          <p:cNvSpPr>
            <a:spLocks noChangeShapeType="1"/>
          </p:cNvSpPr>
          <p:nvPr/>
        </p:nvSpPr>
        <p:spPr bwMode="auto">
          <a:xfrm>
            <a:off x="3263329" y="4778920"/>
            <a:ext cx="0" cy="2174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6800" rIns="90000" bIns="4680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0" name="Rectangle 44"/>
          <p:cNvSpPr>
            <a:spLocks noChangeArrowheads="1"/>
          </p:cNvSpPr>
          <p:nvPr/>
        </p:nvSpPr>
        <p:spPr bwMode="auto">
          <a:xfrm>
            <a:off x="1471041" y="4053433"/>
            <a:ext cx="5557838" cy="363537"/>
          </a:xfrm>
          <a:prstGeom prst="rect">
            <a:avLst/>
          </a:prstGeom>
          <a:gradFill rotWithShape="0">
            <a:gsLst>
              <a:gs pos="0">
                <a:srgbClr val="FF9933"/>
              </a:gs>
              <a:gs pos="100000">
                <a:srgbClr val="258DBF"/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>
            <a:prstShdw prst="shdw17" dist="17961" dir="2700000">
              <a:srgbClr val="FF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1" name="Freeform 45"/>
          <p:cNvSpPr>
            <a:spLocks/>
          </p:cNvSpPr>
          <p:nvPr/>
        </p:nvSpPr>
        <p:spPr bwMode="auto">
          <a:xfrm>
            <a:off x="6916166" y="4048670"/>
            <a:ext cx="441325" cy="371475"/>
          </a:xfrm>
          <a:custGeom>
            <a:avLst/>
            <a:gdLst/>
            <a:ahLst/>
            <a:cxnLst>
              <a:cxn ang="0">
                <a:pos x="0" y="6"/>
              </a:cxn>
              <a:cxn ang="0">
                <a:pos x="291" y="6"/>
              </a:cxn>
              <a:cxn ang="0">
                <a:pos x="270" y="57"/>
              </a:cxn>
              <a:cxn ang="0">
                <a:pos x="336" y="144"/>
              </a:cxn>
              <a:cxn ang="0">
                <a:pos x="270" y="183"/>
              </a:cxn>
              <a:cxn ang="0">
                <a:pos x="252" y="237"/>
              </a:cxn>
              <a:cxn ang="0">
                <a:pos x="213" y="243"/>
              </a:cxn>
              <a:cxn ang="0">
                <a:pos x="99" y="246"/>
              </a:cxn>
              <a:cxn ang="0">
                <a:pos x="0" y="6"/>
              </a:cxn>
            </a:cxnLst>
            <a:rect l="0" t="0" r="r" b="b"/>
            <a:pathLst>
              <a:path w="354" h="246">
                <a:moveTo>
                  <a:pt x="0" y="6"/>
                </a:moveTo>
                <a:cubicBezTo>
                  <a:pt x="94" y="3"/>
                  <a:pt x="197" y="0"/>
                  <a:pt x="291" y="6"/>
                </a:cubicBezTo>
                <a:cubicBezTo>
                  <a:pt x="343" y="9"/>
                  <a:pt x="278" y="49"/>
                  <a:pt x="270" y="57"/>
                </a:cubicBezTo>
                <a:cubicBezTo>
                  <a:pt x="281" y="101"/>
                  <a:pt x="292" y="129"/>
                  <a:pt x="336" y="144"/>
                </a:cubicBezTo>
                <a:cubicBezTo>
                  <a:pt x="285" y="198"/>
                  <a:pt x="354" y="134"/>
                  <a:pt x="270" y="183"/>
                </a:cubicBezTo>
                <a:cubicBezTo>
                  <a:pt x="254" y="193"/>
                  <a:pt x="268" y="226"/>
                  <a:pt x="252" y="237"/>
                </a:cubicBezTo>
                <a:cubicBezTo>
                  <a:pt x="243" y="243"/>
                  <a:pt x="222" y="237"/>
                  <a:pt x="213" y="243"/>
                </a:cubicBezTo>
                <a:cubicBezTo>
                  <a:pt x="171" y="240"/>
                  <a:pt x="99" y="246"/>
                  <a:pt x="99" y="246"/>
                </a:cubicBezTo>
                <a:lnTo>
                  <a:pt x="0" y="6"/>
                </a:lnTo>
                <a:close/>
              </a:path>
            </a:pathLst>
          </a:custGeom>
          <a:gradFill rotWithShape="0">
            <a:gsLst>
              <a:gs pos="0">
                <a:srgbClr val="FF9933"/>
              </a:gs>
              <a:gs pos="100000">
                <a:srgbClr val="258DBF"/>
              </a:gs>
            </a:gsLst>
            <a:lin ang="0" scaled="1"/>
          </a:gradFill>
          <a:ln w="9525" cap="flat" cmpd="sng">
            <a:noFill/>
            <a:prstDash val="solid"/>
            <a:round/>
            <a:headEnd/>
            <a:tailEnd/>
          </a:ln>
          <a:effectLst>
            <a:prstShdw prst="shdw17" dist="17961" dir="2700000">
              <a:srgbClr val="FF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2" name="Text Box 46"/>
          <p:cNvSpPr txBox="1">
            <a:spLocks noChangeArrowheads="1"/>
          </p:cNvSpPr>
          <p:nvPr/>
        </p:nvSpPr>
        <p:spPr bwMode="auto">
          <a:xfrm>
            <a:off x="5033391" y="4034383"/>
            <a:ext cx="15541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000"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kern="0" dirty="0">
                <a:solidFill>
                  <a:srgbClr val="FFFFFF"/>
                </a:solidFill>
              </a:rPr>
              <a:t>7</a:t>
            </a:r>
            <a:r>
              <a:rPr kumimoji="0" lang="en-GB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</a:rPr>
              <a:t>0 years +</a:t>
            </a:r>
            <a:endParaRPr kumimoji="0" lang="en-US" sz="18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</a:endParaRPr>
          </a:p>
        </p:txBody>
      </p:sp>
      <p:grpSp>
        <p:nvGrpSpPr>
          <p:cNvPr id="83" name="Group 47"/>
          <p:cNvGrpSpPr>
            <a:grpSpLocks/>
          </p:cNvGrpSpPr>
          <p:nvPr/>
        </p:nvGrpSpPr>
        <p:grpSpPr bwMode="auto">
          <a:xfrm>
            <a:off x="3995166" y="4778920"/>
            <a:ext cx="2465388" cy="522288"/>
            <a:chOff x="2988" y="3792"/>
            <a:chExt cx="1980" cy="345"/>
          </a:xfrm>
        </p:grpSpPr>
        <p:sp>
          <p:nvSpPr>
            <p:cNvPr id="84" name="Text Box 48"/>
            <p:cNvSpPr txBox="1">
              <a:spLocks noChangeArrowheads="1"/>
            </p:cNvSpPr>
            <p:nvPr/>
          </p:nvSpPr>
          <p:spPr bwMode="auto">
            <a:xfrm>
              <a:off x="2988" y="3936"/>
              <a:ext cx="1248" cy="2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000"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000"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000"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000"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000"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66"/>
                  </a:solidFill>
                  <a:effectLst/>
                  <a:uLnTx/>
                  <a:uFillTx/>
                  <a:latin typeface="Arial" pitchFamily="34" charset="0"/>
                </a:rPr>
                <a:t>30</a:t>
              </a:r>
              <a:endParaRPr kumimoji="0" 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itchFamily="34" charset="0"/>
              </a:endParaRPr>
            </a:p>
          </p:txBody>
        </p:sp>
        <p:sp>
          <p:nvSpPr>
            <p:cNvPr id="85" name="Line 49"/>
            <p:cNvSpPr>
              <a:spLocks noChangeShapeType="1"/>
            </p:cNvSpPr>
            <p:nvPr/>
          </p:nvSpPr>
          <p:spPr bwMode="auto">
            <a:xfrm>
              <a:off x="3120" y="3792"/>
              <a:ext cx="0" cy="14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90000" tIns="46800" rIns="90000" bIns="468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6" name="Line 50"/>
            <p:cNvSpPr>
              <a:spLocks noChangeShapeType="1"/>
            </p:cNvSpPr>
            <p:nvPr/>
          </p:nvSpPr>
          <p:spPr bwMode="auto">
            <a:xfrm>
              <a:off x="3840" y="3800"/>
              <a:ext cx="0" cy="14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90000" tIns="46800" rIns="90000" bIns="468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7" name="Text Box 51"/>
            <p:cNvSpPr txBox="1">
              <a:spLocks noChangeArrowheads="1"/>
            </p:cNvSpPr>
            <p:nvPr/>
          </p:nvSpPr>
          <p:spPr bwMode="auto">
            <a:xfrm>
              <a:off x="3720" y="3936"/>
              <a:ext cx="1248" cy="2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000"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000"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000"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000"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000"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66"/>
                  </a:solidFill>
                  <a:effectLst/>
                  <a:uLnTx/>
                  <a:uFillTx/>
                  <a:latin typeface="Arial" pitchFamily="34" charset="0"/>
                </a:rPr>
                <a:t>40</a:t>
              </a:r>
              <a:endParaRPr kumimoji="0" 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itchFamily="34" charset="0"/>
              </a:endParaRPr>
            </a:p>
          </p:txBody>
        </p:sp>
      </p:grpSp>
      <p:sp>
        <p:nvSpPr>
          <p:cNvPr id="98" name="ZoneTexte 97"/>
          <p:cNvSpPr txBox="1"/>
          <p:nvPr/>
        </p:nvSpPr>
        <p:spPr>
          <a:xfrm>
            <a:off x="7358072" y="1844824"/>
            <a:ext cx="26484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 smtClean="0"/>
              <a:t>Needs of migration</a:t>
            </a:r>
            <a:br>
              <a:rPr lang="en-GB" b="1" i="1" dirty="0" smtClean="0"/>
            </a:br>
            <a:r>
              <a:rPr lang="en-GB" b="1" i="1" dirty="0" smtClean="0"/>
              <a:t>of CAD-PDM information </a:t>
            </a:r>
            <a:endParaRPr lang="en-GB" b="1" i="1" dirty="0"/>
          </a:p>
        </p:txBody>
      </p:sp>
      <p:sp>
        <p:nvSpPr>
          <p:cNvPr id="99" name="ZoneTexte 98"/>
          <p:cNvSpPr txBox="1"/>
          <p:nvPr/>
        </p:nvSpPr>
        <p:spPr>
          <a:xfrm>
            <a:off x="7358072" y="3717032"/>
            <a:ext cx="264848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 smtClean="0"/>
              <a:t>Needs of </a:t>
            </a:r>
            <a:br>
              <a:rPr lang="en-GB" b="1" i="1" dirty="0" smtClean="0"/>
            </a:br>
            <a:r>
              <a:rPr lang="en-GB" b="1" i="1" dirty="0" smtClean="0"/>
              <a:t>LT Archiving &amp; Retrieval</a:t>
            </a:r>
            <a:br>
              <a:rPr lang="en-GB" b="1" i="1" dirty="0" smtClean="0"/>
            </a:br>
            <a:r>
              <a:rPr lang="en-GB" b="1" i="1" dirty="0" smtClean="0"/>
              <a:t>of CAD-PDM information </a:t>
            </a:r>
            <a:endParaRPr lang="en-GB" b="1" i="1" dirty="0"/>
          </a:p>
        </p:txBody>
      </p:sp>
      <p:sp>
        <p:nvSpPr>
          <p:cNvPr id="89" name="AutoShape 21"/>
          <p:cNvSpPr>
            <a:spLocks noChangeArrowheads="1"/>
          </p:cNvSpPr>
          <p:nvPr/>
        </p:nvSpPr>
        <p:spPr bwMode="auto">
          <a:xfrm>
            <a:off x="71438" y="5301208"/>
            <a:ext cx="7473850" cy="792088"/>
          </a:xfrm>
          <a:prstGeom prst="roundRect">
            <a:avLst>
              <a:gd name="adj" fmla="val 16667"/>
            </a:avLst>
          </a:prstGeom>
          <a:solidFill>
            <a:srgbClr val="258D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36000" rIns="3600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0" name="Text Box 15"/>
          <p:cNvSpPr txBox="1">
            <a:spLocks noChangeArrowheads="1"/>
          </p:cNvSpPr>
          <p:nvPr/>
        </p:nvSpPr>
        <p:spPr bwMode="auto">
          <a:xfrm>
            <a:off x="71438" y="5300638"/>
            <a:ext cx="7473850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FF0000">
                <a:gamma/>
                <a:shade val="60000"/>
                <a:invGamma/>
              </a:srgbClr>
            </a:prstShdw>
          </a:effectLst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</a:rPr>
              <a:t>Reliable and cost effective reuse of CAD-PDM information</a:t>
            </a:r>
            <a:r>
              <a:rPr kumimoji="0" lang="en-GB" sz="1800" b="1" i="0" u="none" strike="noStrike" kern="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sng" strike="noStrike" kern="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</a:rPr>
              <a:t>along </a:t>
            </a:r>
            <a:r>
              <a:rPr kumimoji="0" lang="en-GB" sz="1800" b="1" i="0" u="sng" strike="noStrike" kern="0" cap="none" spc="0" normalizeH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</a:rPr>
              <a:t>multiple timescales</a:t>
            </a:r>
            <a:endParaRPr kumimoji="0" lang="en-GB" sz="1800" b="0" i="0" u="sng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91" name="Text Box 18"/>
          <p:cNvSpPr txBox="1">
            <a:spLocks noChangeArrowheads="1"/>
          </p:cNvSpPr>
          <p:nvPr/>
        </p:nvSpPr>
        <p:spPr bwMode="auto">
          <a:xfrm>
            <a:off x="7905329" y="5372075"/>
            <a:ext cx="1944216" cy="713393"/>
          </a:xfrm>
          <a:prstGeom prst="rect">
            <a:avLst/>
          </a:prstGeom>
          <a:solidFill>
            <a:srgbClr val="258D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</a:rPr>
              <a:t>interoperability</a:t>
            </a:r>
            <a:endParaRPr kumimoji="0" lang="fr-FR" sz="18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</a:rPr>
              <a:t>Standards!</a:t>
            </a:r>
            <a:endParaRPr kumimoji="0" lang="en-US" sz="18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itchFamily="34" charset="0"/>
            </a:endParaRPr>
          </a:p>
        </p:txBody>
      </p:sp>
      <p:sp>
        <p:nvSpPr>
          <p:cNvPr id="92" name="AutoShape 20"/>
          <p:cNvSpPr>
            <a:spLocks noChangeArrowheads="1"/>
          </p:cNvSpPr>
          <p:nvPr/>
        </p:nvSpPr>
        <p:spPr bwMode="auto">
          <a:xfrm>
            <a:off x="7588473" y="5517480"/>
            <a:ext cx="244847" cy="431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258D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88" name="Image 8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3" t="20424" r="10703" b="20424"/>
          <a:stretch/>
        </p:blipFill>
        <p:spPr>
          <a:xfrm>
            <a:off x="6039199" y="3356992"/>
            <a:ext cx="1722113" cy="644380"/>
          </a:xfrm>
          <a:prstGeom prst="rect">
            <a:avLst/>
          </a:prstGeom>
          <a:solidFill>
            <a:schemeClr val="tx1"/>
          </a:solidFill>
        </p:spPr>
      </p:pic>
      <p:grpSp>
        <p:nvGrpSpPr>
          <p:cNvPr id="5" name="Groupe 4"/>
          <p:cNvGrpSpPr/>
          <p:nvPr/>
        </p:nvGrpSpPr>
        <p:grpSpPr>
          <a:xfrm>
            <a:off x="3016000" y="1441995"/>
            <a:ext cx="2586981" cy="1778000"/>
            <a:chOff x="6432091" y="660857"/>
            <a:chExt cx="2586981" cy="1778000"/>
          </a:xfrm>
        </p:grpSpPr>
        <p:sp>
          <p:nvSpPr>
            <p:cNvPr id="3" name="Nuage 2"/>
            <p:cNvSpPr/>
            <p:nvPr/>
          </p:nvSpPr>
          <p:spPr bwMode="auto">
            <a:xfrm>
              <a:off x="6432091" y="660857"/>
              <a:ext cx="2586981" cy="1778000"/>
            </a:xfrm>
            <a:prstGeom prst="cloud">
              <a:avLst/>
            </a:prstGeom>
            <a:solidFill>
              <a:schemeClr val="tx1"/>
            </a:solidFill>
            <a:ln w="12700" cap="flat" cmpd="sng" algn="ctr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1600" b="0" i="0" u="none" strike="noStrike" cap="none" normalizeH="0" baseline="0" dirty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Arial" pitchFamily="34" charset="0"/>
                </a:rPr>
                <a:t>         </a:t>
              </a: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endParaRPr>
            </a:p>
          </p:txBody>
        </p:sp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0143" y="1351718"/>
              <a:ext cx="596900" cy="23177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</p:pic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6923" y="1021165"/>
              <a:ext cx="417322" cy="40256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</p:pic>
        <p:pic>
          <p:nvPicPr>
            <p:cNvPr id="3081" name="Picture 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8345" y="1830738"/>
              <a:ext cx="669925" cy="261937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</p:pic>
        <p:pic>
          <p:nvPicPr>
            <p:cNvPr id="3084" name="Picture 12"/>
            <p:cNvPicPr>
              <a:picLocks noChangeAspect="1" noChangeArrowheads="1"/>
            </p:cNvPicPr>
            <p:nvPr/>
          </p:nvPicPr>
          <p:blipFill>
            <a:blip r:embed="rId6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85403" y="887710"/>
              <a:ext cx="768350" cy="401637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</p:pic>
        <p:pic>
          <p:nvPicPr>
            <p:cNvPr id="3087" name="Picture 15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62233" y="1711130"/>
              <a:ext cx="822325" cy="323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ZoneTexte 3"/>
            <p:cNvSpPr txBox="1"/>
            <p:nvPr/>
          </p:nvSpPr>
          <p:spPr>
            <a:xfrm>
              <a:off x="8210096" y="1293564"/>
              <a:ext cx="7489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800" b="1" dirty="0"/>
                <a:t>e</a:t>
              </a:r>
              <a:r>
                <a:rPr lang="fr-FR" sz="1800" b="1" dirty="0" smtClean="0"/>
                <a:t>tc…</a:t>
              </a:r>
              <a:endParaRPr lang="en-US" sz="18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95670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1612071" y="2659400"/>
            <a:ext cx="7146508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fr-FR" sz="4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Merci pour votre attention</a:t>
            </a:r>
            <a:endParaRPr lang="fr-FR" sz="4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13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ele@">
  <a:themeElements>
    <a:clrScheme name="">
      <a:dk1>
        <a:srgbClr val="000000"/>
      </a:dk1>
      <a:lt1>
        <a:srgbClr val="FFFFFF"/>
      </a:lt1>
      <a:dk2>
        <a:srgbClr val="7AEDFC"/>
      </a:dk2>
      <a:lt2>
        <a:srgbClr val="FFFF00"/>
      </a:lt2>
      <a:accent1>
        <a:srgbClr val="FF00FF"/>
      </a:accent1>
      <a:accent2>
        <a:srgbClr val="FF8000"/>
      </a:accent2>
      <a:accent3>
        <a:srgbClr val="BEF4FD"/>
      </a:accent3>
      <a:accent4>
        <a:srgbClr val="DADADA"/>
      </a:accent4>
      <a:accent5>
        <a:srgbClr val="FFAAFF"/>
      </a:accent5>
      <a:accent6>
        <a:srgbClr val="E77300"/>
      </a:accent6>
      <a:hlink>
        <a:srgbClr val="00FF00"/>
      </a:hlink>
      <a:folHlink>
        <a:srgbClr val="C0FFFF"/>
      </a:folHlink>
    </a:clrScheme>
    <a:fontScheme name="modele@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12700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6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12700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6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modele@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e@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145</Words>
  <Application>Microsoft Office PowerPoint</Application>
  <PresentationFormat>Format A4 (210 x 297 mm)</PresentationFormat>
  <Paragraphs>58</Paragraphs>
  <Slides>5</Slides>
  <Notes>0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7" baseType="lpstr">
      <vt:lpstr>modele@</vt:lpstr>
      <vt:lpstr>Image</vt:lpstr>
      <vt:lpstr>Présentation PowerPoint</vt:lpstr>
      <vt:lpstr>The Aeronautic Extended Enterprise challenge</vt:lpstr>
      <vt:lpstr>Full life-cycle domains integration challenge and support of the 3D model based design </vt:lpstr>
      <vt:lpstr>Obsolescence challenge for PLM systems </vt:lpstr>
      <vt:lpstr>Présentation PowerPoint</vt:lpstr>
    </vt:vector>
  </TitlesOfParts>
  <Company>AFNeT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Comité de Pilotage   Projet S.E.I.N.E.  (Standards pour l’Entreprise Innovante Numérique Etendue) pierre.faure@dassault-aviation.fr jean.brange@afnet.fr samy.scemama@afnet.fr http://www.boost-industrie.com 23/10/2006</dc:title>
  <dc:creator>DELAUNAY, Jean-yves</dc:creator>
  <cp:lastModifiedBy>DELAUNAY, Jean-yves</cp:lastModifiedBy>
  <cp:revision>381</cp:revision>
  <dcterms:modified xsi:type="dcterms:W3CDTF">2014-03-25T15:51:10Z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2149329</vt:lpwstr>
  </property>
  <property fmtid="{D5CDD505-2E9C-101B-9397-08002B2CF9AE}" pid="3" name="NXPowerLiteSettings">
    <vt:lpwstr>E7000400038000</vt:lpwstr>
  </property>
  <property fmtid="{D5CDD505-2E9C-101B-9397-08002B2CF9AE}" pid="4" name="NXPowerLiteVersion">
    <vt:lpwstr>D5.0.2</vt:lpwstr>
  </property>
  <property fmtid="{D5CDD505-2E9C-101B-9397-08002B2CF9AE}" pid="5" name="_NewReviewCycle">
    <vt:lpwstr/>
  </property>
</Properties>
</file>