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openxmlformats-officedocument.oleObject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9" r:id="rId1"/>
  </p:sldMasterIdLst>
  <p:notesMasterIdLst>
    <p:notesMasterId r:id="rId18"/>
  </p:notesMasterIdLst>
  <p:handoutMasterIdLst>
    <p:handoutMasterId r:id="rId19"/>
  </p:handoutMasterIdLst>
  <p:sldIdLst>
    <p:sldId id="624" r:id="rId2"/>
    <p:sldId id="667" r:id="rId3"/>
    <p:sldId id="668" r:id="rId4"/>
    <p:sldId id="670" r:id="rId5"/>
    <p:sldId id="671" r:id="rId6"/>
    <p:sldId id="672" r:id="rId7"/>
    <p:sldId id="673" r:id="rId8"/>
    <p:sldId id="675" r:id="rId9"/>
    <p:sldId id="679" r:id="rId10"/>
    <p:sldId id="676" r:id="rId11"/>
    <p:sldId id="682" r:id="rId12"/>
    <p:sldId id="683" r:id="rId13"/>
    <p:sldId id="684" r:id="rId14"/>
    <p:sldId id="685" r:id="rId15"/>
    <p:sldId id="686" r:id="rId16"/>
    <p:sldId id="665" r:id="rId17"/>
  </p:sldIdLst>
  <p:sldSz cx="9906000" cy="6858000" type="A4"/>
  <p:notesSz cx="6797675" cy="9872663"/>
  <p:defaultTextStyle>
    <a:defPPr>
      <a:defRPr lang="fr-FR"/>
    </a:defPPr>
    <a:lvl1pPr algn="ctr" rtl="0" eaLnBrk="0" fontAlgn="base" hangingPunct="0">
      <a:spcBef>
        <a:spcPct val="0"/>
      </a:spcBef>
      <a:spcAft>
        <a:spcPct val="0"/>
      </a:spcAft>
      <a:defRPr sz="1600" kern="1200">
        <a:solidFill>
          <a:schemeClr val="bg2"/>
        </a:solidFill>
        <a:latin typeface="Arial" pitchFamily="34" charset="0"/>
        <a:ea typeface="+mn-ea"/>
        <a:cs typeface="+mn-cs"/>
      </a:defRPr>
    </a:lvl1pPr>
    <a:lvl2pPr marL="457200" algn="ctr" rtl="0" eaLnBrk="0" fontAlgn="base" hangingPunct="0">
      <a:spcBef>
        <a:spcPct val="0"/>
      </a:spcBef>
      <a:spcAft>
        <a:spcPct val="0"/>
      </a:spcAft>
      <a:defRPr sz="1600" kern="1200">
        <a:solidFill>
          <a:schemeClr val="bg2"/>
        </a:solidFill>
        <a:latin typeface="Arial" pitchFamily="34" charset="0"/>
        <a:ea typeface="+mn-ea"/>
        <a:cs typeface="+mn-cs"/>
      </a:defRPr>
    </a:lvl2pPr>
    <a:lvl3pPr marL="914400" algn="ctr" rtl="0" eaLnBrk="0" fontAlgn="base" hangingPunct="0">
      <a:spcBef>
        <a:spcPct val="0"/>
      </a:spcBef>
      <a:spcAft>
        <a:spcPct val="0"/>
      </a:spcAft>
      <a:defRPr sz="1600" kern="1200">
        <a:solidFill>
          <a:schemeClr val="bg2"/>
        </a:solidFill>
        <a:latin typeface="Arial" pitchFamily="34" charset="0"/>
        <a:ea typeface="+mn-ea"/>
        <a:cs typeface="+mn-cs"/>
      </a:defRPr>
    </a:lvl3pPr>
    <a:lvl4pPr marL="1371600" algn="ctr" rtl="0" eaLnBrk="0" fontAlgn="base" hangingPunct="0">
      <a:spcBef>
        <a:spcPct val="0"/>
      </a:spcBef>
      <a:spcAft>
        <a:spcPct val="0"/>
      </a:spcAft>
      <a:defRPr sz="1600" kern="1200">
        <a:solidFill>
          <a:schemeClr val="bg2"/>
        </a:solidFill>
        <a:latin typeface="Arial" pitchFamily="34" charset="0"/>
        <a:ea typeface="+mn-ea"/>
        <a:cs typeface="+mn-cs"/>
      </a:defRPr>
    </a:lvl4pPr>
    <a:lvl5pPr marL="1828800" algn="ctr" rtl="0" eaLnBrk="0" fontAlgn="base" hangingPunct="0">
      <a:spcBef>
        <a:spcPct val="0"/>
      </a:spcBef>
      <a:spcAft>
        <a:spcPct val="0"/>
      </a:spcAft>
      <a:defRPr sz="1600" kern="1200">
        <a:solidFill>
          <a:schemeClr val="bg2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600" kern="1200">
        <a:solidFill>
          <a:schemeClr val="bg2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sz="1600" kern="1200">
        <a:solidFill>
          <a:schemeClr val="bg2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sz="1600" kern="1200">
        <a:solidFill>
          <a:schemeClr val="bg2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sz="1600" kern="1200">
        <a:solidFill>
          <a:schemeClr val="bg2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0"/>
      </p:ext>
    </p:extLst>
  </p:showPr>
  <p:clrMru>
    <a:srgbClr val="FFFFE1"/>
    <a:srgbClr val="FFFFCC"/>
    <a:srgbClr val="FFFFFF"/>
    <a:srgbClr val="3333FF"/>
    <a:srgbClr val="FFCC00"/>
    <a:srgbClr val="0000CC"/>
    <a:srgbClr val="217F33"/>
    <a:srgbClr val="C0C0C0"/>
    <a:srgbClr val="DDDDDD"/>
    <a:srgbClr val="EAAD1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959" autoAdjust="0"/>
    <p:restoredTop sz="95382" autoAdjust="0"/>
  </p:normalViewPr>
  <p:slideViewPr>
    <p:cSldViewPr>
      <p:cViewPr>
        <p:scale>
          <a:sx n="75" d="100"/>
          <a:sy n="75" d="100"/>
        </p:scale>
        <p:origin x="-822" y="12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>
        <p:scale>
          <a:sx n="100" d="100"/>
          <a:sy n="100" d="100"/>
        </p:scale>
        <p:origin x="-2419" y="-58"/>
      </p:cViewPr>
      <p:guideLst>
        <p:guide orient="horz" pos="3109"/>
        <p:guide pos="214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Group 5"/>
          <p:cNvGrpSpPr>
            <a:grpSpLocks/>
          </p:cNvGrpSpPr>
          <p:nvPr/>
        </p:nvGrpSpPr>
        <p:grpSpPr bwMode="auto">
          <a:xfrm>
            <a:off x="4467225" y="388938"/>
            <a:ext cx="2179638" cy="198437"/>
            <a:chOff x="2839" y="243"/>
            <a:chExt cx="1384" cy="123"/>
          </a:xfrm>
        </p:grpSpPr>
        <p:sp>
          <p:nvSpPr>
            <p:cNvPr id="7178" name="Rectangle 3"/>
            <p:cNvSpPr>
              <a:spLocks noChangeArrowheads="1"/>
            </p:cNvSpPr>
            <p:nvPr/>
          </p:nvSpPr>
          <p:spPr bwMode="auto">
            <a:xfrm>
              <a:off x="3685" y="243"/>
              <a:ext cx="538" cy="1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gradFill rotWithShape="0">
                    <a:gsLst>
                      <a:gs pos="0">
                        <a:srgbClr val="000000"/>
                      </a:gs>
                      <a:gs pos="100000">
                        <a:srgbClr val="000000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904" tIns="44654" rIns="90904" bIns="44654">
              <a:spAutoFit/>
            </a:bodyPr>
            <a:lstStyle/>
            <a:p>
              <a:pPr algn="l" defTabSz="763588">
                <a:lnSpc>
                  <a:spcPct val="90000"/>
                </a:lnSpc>
              </a:pPr>
              <a:endParaRPr lang="en-US" sz="800" b="1">
                <a:solidFill>
                  <a:schemeClr val="tx1"/>
                </a:solidFill>
              </a:endParaRPr>
            </a:p>
          </p:txBody>
        </p:sp>
        <p:sp>
          <p:nvSpPr>
            <p:cNvPr id="7179" name="Rectangle 4"/>
            <p:cNvSpPr>
              <a:spLocks noChangeArrowheads="1"/>
            </p:cNvSpPr>
            <p:nvPr/>
          </p:nvSpPr>
          <p:spPr bwMode="auto">
            <a:xfrm>
              <a:off x="2839" y="243"/>
              <a:ext cx="318" cy="1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gradFill rotWithShape="0">
                    <a:gsLst>
                      <a:gs pos="0">
                        <a:srgbClr val="000000"/>
                      </a:gs>
                      <a:gs pos="100000">
                        <a:srgbClr val="000000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904" tIns="44654" rIns="90904" bIns="44654">
              <a:spAutoFit/>
            </a:bodyPr>
            <a:lstStyle/>
            <a:p>
              <a:pPr algn="l" defTabSz="763588">
                <a:lnSpc>
                  <a:spcPct val="90000"/>
                </a:lnSpc>
              </a:pPr>
              <a:endParaRPr lang="en-US" sz="800" b="1">
                <a:solidFill>
                  <a:schemeClr val="tx1"/>
                </a:solidFill>
              </a:endParaRPr>
            </a:p>
          </p:txBody>
        </p:sp>
      </p:grpSp>
      <p:grpSp>
        <p:nvGrpSpPr>
          <p:cNvPr id="7171" name="Group 9"/>
          <p:cNvGrpSpPr>
            <a:grpSpLocks/>
          </p:cNvGrpSpPr>
          <p:nvPr/>
        </p:nvGrpSpPr>
        <p:grpSpPr bwMode="auto">
          <a:xfrm>
            <a:off x="4460875" y="215900"/>
            <a:ext cx="1543050" cy="169863"/>
            <a:chOff x="2835" y="135"/>
            <a:chExt cx="981" cy="106"/>
          </a:xfrm>
        </p:grpSpPr>
        <p:sp>
          <p:nvSpPr>
            <p:cNvPr id="7175" name="Rectangle 6"/>
            <p:cNvSpPr>
              <a:spLocks noChangeArrowheads="1"/>
            </p:cNvSpPr>
            <p:nvPr/>
          </p:nvSpPr>
          <p:spPr bwMode="auto">
            <a:xfrm>
              <a:off x="2835" y="135"/>
              <a:ext cx="116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gradFill rotWithShape="0">
                    <a:gsLst>
                      <a:gs pos="0">
                        <a:srgbClr val="000000"/>
                      </a:gs>
                      <a:gs pos="100000">
                        <a:srgbClr val="000000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1112" tIns="44755" rIns="91112" bIns="44755">
              <a:spAutoFit/>
            </a:bodyPr>
            <a:lstStyle/>
            <a:p>
              <a:pPr algn="l" defTabSz="763588">
                <a:lnSpc>
                  <a:spcPct val="90000"/>
                </a:lnSpc>
              </a:pPr>
              <a:endParaRPr lang="en-US" sz="600">
                <a:solidFill>
                  <a:schemeClr val="tx1"/>
                </a:solidFill>
              </a:endParaRPr>
            </a:p>
          </p:txBody>
        </p:sp>
        <p:sp>
          <p:nvSpPr>
            <p:cNvPr id="7176" name="Rectangle 7"/>
            <p:cNvSpPr>
              <a:spLocks noChangeArrowheads="1"/>
            </p:cNvSpPr>
            <p:nvPr/>
          </p:nvSpPr>
          <p:spPr bwMode="auto">
            <a:xfrm>
              <a:off x="3467" y="135"/>
              <a:ext cx="116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gradFill rotWithShape="0">
                    <a:gsLst>
                      <a:gs pos="0">
                        <a:srgbClr val="000000"/>
                      </a:gs>
                      <a:gs pos="100000">
                        <a:srgbClr val="000000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1112" tIns="44755" rIns="91112" bIns="44755">
              <a:spAutoFit/>
            </a:bodyPr>
            <a:lstStyle/>
            <a:p>
              <a:pPr algn="l" defTabSz="763588">
                <a:lnSpc>
                  <a:spcPct val="90000"/>
                </a:lnSpc>
              </a:pPr>
              <a:endParaRPr lang="en-US" sz="600">
                <a:solidFill>
                  <a:schemeClr val="tx1"/>
                </a:solidFill>
              </a:endParaRPr>
            </a:p>
          </p:txBody>
        </p:sp>
        <p:sp>
          <p:nvSpPr>
            <p:cNvPr id="7177" name="Rectangle 8"/>
            <p:cNvSpPr>
              <a:spLocks noChangeArrowheads="1"/>
            </p:cNvSpPr>
            <p:nvPr/>
          </p:nvSpPr>
          <p:spPr bwMode="auto">
            <a:xfrm>
              <a:off x="3699" y="135"/>
              <a:ext cx="117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gradFill rotWithShape="0">
                    <a:gsLst>
                      <a:gs pos="0">
                        <a:srgbClr val="000000"/>
                      </a:gs>
                      <a:gs pos="100000">
                        <a:srgbClr val="000000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1112" tIns="44755" rIns="91112" bIns="44755">
              <a:spAutoFit/>
            </a:bodyPr>
            <a:lstStyle/>
            <a:p>
              <a:pPr algn="l" defTabSz="763588">
                <a:lnSpc>
                  <a:spcPct val="90000"/>
                </a:lnSpc>
              </a:pPr>
              <a:endParaRPr lang="en-US" sz="600">
                <a:solidFill>
                  <a:schemeClr val="tx1"/>
                </a:solidFill>
              </a:endParaRPr>
            </a:p>
          </p:txBody>
        </p:sp>
      </p:grpSp>
      <p:sp>
        <p:nvSpPr>
          <p:cNvPr id="7172" name="Rectangle 10"/>
          <p:cNvSpPr>
            <a:spLocks noChangeArrowheads="1"/>
          </p:cNvSpPr>
          <p:nvPr/>
        </p:nvSpPr>
        <p:spPr bwMode="auto">
          <a:xfrm>
            <a:off x="5913438" y="9209088"/>
            <a:ext cx="452437" cy="25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695" tIns="44551" rIns="90695" bIns="44551">
            <a:spAutoFit/>
          </a:bodyPr>
          <a:lstStyle/>
          <a:p>
            <a:pPr algn="l" defTabSz="763588">
              <a:lnSpc>
                <a:spcPct val="90000"/>
              </a:lnSpc>
            </a:pPr>
            <a:fld id="{AD88D03F-91BD-41B7-A41E-876359041896}" type="slidenum">
              <a:rPr lang="fr-FR" sz="1200">
                <a:solidFill>
                  <a:schemeClr val="tx1"/>
                </a:solidFill>
              </a:rPr>
              <a:pPr algn="l" defTabSz="763588">
                <a:lnSpc>
                  <a:spcPct val="90000"/>
                </a:lnSpc>
              </a:pPr>
              <a:t>‹N°›</a:t>
            </a:fld>
            <a:endParaRPr lang="fr-FR" sz="1200">
              <a:solidFill>
                <a:schemeClr val="tx1"/>
              </a:solidFill>
            </a:endParaRPr>
          </a:p>
        </p:txBody>
      </p:sp>
      <p:sp>
        <p:nvSpPr>
          <p:cNvPr id="7173" name="Rectangle 11"/>
          <p:cNvSpPr>
            <a:spLocks noChangeArrowheads="1"/>
          </p:cNvSpPr>
          <p:nvPr/>
        </p:nvSpPr>
        <p:spPr bwMode="auto">
          <a:xfrm>
            <a:off x="920750" y="9629775"/>
            <a:ext cx="207963" cy="184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695" tIns="44551" rIns="90695" bIns="44551">
            <a:spAutoFit/>
          </a:bodyPr>
          <a:lstStyle/>
          <a:p>
            <a:pPr algn="l" defTabSz="763588">
              <a:lnSpc>
                <a:spcPct val="90000"/>
              </a:lnSpc>
            </a:pPr>
            <a:r>
              <a:rPr lang="fr-FR" sz="70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7174" name="Rectangle 12"/>
          <p:cNvSpPr>
            <a:spLocks noChangeArrowheads="1"/>
          </p:cNvSpPr>
          <p:nvPr/>
        </p:nvSpPr>
        <p:spPr bwMode="auto">
          <a:xfrm>
            <a:off x="23813" y="538163"/>
            <a:ext cx="6675437" cy="271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695" tIns="44551" rIns="90695" bIns="44551">
            <a:spAutoFit/>
          </a:bodyPr>
          <a:lstStyle/>
          <a:p>
            <a:pPr defTabSz="763588"/>
            <a:r>
              <a:rPr lang="fr-FR" sz="1200" b="1" i="1"/>
              <a:t>Stratégie numérique aéronautique - Commission Technologies de l'Information – 06/12/07</a:t>
            </a:r>
          </a:p>
        </p:txBody>
      </p:sp>
    </p:spTree>
    <p:extLst>
      <p:ext uri="{BB962C8B-B14F-4D97-AF65-F5344CB8AC3E}">
        <p14:creationId xmlns:p14="http://schemas.microsoft.com/office/powerpoint/2010/main" xmlns="" val="251082286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8050" y="4694238"/>
            <a:ext cx="4981575" cy="415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gradFill rotWithShape="0">
                  <a:gsLst>
                    <a:gs pos="0">
                      <a:srgbClr val="000000">
                        <a:gamma/>
                        <a:shade val="80000"/>
                        <a:invGamma/>
                      </a:srgbClr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695" tIns="44551" rIns="90695" bIns="4455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 smtClean="0"/>
              <a:t>Corps du texte</a:t>
            </a:r>
          </a:p>
          <a:p>
            <a:pPr lvl="0"/>
            <a:r>
              <a:rPr lang="fr-FR" noProof="0" smtClean="0"/>
              <a:t>Deuxième niveau</a:t>
            </a:r>
          </a:p>
          <a:p>
            <a:pPr lvl="0"/>
            <a:r>
              <a:rPr lang="fr-FR" noProof="0" smtClean="0"/>
              <a:t>Troisième niveau</a:t>
            </a:r>
          </a:p>
          <a:p>
            <a:pPr lvl="0"/>
            <a:r>
              <a:rPr lang="fr-FR" noProof="0" smtClean="0"/>
              <a:t>Quatrième niveau</a:t>
            </a:r>
          </a:p>
          <a:p>
            <a:pPr lvl="0"/>
            <a:r>
              <a:rPr lang="fr-FR" noProof="0" smtClean="0"/>
              <a:t>Cinquième niveau</a:t>
            </a:r>
          </a:p>
        </p:txBody>
      </p:sp>
      <p:sp>
        <p:nvSpPr>
          <p:cNvPr id="6147" name="Rectangle 3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6938" y="857250"/>
            <a:ext cx="5005387" cy="34671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</a:extLst>
        </p:spPr>
      </p:sp>
      <p:pic>
        <p:nvPicPr>
          <p:cNvPr id="6148" name="Picture 4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3388" y="9525"/>
            <a:ext cx="1639887" cy="560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6149" name="Group 7"/>
          <p:cNvGrpSpPr>
            <a:grpSpLocks/>
          </p:cNvGrpSpPr>
          <p:nvPr/>
        </p:nvGrpSpPr>
        <p:grpSpPr bwMode="auto">
          <a:xfrm>
            <a:off x="4467225" y="388938"/>
            <a:ext cx="2179638" cy="198437"/>
            <a:chOff x="2839" y="243"/>
            <a:chExt cx="1384" cy="123"/>
          </a:xfrm>
        </p:grpSpPr>
        <p:sp>
          <p:nvSpPr>
            <p:cNvPr id="6157" name="Rectangle 5"/>
            <p:cNvSpPr>
              <a:spLocks noChangeArrowheads="1"/>
            </p:cNvSpPr>
            <p:nvPr/>
          </p:nvSpPr>
          <p:spPr bwMode="auto">
            <a:xfrm>
              <a:off x="3685" y="243"/>
              <a:ext cx="538" cy="1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gradFill rotWithShape="0">
                    <a:gsLst>
                      <a:gs pos="0">
                        <a:srgbClr val="000000"/>
                      </a:gs>
                      <a:gs pos="100000">
                        <a:srgbClr val="000000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904" tIns="44654" rIns="90904" bIns="44654">
              <a:spAutoFit/>
            </a:bodyPr>
            <a:lstStyle/>
            <a:p>
              <a:pPr algn="l" defTabSz="763588">
                <a:lnSpc>
                  <a:spcPct val="90000"/>
                </a:lnSpc>
              </a:pPr>
              <a:r>
                <a:rPr lang="fr-FR" sz="800" b="1">
                  <a:solidFill>
                    <a:schemeClr val="tx1"/>
                  </a:solidFill>
                </a:rPr>
                <a:t>16/12/99</a:t>
              </a:r>
            </a:p>
          </p:txBody>
        </p:sp>
        <p:sp>
          <p:nvSpPr>
            <p:cNvPr id="6158" name="Rectangle 6"/>
            <p:cNvSpPr>
              <a:spLocks noChangeArrowheads="1"/>
            </p:cNvSpPr>
            <p:nvPr/>
          </p:nvSpPr>
          <p:spPr bwMode="auto">
            <a:xfrm>
              <a:off x="2839" y="243"/>
              <a:ext cx="407" cy="1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gradFill rotWithShape="0">
                    <a:gsLst>
                      <a:gs pos="0">
                        <a:srgbClr val="000000"/>
                      </a:gs>
                      <a:gs pos="100000">
                        <a:srgbClr val="000000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904" tIns="44654" rIns="90904" bIns="44654">
              <a:spAutoFit/>
            </a:bodyPr>
            <a:lstStyle/>
            <a:p>
              <a:pPr algn="l" defTabSz="763588">
                <a:lnSpc>
                  <a:spcPct val="90000"/>
                </a:lnSpc>
              </a:pPr>
              <a:r>
                <a:rPr lang="fr-FR" sz="800" b="1">
                  <a:solidFill>
                    <a:schemeClr val="tx1"/>
                  </a:solidFill>
                </a:rPr>
                <a:t>DSI</a:t>
              </a:r>
            </a:p>
          </p:txBody>
        </p:sp>
      </p:grpSp>
      <p:grpSp>
        <p:nvGrpSpPr>
          <p:cNvPr id="6150" name="Group 11"/>
          <p:cNvGrpSpPr>
            <a:grpSpLocks/>
          </p:cNvGrpSpPr>
          <p:nvPr/>
        </p:nvGrpSpPr>
        <p:grpSpPr bwMode="auto">
          <a:xfrm>
            <a:off x="4460875" y="215900"/>
            <a:ext cx="1746250" cy="168275"/>
            <a:chOff x="2835" y="135"/>
            <a:chExt cx="1110" cy="105"/>
          </a:xfrm>
        </p:grpSpPr>
        <p:sp>
          <p:nvSpPr>
            <p:cNvPr id="6154" name="Rectangle 8"/>
            <p:cNvSpPr>
              <a:spLocks noChangeArrowheads="1"/>
            </p:cNvSpPr>
            <p:nvPr/>
          </p:nvSpPr>
          <p:spPr bwMode="auto">
            <a:xfrm>
              <a:off x="2835" y="135"/>
              <a:ext cx="645" cy="10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gradFill rotWithShape="0">
                    <a:gsLst>
                      <a:gs pos="0">
                        <a:srgbClr val="000000"/>
                      </a:gs>
                      <a:gs pos="100000">
                        <a:srgbClr val="000000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1112" tIns="44755" rIns="91112" bIns="44755">
              <a:spAutoFit/>
            </a:bodyPr>
            <a:lstStyle/>
            <a:p>
              <a:pPr algn="l" defTabSz="763588">
                <a:lnSpc>
                  <a:spcPct val="90000"/>
                </a:lnSpc>
              </a:pPr>
              <a:r>
                <a:rPr lang="fr-FR" sz="600">
                  <a:solidFill>
                    <a:schemeClr val="tx1"/>
                  </a:solidFill>
                </a:rPr>
                <a:t>IDENTIFICATION DOC.</a:t>
              </a:r>
            </a:p>
          </p:txBody>
        </p:sp>
        <p:sp>
          <p:nvSpPr>
            <p:cNvPr id="6155" name="Rectangle 9"/>
            <p:cNvSpPr>
              <a:spLocks noChangeArrowheads="1"/>
            </p:cNvSpPr>
            <p:nvPr/>
          </p:nvSpPr>
          <p:spPr bwMode="auto">
            <a:xfrm>
              <a:off x="3467" y="135"/>
              <a:ext cx="282" cy="10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gradFill rotWithShape="0">
                    <a:gsLst>
                      <a:gs pos="0">
                        <a:srgbClr val="000000"/>
                      </a:gs>
                      <a:gs pos="100000">
                        <a:srgbClr val="000000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1112" tIns="44755" rIns="91112" bIns="44755">
              <a:spAutoFit/>
            </a:bodyPr>
            <a:lstStyle/>
            <a:p>
              <a:pPr algn="l" defTabSz="763588">
                <a:lnSpc>
                  <a:spcPct val="90000"/>
                </a:lnSpc>
              </a:pPr>
              <a:r>
                <a:rPr lang="fr-FR" sz="600">
                  <a:solidFill>
                    <a:schemeClr val="tx1"/>
                  </a:solidFill>
                </a:rPr>
                <a:t>INDICE</a:t>
              </a:r>
            </a:p>
          </p:txBody>
        </p:sp>
        <p:sp>
          <p:nvSpPr>
            <p:cNvPr id="6156" name="Rectangle 10"/>
            <p:cNvSpPr>
              <a:spLocks noChangeArrowheads="1"/>
            </p:cNvSpPr>
            <p:nvPr/>
          </p:nvSpPr>
          <p:spPr bwMode="auto">
            <a:xfrm>
              <a:off x="3699" y="135"/>
              <a:ext cx="246" cy="10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gradFill rotWithShape="0">
                    <a:gsLst>
                      <a:gs pos="0">
                        <a:srgbClr val="000000"/>
                      </a:gs>
                      <a:gs pos="100000">
                        <a:srgbClr val="000000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1112" tIns="44755" rIns="91112" bIns="44755">
              <a:spAutoFit/>
            </a:bodyPr>
            <a:lstStyle/>
            <a:p>
              <a:pPr algn="l" defTabSz="763588">
                <a:lnSpc>
                  <a:spcPct val="90000"/>
                </a:lnSpc>
              </a:pPr>
              <a:r>
                <a:rPr lang="fr-FR" sz="600">
                  <a:solidFill>
                    <a:schemeClr val="tx1"/>
                  </a:solidFill>
                </a:rPr>
                <a:t>DATE</a:t>
              </a:r>
            </a:p>
          </p:txBody>
        </p:sp>
      </p:grpSp>
      <p:sp>
        <p:nvSpPr>
          <p:cNvPr id="6151" name="Rectangle 12"/>
          <p:cNvSpPr>
            <a:spLocks noChangeArrowheads="1"/>
          </p:cNvSpPr>
          <p:nvPr/>
        </p:nvSpPr>
        <p:spPr bwMode="auto">
          <a:xfrm>
            <a:off x="5913438" y="9209088"/>
            <a:ext cx="371475" cy="25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695" tIns="44551" rIns="90695" bIns="44551">
            <a:spAutoFit/>
          </a:bodyPr>
          <a:lstStyle/>
          <a:p>
            <a:pPr algn="l" defTabSz="763588">
              <a:lnSpc>
                <a:spcPct val="90000"/>
              </a:lnSpc>
            </a:pPr>
            <a:fld id="{EA12DFF8-25D2-4893-96AE-05B8B7214652}" type="slidenum">
              <a:rPr lang="fr-FR" sz="1200">
                <a:solidFill>
                  <a:schemeClr val="tx1"/>
                </a:solidFill>
              </a:rPr>
              <a:pPr algn="l" defTabSz="763588">
                <a:lnSpc>
                  <a:spcPct val="90000"/>
                </a:lnSpc>
              </a:pPr>
              <a:t>‹N°›</a:t>
            </a:fld>
            <a:endParaRPr lang="fr-FR" sz="1200">
              <a:solidFill>
                <a:schemeClr val="tx1"/>
              </a:solidFill>
            </a:endParaRPr>
          </a:p>
        </p:txBody>
      </p:sp>
      <p:sp>
        <p:nvSpPr>
          <p:cNvPr id="6152" name="Rectangle 13"/>
          <p:cNvSpPr>
            <a:spLocks noChangeArrowheads="1"/>
          </p:cNvSpPr>
          <p:nvPr/>
        </p:nvSpPr>
        <p:spPr bwMode="auto">
          <a:xfrm>
            <a:off x="920750" y="9629775"/>
            <a:ext cx="5073650" cy="18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695" tIns="44551" rIns="90695" bIns="44551">
            <a:spAutoFit/>
          </a:bodyPr>
          <a:lstStyle/>
          <a:p>
            <a:pPr algn="l" defTabSz="763588">
              <a:lnSpc>
                <a:spcPct val="90000"/>
              </a:lnSpc>
            </a:pPr>
            <a:r>
              <a:rPr lang="fr-FR" sz="700">
                <a:solidFill>
                  <a:schemeClr val="tx1"/>
                </a:solidFill>
              </a:rPr>
              <a:t>Ce document est la propriété de Dassault Aviation, il ne peut être utilisé, reproduit ou communiqué sans son autorisation.</a:t>
            </a:r>
          </a:p>
        </p:txBody>
      </p:sp>
      <p:sp>
        <p:nvSpPr>
          <p:cNvPr id="6153" name="Rectangle 14"/>
          <p:cNvSpPr>
            <a:spLocks noChangeArrowheads="1"/>
          </p:cNvSpPr>
          <p:nvPr/>
        </p:nvSpPr>
        <p:spPr bwMode="auto">
          <a:xfrm>
            <a:off x="2074863" y="571500"/>
            <a:ext cx="2706687" cy="252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695" tIns="44551" rIns="90695" bIns="44551">
            <a:spAutoFit/>
          </a:bodyPr>
          <a:lstStyle/>
          <a:p>
            <a:pPr defTabSz="763588">
              <a:lnSpc>
                <a:spcPct val="90000"/>
              </a:lnSpc>
            </a:pPr>
            <a:r>
              <a:rPr lang="fr-FR" sz="1200" b="1">
                <a:solidFill>
                  <a:schemeClr val="tx1"/>
                </a:solidFill>
              </a:rPr>
              <a:t>Utilisation des NTIC chez Dassault</a:t>
            </a:r>
          </a:p>
        </p:txBody>
      </p:sp>
    </p:spTree>
    <p:extLst>
      <p:ext uri="{BB962C8B-B14F-4D97-AF65-F5344CB8AC3E}">
        <p14:creationId xmlns:p14="http://schemas.microsoft.com/office/powerpoint/2010/main" xmlns="" val="392862195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742950" indent="-285750" algn="l" rtl="0" eaLnBrk="0" fontAlgn="base" hangingPunct="0">
      <a:lnSpc>
        <a:spcPct val="90000"/>
      </a:lnSpc>
      <a:spcBef>
        <a:spcPct val="40000"/>
      </a:spcBef>
      <a:spcAft>
        <a:spcPct val="0"/>
      </a:spcAft>
      <a:buClr>
        <a:srgbClr val="7FFF00"/>
      </a:buClr>
      <a:buSzPct val="75000"/>
      <a:buFont typeface="Wingdings" pitchFamily="2" charset="2"/>
      <a:buChar char="l"/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1143000" indent="-228600" algn="l" rtl="0" eaLnBrk="0" fontAlgn="base" hangingPunct="0">
      <a:lnSpc>
        <a:spcPct val="90000"/>
      </a:lnSpc>
      <a:spcBef>
        <a:spcPct val="40000"/>
      </a:spcBef>
      <a:spcAft>
        <a:spcPct val="0"/>
      </a:spcAft>
      <a:buClr>
        <a:srgbClr val="7FFF00"/>
      </a:buClr>
      <a:buSzPct val="100000"/>
      <a:buFont typeface="Wingdings" pitchFamily="2" charset="2"/>
      <a:buChar char="§"/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600200" indent="-228600" algn="l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2057400" indent="-228600" algn="l" rtl="0" eaLnBrk="0" fontAlgn="base" hangingPunct="0">
      <a:lnSpc>
        <a:spcPct val="90000"/>
      </a:lnSpc>
      <a:spcBef>
        <a:spcPct val="4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4703104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2771" name="Espace réservé des commentaires 2"/>
          <p:cNvSpPr>
            <a:spLocks noGrp="1"/>
          </p:cNvSpPr>
          <p:nvPr>
            <p:ph type="body" idx="1"/>
          </p:nvPr>
        </p:nvSpPr>
        <p:spPr>
          <a:xfrm>
            <a:off x="906887" y="4666475"/>
            <a:ext cx="73059" cy="257232"/>
          </a:xfr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smtClean="0"/>
          </a:p>
        </p:txBody>
      </p:sp>
      <p:sp>
        <p:nvSpPr>
          <p:cNvPr id="32772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xfrm>
            <a:off x="6630911" y="9632790"/>
            <a:ext cx="166765" cy="27143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5513">
              <a:defRPr sz="1900">
                <a:solidFill>
                  <a:schemeClr val="tx2"/>
                </a:solidFill>
                <a:latin typeface="Arial" pitchFamily="34" charset="0"/>
              </a:defRPr>
            </a:lvl1pPr>
            <a:lvl2pPr marL="742950" indent="-285750" defTabSz="925513">
              <a:defRPr sz="1900">
                <a:solidFill>
                  <a:schemeClr val="tx2"/>
                </a:solidFill>
                <a:latin typeface="Arial" pitchFamily="34" charset="0"/>
              </a:defRPr>
            </a:lvl2pPr>
            <a:lvl3pPr marL="1143000" indent="-228600" defTabSz="925513">
              <a:defRPr sz="1900">
                <a:solidFill>
                  <a:schemeClr val="tx2"/>
                </a:solidFill>
                <a:latin typeface="Arial" pitchFamily="34" charset="0"/>
              </a:defRPr>
            </a:lvl3pPr>
            <a:lvl4pPr marL="1600200" indent="-228600" defTabSz="925513">
              <a:defRPr sz="1900">
                <a:solidFill>
                  <a:schemeClr val="tx2"/>
                </a:solidFill>
                <a:latin typeface="Arial" pitchFamily="34" charset="0"/>
              </a:defRPr>
            </a:lvl4pPr>
            <a:lvl5pPr marL="2057400" indent="-228600" defTabSz="925513">
              <a:defRPr sz="1900">
                <a:solidFill>
                  <a:schemeClr val="tx2"/>
                </a:solidFill>
                <a:latin typeface="Arial" pitchFamily="34" charset="0"/>
              </a:defRPr>
            </a:lvl5pPr>
            <a:lvl6pPr marL="2514600" indent="-228600" algn="ctr" defTabSz="92551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6pPr>
            <a:lvl7pPr marL="2971800" indent="-228600" algn="ctr" defTabSz="92551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7pPr>
            <a:lvl8pPr marL="3429000" indent="-228600" algn="ctr" defTabSz="92551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8pPr>
            <a:lvl9pPr marL="3886200" indent="-228600" algn="ctr" defTabSz="92551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pPr>
              <a:buFont typeface="Monotype Sorts"/>
              <a:buNone/>
            </a:pPr>
            <a:fld id="{A17A8636-75DB-42AB-89CB-6A0FD7855E67}" type="slidenum">
              <a:rPr lang="en-US" sz="1300" smtClean="0">
                <a:solidFill>
                  <a:srgbClr val="000000"/>
                </a:solidFill>
              </a:rPr>
              <a:pPr>
                <a:buFont typeface="Monotype Sorts"/>
                <a:buNone/>
              </a:pPr>
              <a:t>14</a:t>
            </a:fld>
            <a:endParaRPr lang="en-US" sz="1300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42950" y="2130443"/>
            <a:ext cx="84201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104754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489206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2638" y="4406918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xmlns="" val="41076694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6" y="1600200"/>
            <a:ext cx="40259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787900" y="1600200"/>
            <a:ext cx="4027488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5450373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032385" y="1535113"/>
            <a:ext cx="437832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032385" y="2174875"/>
            <a:ext cx="437832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0735132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5315415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4420228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138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73499" y="273052"/>
            <a:ext cx="553720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95300" y="1435102"/>
            <a:ext cx="3259138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xmlns="" val="36131086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xmlns="" val="12968367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6278155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764338" y="131763"/>
            <a:ext cx="2051050" cy="5583237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1" y="131763"/>
            <a:ext cx="6002338" cy="5583237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40366164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vmlDrawing" Target="../drawings/vmlDrawing1.vml"/><Relationship Id="rId18" Type="http://schemas.openxmlformats.org/officeDocument/2006/relationships/image" Target="../media/image5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6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oleObject" Target="../embeddings/oleObject1.bin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712913" y="260350"/>
            <a:ext cx="6042025" cy="1014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gradFill rotWithShape="0">
                  <a:gsLst>
                    <a:gs pos="0">
                      <a:srgbClr val="000000">
                        <a:gamma/>
                        <a:shade val="80000"/>
                        <a:invGamma/>
                      </a:srgbClr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5725" tIns="44450" rIns="85725" bIns="4445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et modifiez le titre</a:t>
            </a:r>
          </a:p>
        </p:txBody>
      </p:sp>
      <p:sp>
        <p:nvSpPr>
          <p:cNvPr id="1027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8205788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5725" tIns="44450" rIns="85725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6"/>
          <p:cNvSpPr>
            <a:spLocks noChangeArrowheads="1"/>
          </p:cNvSpPr>
          <p:nvPr/>
        </p:nvSpPr>
        <p:spPr bwMode="auto">
          <a:xfrm>
            <a:off x="9056688" y="-26988"/>
            <a:ext cx="865187" cy="242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5725" tIns="44450" rIns="85725" bIns="44450">
            <a:spAutoFit/>
          </a:bodyPr>
          <a:lstStyle/>
          <a:p>
            <a:pPr marL="349250" indent="-349250" algn="l" defTabSz="862013"/>
            <a:r>
              <a:rPr lang="fr-FR" sz="1000"/>
              <a:t>P : </a:t>
            </a:r>
            <a:fld id="{59A74127-51AD-4546-B23C-B85915D7EDD0}" type="slidenum">
              <a:rPr lang="fr-FR" sz="1000"/>
              <a:pPr marL="349250" indent="-349250" algn="l" defTabSz="862013"/>
              <a:t>‹N°›</a:t>
            </a:fld>
            <a:r>
              <a:rPr lang="fr-FR" sz="1000"/>
              <a:t> </a:t>
            </a:r>
            <a:endParaRPr lang="fr-FR" sz="600"/>
          </a:p>
        </p:txBody>
      </p:sp>
      <p:sp>
        <p:nvSpPr>
          <p:cNvPr id="1029" name="Rectangle 19"/>
          <p:cNvSpPr>
            <a:spLocks noChangeArrowheads="1"/>
          </p:cNvSpPr>
          <p:nvPr/>
        </p:nvSpPr>
        <p:spPr bwMode="auto">
          <a:xfrm>
            <a:off x="688975" y="0"/>
            <a:ext cx="7848600" cy="258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5725" tIns="44450" rIns="85725" bIns="44450">
            <a:spAutoFit/>
          </a:bodyPr>
          <a:lstStyle/>
          <a:p>
            <a:pPr marL="349250" indent="-349250" algn="l" defTabSz="862013">
              <a:tabLst>
                <a:tab pos="3860800" algn="ctr"/>
              </a:tabLst>
              <a:defRPr/>
            </a:pPr>
            <a:r>
              <a:rPr lang="fr-FR" sz="1050" b="1" i="1" dirty="0"/>
              <a:t>		26th of March 2014, Paris</a:t>
            </a:r>
          </a:p>
        </p:txBody>
      </p:sp>
      <p:graphicFrame>
        <p:nvGraphicFramePr>
          <p:cNvPr id="1030" name="Object 34"/>
          <p:cNvGraphicFramePr>
            <a:graphicFrameLocks noChangeAspect="1"/>
          </p:cNvGraphicFramePr>
          <p:nvPr userDrawn="1"/>
        </p:nvGraphicFramePr>
        <p:xfrm>
          <a:off x="7294563" y="6137275"/>
          <a:ext cx="604837" cy="679450"/>
        </p:xfrm>
        <a:graphic>
          <a:graphicData uri="http://schemas.openxmlformats.org/presentationml/2006/ole">
            <p:oleObj spid="_x0000_s1155" name="Image" r:id="rId14" imgW="681228" imgH="763524" progId="Word.Picture.8">
              <p:embed/>
            </p:oleObj>
          </a:graphicData>
        </a:graphic>
      </p:graphicFrame>
      <p:sp>
        <p:nvSpPr>
          <p:cNvPr id="1031" name="Rectangle 36"/>
          <p:cNvSpPr>
            <a:spLocks noChangeArrowheads="1"/>
          </p:cNvSpPr>
          <p:nvPr userDrawn="1"/>
        </p:nvSpPr>
        <p:spPr bwMode="auto">
          <a:xfrm>
            <a:off x="4860925" y="2925763"/>
            <a:ext cx="184150" cy="33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fr-FR"/>
          </a:p>
        </p:txBody>
      </p:sp>
      <p:sp>
        <p:nvSpPr>
          <p:cNvPr id="1032" name="Rectangle 38"/>
          <p:cNvSpPr>
            <a:spLocks noChangeArrowheads="1"/>
          </p:cNvSpPr>
          <p:nvPr userDrawn="1"/>
        </p:nvSpPr>
        <p:spPr bwMode="auto">
          <a:xfrm>
            <a:off x="4860925" y="2787650"/>
            <a:ext cx="184150" cy="33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gradFill rotWithShape="0"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fr-FR"/>
          </a:p>
        </p:txBody>
      </p:sp>
      <p:pic>
        <p:nvPicPr>
          <p:cNvPr id="9" name="Picture 4"/>
          <p:cNvPicPr>
            <a:picLocks noChangeAspect="1" noChangeArrowheads="1"/>
          </p:cNvPicPr>
          <p:nvPr userDrawn="1"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830388" y="6307138"/>
            <a:ext cx="1547812" cy="511175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tx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tx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chemeClr val="bg2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pic>
        <p:nvPicPr>
          <p:cNvPr id="1034" name="Image 5" descr="Logo_GALIA.JPG"/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56238" y="6265863"/>
            <a:ext cx="1374775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 userDrawn="1"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8489950" y="6308725"/>
            <a:ext cx="1331913" cy="533400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tx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tx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chemeClr val="bg2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 userDrawn="1"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46038" y="6342063"/>
            <a:ext cx="1638300" cy="415925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tx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tx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chemeClr val="bg2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 userDrawn="1"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3794125" y="6249988"/>
            <a:ext cx="946150" cy="576262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tx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tx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chemeClr val="bg2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p:timing>
    <p:tnLst>
      <p:par>
        <p:cTn id="1" dur="indefinite" restart="never" nodeType="tmRoot"/>
      </p:par>
    </p:tnLst>
  </p:timing>
  <p:txStyles>
    <p:titleStyle>
      <a:lvl1pPr algn="l" defTabSz="8620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 i="1">
          <a:solidFill>
            <a:srgbClr val="00279F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defTabSz="8620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 i="1">
          <a:solidFill>
            <a:srgbClr val="00279F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2pPr>
      <a:lvl3pPr algn="l" defTabSz="8620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 i="1">
          <a:solidFill>
            <a:srgbClr val="00279F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3pPr>
      <a:lvl4pPr algn="l" defTabSz="8620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 i="1">
          <a:solidFill>
            <a:srgbClr val="00279F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4pPr>
      <a:lvl5pPr algn="l" defTabSz="8620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 i="1">
          <a:solidFill>
            <a:srgbClr val="00279F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5pPr>
      <a:lvl6pPr marL="457200" algn="l" defTabSz="8620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 i="1">
          <a:solidFill>
            <a:srgbClr val="00279F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6pPr>
      <a:lvl7pPr marL="914400" algn="l" defTabSz="8620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 i="1">
          <a:solidFill>
            <a:srgbClr val="00279F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7pPr>
      <a:lvl8pPr marL="1371600" algn="l" defTabSz="8620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 i="1">
          <a:solidFill>
            <a:srgbClr val="00279F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8pPr>
      <a:lvl9pPr marL="1828800" algn="l" defTabSz="8620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 i="1">
          <a:solidFill>
            <a:srgbClr val="00279F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</a:defRPr>
      </a:lvl9pPr>
    </p:titleStyle>
    <p:bodyStyle>
      <a:lvl1pPr marL="269875" indent="-269875" algn="l" defTabSz="862013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Clr>
          <a:srgbClr val="2CAA2C"/>
        </a:buClr>
        <a:buSzPct val="70000"/>
        <a:buFont typeface="Wingdings" pitchFamily="2" charset="2"/>
        <a:buChar char="l"/>
        <a:defRPr sz="2300" b="1">
          <a:solidFill>
            <a:schemeClr val="bg2"/>
          </a:solidFill>
          <a:latin typeface="+mn-lt"/>
          <a:ea typeface="+mn-ea"/>
          <a:cs typeface="+mn-cs"/>
        </a:defRPr>
      </a:lvl1pPr>
      <a:lvl2pPr marL="646113" indent="-215900" algn="l" defTabSz="862013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Clr>
          <a:srgbClr val="2CAA2C"/>
        </a:buClr>
        <a:buSzPct val="70000"/>
        <a:buFont typeface="Wingdings" pitchFamily="2" charset="2"/>
        <a:buChar char="n"/>
        <a:defRPr sz="1900" b="1">
          <a:solidFill>
            <a:schemeClr val="bg2"/>
          </a:solidFill>
          <a:latin typeface="+mn-lt"/>
        </a:defRPr>
      </a:lvl2pPr>
      <a:lvl3pPr marL="1076325" indent="-214313" algn="l" defTabSz="862013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Clr>
          <a:srgbClr val="2CAA2C"/>
        </a:buClr>
        <a:buSzPct val="100000"/>
        <a:buFont typeface="Wingdings" pitchFamily="2" charset="2"/>
        <a:buChar char="w"/>
        <a:defRPr sz="1700" b="1">
          <a:solidFill>
            <a:schemeClr val="bg2"/>
          </a:solidFill>
          <a:latin typeface="Fujiyama2" charset="0"/>
        </a:defRPr>
      </a:lvl3pPr>
      <a:lvl4pPr marL="1454150" indent="-160338" algn="l" defTabSz="862013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Times New Roman" pitchFamily="18" charset="0"/>
        </a:defRPr>
      </a:lvl4pPr>
      <a:lvl5pPr marL="1885950" indent="-161925" algn="l" defTabSz="862013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pitchFamily="18" charset="0"/>
        </a:defRPr>
      </a:lvl5pPr>
      <a:lvl6pPr marL="2343150" indent="-161925" algn="l" defTabSz="862013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pitchFamily="18" charset="0"/>
        </a:defRPr>
      </a:lvl6pPr>
      <a:lvl7pPr marL="2800350" indent="-161925" algn="l" defTabSz="862013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pitchFamily="18" charset="0"/>
        </a:defRPr>
      </a:lvl7pPr>
      <a:lvl8pPr marL="3257550" indent="-161925" algn="l" defTabSz="862013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pitchFamily="18" charset="0"/>
        </a:defRPr>
      </a:lvl8pPr>
      <a:lvl9pPr marL="3714750" indent="-161925" algn="l" defTabSz="862013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pitchFamily="18" charset="0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slide" Target="slide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slide" Target="slide3.xml"/><Relationship Id="rId4" Type="http://schemas.openxmlformats.org/officeDocument/2006/relationships/image" Target="../media/image22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Espace réservé du contenu 2"/>
          <p:cNvSpPr>
            <a:spLocks noGrp="1"/>
          </p:cNvSpPr>
          <p:nvPr>
            <p:ph idx="1"/>
          </p:nvPr>
        </p:nvSpPr>
        <p:spPr>
          <a:xfrm>
            <a:off x="200472" y="692696"/>
            <a:ext cx="9705528" cy="4114800"/>
          </a:xfrm>
        </p:spPr>
        <p:txBody>
          <a:bodyPr/>
          <a:lstStyle/>
          <a:p>
            <a:pPr marL="0" indent="0">
              <a:buNone/>
            </a:pPr>
            <a:r>
              <a:rPr lang="fr-FR" sz="2800" dirty="0" smtClean="0"/>
              <a:t>Continuité </a:t>
            </a:r>
            <a:r>
              <a:rPr lang="fr-FR" sz="2800" dirty="0"/>
              <a:t>Numérique : un enjeu d’efficacité pour l’industrie supporté par les standards</a:t>
            </a:r>
          </a:p>
          <a:p>
            <a:pPr marL="0" indent="0">
              <a:buNone/>
            </a:pPr>
            <a:r>
              <a:rPr lang="fr-FR" sz="2800" dirty="0"/>
              <a:t>Standard STEP AP 242 – ISO 10303 </a:t>
            </a:r>
            <a:r>
              <a:rPr lang="fr-FR" sz="2800" dirty="0" smtClean="0"/>
              <a:t>:</a:t>
            </a:r>
            <a:r>
              <a:rPr lang="fr-FR" sz="2600" dirty="0" smtClean="0"/>
              <a:t/>
            </a:r>
            <a:br>
              <a:rPr lang="fr-FR" sz="2600" dirty="0" smtClean="0"/>
            </a:br>
            <a:r>
              <a:rPr lang="fr-FR" sz="2600" dirty="0" smtClean="0"/>
              <a:t>modèles </a:t>
            </a:r>
            <a:r>
              <a:rPr lang="fr-FR" sz="2600" dirty="0"/>
              <a:t>CAO 3D avec tolérancement gérés en </a:t>
            </a:r>
            <a:r>
              <a:rPr lang="fr-FR" sz="2600" dirty="0" smtClean="0"/>
              <a:t>configuration</a:t>
            </a:r>
          </a:p>
          <a:p>
            <a:pPr marL="0" indent="0">
              <a:buNone/>
            </a:pPr>
            <a:endParaRPr lang="fr-FR" sz="2800" dirty="0" smtClean="0"/>
          </a:p>
          <a:p>
            <a:pPr marL="0" indent="0">
              <a:buNone/>
            </a:pPr>
            <a:r>
              <a:rPr lang="fr-FR" sz="2800" u="sng" dirty="0" smtClean="0"/>
              <a:t>Résumé du white </a:t>
            </a:r>
            <a:r>
              <a:rPr lang="fr-FR" sz="2800" u="sng" dirty="0" err="1" smtClean="0"/>
              <a:t>paper</a:t>
            </a:r>
            <a:r>
              <a:rPr lang="fr-FR" sz="2800" u="sng" dirty="0" smtClean="0"/>
              <a:t> STEP AP 242 </a:t>
            </a:r>
            <a:r>
              <a:rPr lang="fr-FR" sz="2800" u="sng" dirty="0" err="1" smtClean="0"/>
              <a:t>edition</a:t>
            </a:r>
            <a:r>
              <a:rPr lang="fr-FR" sz="2800" u="sng" dirty="0" smtClean="0"/>
              <a:t> 2</a:t>
            </a:r>
          </a:p>
          <a:p>
            <a:pPr marL="0" indent="0">
              <a:buFont typeface="Wingdings" pitchFamily="2" charset="2"/>
              <a:buNone/>
            </a:pPr>
            <a:endParaRPr lang="fr-FR" sz="2800" dirty="0" smtClean="0"/>
          </a:p>
          <a:p>
            <a:pPr marL="0" indent="0">
              <a:buFont typeface="Wingdings" pitchFamily="2" charset="2"/>
              <a:buNone/>
            </a:pPr>
            <a:endParaRPr lang="fr-FR" sz="2800" dirty="0" smtClean="0"/>
          </a:p>
          <a:p>
            <a:pPr marL="0" indent="0">
              <a:buNone/>
            </a:pPr>
            <a:r>
              <a:rPr lang="fr-FR" sz="2800" dirty="0"/>
              <a:t>Le 26 mars 2014,</a:t>
            </a:r>
          </a:p>
          <a:p>
            <a:pPr marL="0" indent="0">
              <a:buNone/>
            </a:pPr>
            <a:r>
              <a:rPr lang="fr-FR" sz="2400" dirty="0"/>
              <a:t>Centre de conférence Paris </a:t>
            </a:r>
            <a:r>
              <a:rPr lang="fr-FR" sz="2400" dirty="0" err="1"/>
              <a:t>Trocadero</a:t>
            </a:r>
            <a:r>
              <a:rPr lang="fr-FR" sz="2400" dirty="0"/>
              <a:t> </a:t>
            </a:r>
          </a:p>
          <a:p>
            <a:pPr marL="0" indent="0">
              <a:buNone/>
            </a:pPr>
            <a:endParaRPr lang="fr-FR" sz="2400" dirty="0"/>
          </a:p>
          <a:p>
            <a:pPr marL="0" indent="0">
              <a:buNone/>
            </a:pPr>
            <a:r>
              <a:rPr lang="fr-FR" sz="2400" dirty="0" smtClean="0"/>
              <a:t>Jean-Yves DELAUNAY, </a:t>
            </a:r>
            <a:r>
              <a:rPr lang="fr-FR" sz="2400" dirty="0"/>
              <a:t>Airbus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re 1"/>
          <p:cNvSpPr>
            <a:spLocks noGrp="1"/>
          </p:cNvSpPr>
          <p:nvPr>
            <p:ph type="title"/>
          </p:nvPr>
        </p:nvSpPr>
        <p:spPr>
          <a:xfrm>
            <a:off x="1208584" y="188640"/>
            <a:ext cx="8496944" cy="1014413"/>
          </a:xfrm>
        </p:spPr>
        <p:txBody>
          <a:bodyPr/>
          <a:lstStyle/>
          <a:p>
            <a:r>
              <a:rPr lang="en-GB" i="0" dirty="0" smtClean="0">
                <a:effectLst/>
              </a:rPr>
              <a:t>STEP AP 242 E2 whitepaper</a:t>
            </a:r>
            <a:br>
              <a:rPr lang="en-GB" i="0" dirty="0" smtClean="0">
                <a:effectLst/>
              </a:rPr>
            </a:br>
            <a:r>
              <a:rPr lang="en-GB" i="0" dirty="0" smtClean="0">
                <a:effectLst/>
              </a:rPr>
              <a:t>Premiere de </a:t>
            </a:r>
            <a:r>
              <a:rPr lang="en-GB" i="0" dirty="0" err="1" smtClean="0">
                <a:effectLst/>
              </a:rPr>
              <a:t>couverture</a:t>
            </a:r>
            <a:r>
              <a:rPr lang="en-GB" i="0" dirty="0" smtClean="0">
                <a:effectLst/>
              </a:rPr>
              <a:t> + plan du document</a:t>
            </a: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314" y="1133946"/>
            <a:ext cx="6278959" cy="5010150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196" name="ZoneTexte 1"/>
          <p:cNvSpPr txBox="1">
            <a:spLocks noChangeArrowheads="1"/>
          </p:cNvSpPr>
          <p:nvPr/>
        </p:nvSpPr>
        <p:spPr bwMode="auto">
          <a:xfrm>
            <a:off x="7110033" y="4732339"/>
            <a:ext cx="346570" cy="384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900">
                <a:solidFill>
                  <a:schemeClr val="tx2"/>
                </a:solidFill>
                <a:latin typeface="Arial" pitchFamily="34" charset="0"/>
              </a:defRPr>
            </a:lvl1pPr>
            <a:lvl2pPr marL="742950" indent="-285750">
              <a:defRPr sz="1900">
                <a:solidFill>
                  <a:schemeClr val="tx2"/>
                </a:solidFill>
                <a:latin typeface="Arial" pitchFamily="34" charset="0"/>
              </a:defRPr>
            </a:lvl2pPr>
            <a:lvl3pPr marL="1143000" indent="-228600">
              <a:defRPr sz="1900">
                <a:solidFill>
                  <a:schemeClr val="tx2"/>
                </a:solidFill>
                <a:latin typeface="Arial" pitchFamily="34" charset="0"/>
              </a:defRPr>
            </a:lvl3pPr>
            <a:lvl4pPr marL="1600200" indent="-228600">
              <a:defRPr sz="1900">
                <a:solidFill>
                  <a:schemeClr val="tx2"/>
                </a:solidFill>
                <a:latin typeface="Arial" pitchFamily="34" charset="0"/>
              </a:defRPr>
            </a:lvl4pPr>
            <a:lvl5pPr marL="2057400" indent="-228600">
              <a:defRPr sz="1900">
                <a:solidFill>
                  <a:schemeClr val="tx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r>
              <a:rPr lang="en-GB"/>
              <a:t>S</a:t>
            </a:r>
          </a:p>
        </p:txBody>
      </p:sp>
      <p:sp>
        <p:nvSpPr>
          <p:cNvPr id="8198" name="Bouton d'action : Aide 7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994510" y="4194176"/>
            <a:ext cx="565812" cy="493713"/>
          </a:xfrm>
          <a:prstGeom prst="actionButtonHelp">
            <a:avLst/>
          </a:prstGeom>
          <a:solidFill>
            <a:srgbClr val="FFFF00"/>
          </a:solidFill>
          <a:ln w="19050" algn="ctr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pPr eaLnBrk="1" hangingPunct="1">
              <a:buClrTx/>
              <a:buSzTx/>
              <a:buFontTx/>
              <a:buNone/>
            </a:pPr>
            <a:endParaRPr lang="en-GB" sz="400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8197" name="Espace réservé du contenu 4"/>
          <p:cNvSpPr>
            <a:spLocks noGrp="1"/>
          </p:cNvSpPr>
          <p:nvPr>
            <p:ph idx="1"/>
          </p:nvPr>
        </p:nvSpPr>
        <p:spPr bwMode="auto">
          <a:xfrm>
            <a:off x="5170215" y="1644822"/>
            <a:ext cx="4607321" cy="3656386"/>
          </a:xfrm>
          <a:solidFill>
            <a:srgbClr val="FFFFE1"/>
          </a:solidFill>
          <a:ln>
            <a:solidFill>
              <a:schemeClr val="accent2"/>
            </a:solidFill>
            <a:miter lim="800000"/>
            <a:headEnd/>
            <a:tailEnd/>
          </a:ln>
        </p:spPr>
        <p:txBody>
          <a:bodyPr vert="horz" wrap="square" lIns="18000" tIns="45720" rIns="1800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indent="0">
              <a:lnSpc>
                <a:spcPct val="150000"/>
              </a:lnSpc>
              <a:buNone/>
              <a:tabLst>
                <a:tab pos="174625" algn="l"/>
              </a:tabLst>
            </a:pPr>
            <a:r>
              <a:rPr lang="en-US" sz="1400" b="1" dirty="0" smtClean="0"/>
              <a:t>TABLE OF CONTENT</a:t>
            </a:r>
          </a:p>
          <a:p>
            <a:pPr marL="0" indent="0">
              <a:lnSpc>
                <a:spcPct val="150000"/>
              </a:lnSpc>
              <a:buNone/>
              <a:tabLst>
                <a:tab pos="174625" algn="l"/>
                <a:tab pos="355600" algn="l"/>
              </a:tabLst>
            </a:pPr>
            <a:r>
              <a:rPr lang="en-US" sz="1300" b="1" dirty="0" smtClean="0"/>
              <a:t>1	Introduction, context and rationale</a:t>
            </a:r>
          </a:p>
          <a:p>
            <a:pPr marL="0" indent="0">
              <a:lnSpc>
                <a:spcPct val="150000"/>
              </a:lnSpc>
              <a:buNone/>
              <a:tabLst>
                <a:tab pos="174625" algn="l"/>
                <a:tab pos="355600" algn="l"/>
              </a:tabLst>
            </a:pPr>
            <a:r>
              <a:rPr lang="en-US" sz="1300" b="1" dirty="0" smtClean="0"/>
              <a:t>2	Industry requirements</a:t>
            </a:r>
          </a:p>
          <a:p>
            <a:pPr marL="0" indent="0">
              <a:lnSpc>
                <a:spcPct val="150000"/>
              </a:lnSpc>
              <a:buNone/>
              <a:tabLst>
                <a:tab pos="174625" algn="l"/>
                <a:tab pos="355600" algn="l"/>
              </a:tabLst>
            </a:pPr>
            <a:r>
              <a:rPr lang="en-US" sz="1300" b="1" dirty="0" smtClean="0"/>
              <a:t>3	Benefits of and Business drivers for STEP AP 242 ED2</a:t>
            </a:r>
          </a:p>
          <a:p>
            <a:pPr marL="0" indent="0">
              <a:lnSpc>
                <a:spcPct val="150000"/>
              </a:lnSpc>
              <a:buNone/>
              <a:tabLst>
                <a:tab pos="174625" algn="l"/>
                <a:tab pos="355600" algn="l"/>
              </a:tabLst>
            </a:pPr>
            <a:r>
              <a:rPr lang="en-US" sz="1300" b="1" dirty="0" smtClean="0"/>
              <a:t>4	Proposed AP242 ED2 technical content</a:t>
            </a:r>
          </a:p>
          <a:p>
            <a:pPr marL="0" indent="0">
              <a:lnSpc>
                <a:spcPct val="150000"/>
              </a:lnSpc>
              <a:buNone/>
              <a:tabLst>
                <a:tab pos="174625" algn="l"/>
                <a:tab pos="355600" algn="l"/>
              </a:tabLst>
            </a:pPr>
            <a:r>
              <a:rPr lang="en-US" sz="1300" b="1" dirty="0" smtClean="0"/>
              <a:t>5	Principles for the development of AP 242 ED2</a:t>
            </a:r>
          </a:p>
          <a:p>
            <a:pPr marL="0" indent="0">
              <a:lnSpc>
                <a:spcPct val="150000"/>
              </a:lnSpc>
              <a:buNone/>
              <a:tabLst>
                <a:tab pos="174625" algn="l"/>
                <a:tab pos="355600" algn="l"/>
              </a:tabLst>
            </a:pPr>
            <a:r>
              <a:rPr lang="en-US" sz="1300" b="1" dirty="0" smtClean="0"/>
              <a:t>6	Interdependencies with related </a:t>
            </a:r>
            <a:r>
              <a:rPr lang="en-US" sz="1300" b="1" dirty="0" err="1" smtClean="0"/>
              <a:t>standardizat</a:t>
            </a:r>
            <a:r>
              <a:rPr lang="en-US" sz="1300" b="1" dirty="0" smtClean="0"/>
              <a:t>. projects</a:t>
            </a:r>
          </a:p>
          <a:p>
            <a:pPr marL="0" indent="0">
              <a:lnSpc>
                <a:spcPct val="150000"/>
              </a:lnSpc>
              <a:buNone/>
              <a:tabLst>
                <a:tab pos="174625" algn="l"/>
                <a:tab pos="355600" algn="l"/>
              </a:tabLst>
            </a:pPr>
            <a:r>
              <a:rPr lang="en-US" sz="1300" b="1" dirty="0" smtClean="0"/>
              <a:t>7	Risk management</a:t>
            </a:r>
          </a:p>
          <a:p>
            <a:pPr marL="0" indent="0">
              <a:lnSpc>
                <a:spcPct val="150000"/>
              </a:lnSpc>
              <a:buNone/>
              <a:tabLst>
                <a:tab pos="174625" algn="l"/>
                <a:tab pos="355600" algn="l"/>
              </a:tabLst>
            </a:pPr>
            <a:r>
              <a:rPr lang="en-US" sz="1300" b="1" dirty="0" smtClean="0"/>
              <a:t>8	Project management</a:t>
            </a:r>
          </a:p>
          <a:p>
            <a:pPr marL="0" indent="0">
              <a:lnSpc>
                <a:spcPct val="150000"/>
              </a:lnSpc>
              <a:buNone/>
              <a:tabLst>
                <a:tab pos="174625" algn="l"/>
                <a:tab pos="355600" algn="l"/>
              </a:tabLst>
            </a:pPr>
            <a:r>
              <a:rPr lang="en-US" sz="1300" b="1" dirty="0" smtClean="0"/>
              <a:t>9	Summary – next actions</a:t>
            </a:r>
            <a:endParaRPr lang="en-GB" sz="1300" b="1" dirty="0" smtClean="0"/>
          </a:p>
        </p:txBody>
      </p:sp>
    </p:spTree>
    <p:extLst>
      <p:ext uri="{BB962C8B-B14F-4D97-AF65-F5344CB8AC3E}">
        <p14:creationId xmlns:p14="http://schemas.microsoft.com/office/powerpoint/2010/main" xmlns="" val="509086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re 1"/>
          <p:cNvSpPr>
            <a:spLocks noGrp="1"/>
          </p:cNvSpPr>
          <p:nvPr>
            <p:ph type="title"/>
          </p:nvPr>
        </p:nvSpPr>
        <p:spPr>
          <a:xfrm>
            <a:off x="416497" y="260350"/>
            <a:ext cx="9145016" cy="1014413"/>
          </a:xfrm>
        </p:spPr>
        <p:txBody>
          <a:bodyPr/>
          <a:lstStyle/>
          <a:p>
            <a:r>
              <a:rPr lang="en-GB" sz="2800" b="0" i="0" dirty="0" err="1" smtClean="0">
                <a:effectLst/>
              </a:rPr>
              <a:t>Besoins</a:t>
            </a:r>
            <a:r>
              <a:rPr lang="en-GB" sz="2800" b="0" i="0" dirty="0" smtClean="0">
                <a:effectLst/>
              </a:rPr>
              <a:t> </a:t>
            </a:r>
            <a:r>
              <a:rPr lang="en-GB" sz="2800" b="0" i="0" dirty="0" err="1" smtClean="0">
                <a:effectLst/>
              </a:rPr>
              <a:t>métiers</a:t>
            </a:r>
            <a:r>
              <a:rPr lang="en-GB" sz="2800" b="0" i="0" dirty="0" smtClean="0">
                <a:effectLst/>
              </a:rPr>
              <a:t> pour le standard STEP AP 242 edition 2 </a:t>
            </a:r>
          </a:p>
        </p:txBody>
      </p:sp>
      <p:pic>
        <p:nvPicPr>
          <p:cNvPr id="921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456" y="1124744"/>
            <a:ext cx="9585366" cy="4471269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9220" name="Connecteur droit 2"/>
          <p:cNvCxnSpPr>
            <a:cxnSpLocks noChangeShapeType="1"/>
          </p:cNvCxnSpPr>
          <p:nvPr/>
        </p:nvCxnSpPr>
        <p:spPr bwMode="auto">
          <a:xfrm>
            <a:off x="8620266" y="3148089"/>
            <a:ext cx="849577" cy="0"/>
          </a:xfrm>
          <a:prstGeom prst="line">
            <a:avLst/>
          </a:prstGeom>
          <a:noFill/>
          <a:ln w="762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9221" name="Connecteur droit 7"/>
          <p:cNvCxnSpPr>
            <a:cxnSpLocks noChangeShapeType="1"/>
          </p:cNvCxnSpPr>
          <p:nvPr/>
        </p:nvCxnSpPr>
        <p:spPr bwMode="auto">
          <a:xfrm>
            <a:off x="6616709" y="4294264"/>
            <a:ext cx="1597686" cy="0"/>
          </a:xfrm>
          <a:prstGeom prst="lin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9222" name="Connecteur droit 8"/>
          <p:cNvCxnSpPr>
            <a:cxnSpLocks noChangeShapeType="1"/>
          </p:cNvCxnSpPr>
          <p:nvPr/>
        </p:nvCxnSpPr>
        <p:spPr bwMode="auto">
          <a:xfrm>
            <a:off x="6654544" y="4489527"/>
            <a:ext cx="2029354" cy="0"/>
          </a:xfrm>
          <a:prstGeom prst="lin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7" name="Bouton d'action : Aide 4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9129464" y="5704199"/>
            <a:ext cx="610938" cy="511905"/>
          </a:xfrm>
          <a:prstGeom prst="actionButtonHelp">
            <a:avLst/>
          </a:prstGeom>
          <a:solidFill>
            <a:srgbClr val="FFFF00"/>
          </a:solidFill>
          <a:ln w="19050" algn="ctr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pPr eaLnBrk="1" hangingPunct="1">
              <a:buClrTx/>
              <a:buSzTx/>
              <a:buFontTx/>
              <a:buNone/>
            </a:pPr>
            <a:endParaRPr lang="en-GB" sz="400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323589" y="5758795"/>
            <a:ext cx="887550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/>
              <a:t>Valeurs</a:t>
            </a:r>
            <a:r>
              <a:rPr lang="en-US" b="1" dirty="0"/>
              <a:t> </a:t>
            </a:r>
            <a:r>
              <a:rPr lang="en-US" b="1" dirty="0" err="1"/>
              <a:t>ajoutées</a:t>
            </a:r>
            <a:r>
              <a:rPr lang="en-US" b="1" dirty="0"/>
              <a:t> des </a:t>
            </a:r>
            <a:r>
              <a:rPr lang="en-US" b="1" dirty="0" err="1"/>
              <a:t>améliorations</a:t>
            </a:r>
            <a:r>
              <a:rPr lang="en-US" b="1" dirty="0"/>
              <a:t> de </a:t>
            </a:r>
            <a:r>
              <a:rPr lang="en-US" b="1" dirty="0" err="1"/>
              <a:t>l’AP</a:t>
            </a:r>
            <a:r>
              <a:rPr lang="en-US" b="1" dirty="0"/>
              <a:t> 242 Edition 2 en </a:t>
            </a:r>
            <a:r>
              <a:rPr lang="en-US" b="1" dirty="0" err="1"/>
              <a:t>fonction</a:t>
            </a:r>
            <a:r>
              <a:rPr lang="en-US" b="1" dirty="0"/>
              <a:t> des </a:t>
            </a:r>
            <a:r>
              <a:rPr lang="en-US" b="1" dirty="0" err="1"/>
              <a:t>besoins</a:t>
            </a:r>
            <a:r>
              <a:rPr lang="en-US" b="1" dirty="0"/>
              <a:t> métiers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xmlns="" val="3481303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re 1"/>
          <p:cNvSpPr>
            <a:spLocks noGrp="1"/>
          </p:cNvSpPr>
          <p:nvPr>
            <p:ph type="title"/>
          </p:nvPr>
        </p:nvSpPr>
        <p:spPr>
          <a:xfrm>
            <a:off x="272480" y="165100"/>
            <a:ext cx="9676516" cy="825500"/>
          </a:xfrm>
        </p:spPr>
        <p:txBody>
          <a:bodyPr/>
          <a:lstStyle/>
          <a:p>
            <a:r>
              <a:rPr lang="en-GB" sz="2800" i="0" dirty="0" err="1" smtClean="0">
                <a:effectLst/>
              </a:rPr>
              <a:t>Nouvelles</a:t>
            </a:r>
            <a:r>
              <a:rPr lang="en-GB" sz="2800" i="0" dirty="0" smtClean="0">
                <a:effectLst/>
              </a:rPr>
              <a:t> </a:t>
            </a:r>
            <a:r>
              <a:rPr lang="en-GB" sz="2800" i="0" dirty="0" err="1" smtClean="0">
                <a:effectLst/>
              </a:rPr>
              <a:t>fonctionalités</a:t>
            </a:r>
            <a:r>
              <a:rPr lang="en-GB" sz="2800" i="0" dirty="0" smtClean="0">
                <a:effectLst/>
              </a:rPr>
              <a:t> </a:t>
            </a:r>
            <a:r>
              <a:rPr lang="en-GB" sz="2800" i="0" dirty="0" err="1" smtClean="0">
                <a:effectLst/>
              </a:rPr>
              <a:t>prévues</a:t>
            </a:r>
            <a:r>
              <a:rPr lang="en-GB" sz="2800" i="0" dirty="0" smtClean="0">
                <a:effectLst/>
              </a:rPr>
              <a:t> </a:t>
            </a:r>
            <a:br>
              <a:rPr lang="en-GB" sz="2800" i="0" dirty="0" smtClean="0">
                <a:effectLst/>
              </a:rPr>
            </a:br>
            <a:r>
              <a:rPr lang="en-GB" sz="2800" i="0" dirty="0" smtClean="0">
                <a:effectLst/>
              </a:rPr>
              <a:t>d’être </a:t>
            </a:r>
            <a:r>
              <a:rPr lang="en-GB" sz="2800" i="0" dirty="0" err="1" smtClean="0">
                <a:effectLst/>
              </a:rPr>
              <a:t>couvertes</a:t>
            </a:r>
            <a:r>
              <a:rPr lang="en-GB" sz="2800" i="0" dirty="0" smtClean="0">
                <a:effectLst/>
              </a:rPr>
              <a:t> par le standard AP 242 Edition 2</a:t>
            </a:r>
          </a:p>
        </p:txBody>
      </p:sp>
      <p:pic>
        <p:nvPicPr>
          <p:cNvPr id="1126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2479" y="992458"/>
            <a:ext cx="9439185" cy="508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757923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re 1"/>
          <p:cNvSpPr>
            <a:spLocks noGrp="1"/>
          </p:cNvSpPr>
          <p:nvPr>
            <p:ph type="title"/>
          </p:nvPr>
        </p:nvSpPr>
        <p:spPr>
          <a:xfrm>
            <a:off x="406730" y="399038"/>
            <a:ext cx="9082773" cy="609600"/>
          </a:xfrm>
        </p:spPr>
        <p:txBody>
          <a:bodyPr/>
          <a:lstStyle/>
          <a:p>
            <a:r>
              <a:rPr lang="fr-FR" i="0" dirty="0" smtClean="0">
                <a:effectLst/>
              </a:rPr>
              <a:t>=&gt; </a:t>
            </a:r>
            <a:r>
              <a:rPr lang="fr-FR" i="0" dirty="0" err="1" smtClean="0">
                <a:effectLst/>
              </a:rPr>
              <a:t>Périmetre</a:t>
            </a:r>
            <a:r>
              <a:rPr lang="fr-FR" i="0" dirty="0" smtClean="0">
                <a:effectLst/>
              </a:rPr>
              <a:t> du futur standard AP </a:t>
            </a:r>
            <a:r>
              <a:rPr lang="fr-FR" i="0" dirty="0">
                <a:effectLst/>
              </a:rPr>
              <a:t>242 </a:t>
            </a:r>
            <a:r>
              <a:rPr lang="fr-FR" i="0" dirty="0" err="1" smtClean="0">
                <a:effectLst/>
              </a:rPr>
              <a:t>edition</a:t>
            </a:r>
            <a:r>
              <a:rPr lang="fr-FR" i="0" dirty="0" smtClean="0">
                <a:effectLst/>
              </a:rPr>
              <a:t> 2 </a:t>
            </a:r>
            <a:r>
              <a:rPr lang="fr-FR" i="0" dirty="0">
                <a:effectLst/>
              </a:rPr>
              <a:t>	</a:t>
            </a:r>
            <a:r>
              <a:rPr lang="fr-FR" i="0" dirty="0" smtClean="0">
                <a:effectLst/>
              </a:rPr>
              <a:t/>
            </a:r>
            <a:br>
              <a:rPr lang="fr-FR" i="0" dirty="0" smtClean="0">
                <a:effectLst/>
              </a:rPr>
            </a:br>
            <a:r>
              <a:rPr lang="fr-FR" i="0" dirty="0" smtClean="0">
                <a:effectLst/>
              </a:rPr>
              <a:t>	: fonctionnalités de haut niveau</a:t>
            </a:r>
            <a:endParaRPr lang="en-GB" sz="3100" i="0" dirty="0" smtClean="0">
              <a:effectLst/>
            </a:endParaRPr>
          </a:p>
        </p:txBody>
      </p:sp>
      <p:pic>
        <p:nvPicPr>
          <p:cNvPr id="1229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1727" y="1341438"/>
            <a:ext cx="8748000" cy="5254102"/>
          </a:xfrm>
          <a:prstGeom prst="rect">
            <a:avLst/>
          </a:prstGeom>
          <a:solidFill>
            <a:srgbClr val="D9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2" name="ZoneTexte 6"/>
          <p:cNvSpPr txBox="1">
            <a:spLocks noChangeArrowheads="1"/>
          </p:cNvSpPr>
          <p:nvPr/>
        </p:nvSpPr>
        <p:spPr bwMode="auto">
          <a:xfrm rot="2474592">
            <a:off x="8840104" y="1028281"/>
            <a:ext cx="888384" cy="461665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>
              <a:defRPr sz="1900">
                <a:solidFill>
                  <a:schemeClr val="tx2"/>
                </a:solidFill>
                <a:latin typeface="Arial" pitchFamily="34" charset="0"/>
              </a:defRPr>
            </a:lvl1pPr>
            <a:lvl2pPr marL="742950" indent="-285750">
              <a:defRPr sz="1900">
                <a:solidFill>
                  <a:schemeClr val="tx2"/>
                </a:solidFill>
                <a:latin typeface="Arial" pitchFamily="34" charset="0"/>
              </a:defRPr>
            </a:lvl2pPr>
            <a:lvl3pPr marL="1143000" indent="-228600">
              <a:defRPr sz="1900">
                <a:solidFill>
                  <a:schemeClr val="tx2"/>
                </a:solidFill>
                <a:latin typeface="Arial" pitchFamily="34" charset="0"/>
              </a:defRPr>
            </a:lvl3pPr>
            <a:lvl4pPr marL="1600200" indent="-228600">
              <a:defRPr sz="1900">
                <a:solidFill>
                  <a:schemeClr val="tx2"/>
                </a:solidFill>
                <a:latin typeface="Arial" pitchFamily="34" charset="0"/>
              </a:defRPr>
            </a:lvl4pPr>
            <a:lvl5pPr marL="2057400" indent="-228600">
              <a:defRPr sz="1900">
                <a:solidFill>
                  <a:schemeClr val="tx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r>
              <a:rPr lang="en-GB" sz="2400" dirty="0" err="1" smtClean="0">
                <a:solidFill>
                  <a:srgbClr val="4F4E52"/>
                </a:solidFill>
              </a:rPr>
              <a:t>Cible</a:t>
            </a:r>
            <a:endParaRPr lang="en-GB" sz="2400" dirty="0">
              <a:solidFill>
                <a:srgbClr val="4F4E52"/>
              </a:solidFill>
            </a:endParaRPr>
          </a:p>
        </p:txBody>
      </p:sp>
      <p:sp>
        <p:nvSpPr>
          <p:cNvPr id="2" name="Rectangle 1"/>
          <p:cNvSpPr/>
          <p:nvPr/>
        </p:nvSpPr>
        <p:spPr bwMode="auto">
          <a:xfrm>
            <a:off x="6405860" y="3776340"/>
            <a:ext cx="2373020" cy="792088"/>
          </a:xfrm>
          <a:prstGeom prst="rect">
            <a:avLst/>
          </a:prstGeom>
          <a:noFill/>
          <a:ln w="762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6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73943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0428" y="1184052"/>
            <a:ext cx="9354550" cy="496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249441" y="136525"/>
            <a:ext cx="9699323" cy="1046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rgbClr val="4F4E52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rgbClr val="4F4E52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rgbClr val="4F4E52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rgbClr val="4F4E52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rgbClr val="4F4E5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9pPr>
          </a:lstStyle>
          <a:p>
            <a:pPr>
              <a:defRPr/>
            </a:pPr>
            <a:r>
              <a:rPr lang="fr-FR" sz="3100" b="1" dirty="0" smtClean="0">
                <a:solidFill>
                  <a:srgbClr val="000099"/>
                </a:solidFill>
                <a:latin typeface="+mj-lt"/>
                <a:ea typeface="+mj-ea"/>
                <a:cs typeface="+mj-cs"/>
              </a:rPr>
              <a:t>Illustration des informations de conception </a:t>
            </a:r>
            <a:br>
              <a:rPr lang="fr-FR" sz="3100" b="1" dirty="0" smtClean="0">
                <a:solidFill>
                  <a:srgbClr val="000099"/>
                </a:solidFill>
                <a:latin typeface="+mj-lt"/>
                <a:ea typeface="+mj-ea"/>
                <a:cs typeface="+mj-cs"/>
              </a:rPr>
            </a:br>
            <a:r>
              <a:rPr lang="fr-FR" sz="3100" b="1" dirty="0" smtClean="0">
                <a:solidFill>
                  <a:srgbClr val="000099"/>
                </a:solidFill>
                <a:latin typeface="+mj-lt"/>
                <a:ea typeface="+mj-ea"/>
                <a:cs typeface="+mj-cs"/>
              </a:rPr>
              <a:t>d’harnais électriques à inclure dans l’AP 242 ED2 </a:t>
            </a:r>
            <a:endParaRPr lang="fr-FR" sz="3100" b="1" dirty="0">
              <a:solidFill>
                <a:srgbClr val="000099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17355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0" y="1196752"/>
            <a:ext cx="9906000" cy="4454525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FontTx/>
              <a:buChar char="•"/>
            </a:pPr>
            <a:r>
              <a:rPr lang="en-US" sz="1800" b="1" u="sng" dirty="0" smtClean="0"/>
              <a:t>3D geometry information model </a:t>
            </a:r>
            <a:r>
              <a:rPr lang="en-US" sz="1800" dirty="0" smtClean="0"/>
              <a:t>&amp; other generic resources</a:t>
            </a:r>
          </a:p>
          <a:p>
            <a:pPr lvl="1"/>
            <a:r>
              <a:rPr lang="en-US" sz="1400" dirty="0" smtClean="0"/>
              <a:t>specific construction history and parametric entities</a:t>
            </a:r>
          </a:p>
          <a:p>
            <a:pPr lvl="1"/>
            <a:r>
              <a:rPr lang="en-US" sz="1400" dirty="0" smtClean="0"/>
              <a:t>Support of 3D scan data</a:t>
            </a:r>
          </a:p>
          <a:p>
            <a:pPr lvl="1"/>
            <a:r>
              <a:rPr lang="en-GB" sz="1400" dirty="0" smtClean="0"/>
              <a:t>Curved triangles</a:t>
            </a:r>
            <a:endParaRPr lang="fr-FR" sz="1400" dirty="0" smtClean="0"/>
          </a:p>
          <a:p>
            <a:pPr lvl="1"/>
            <a:r>
              <a:rPr lang="en-GB" sz="1400" dirty="0" smtClean="0"/>
              <a:t>Voxels</a:t>
            </a:r>
            <a:endParaRPr lang="fr-FR" sz="1400" dirty="0" smtClean="0"/>
          </a:p>
          <a:p>
            <a:pPr lvl="1"/>
            <a:r>
              <a:rPr lang="en-GB" sz="1400" dirty="0" smtClean="0"/>
              <a:t>Surface texture</a:t>
            </a:r>
          </a:p>
          <a:p>
            <a:pPr lvl="1"/>
            <a:endParaRPr lang="en-US" sz="100" dirty="0" smtClean="0"/>
          </a:p>
          <a:p>
            <a:pPr>
              <a:buFontTx/>
              <a:buChar char="•"/>
            </a:pPr>
            <a:endParaRPr lang="en-US" sz="800" b="1" u="sng" dirty="0" smtClean="0"/>
          </a:p>
          <a:p>
            <a:pPr>
              <a:buFontTx/>
              <a:buChar char="•"/>
            </a:pPr>
            <a:r>
              <a:rPr lang="en-US" sz="1800" b="1" u="sng" dirty="0" smtClean="0"/>
              <a:t>3D PMI </a:t>
            </a:r>
            <a:r>
              <a:rPr lang="en-US" sz="1800" dirty="0" smtClean="0"/>
              <a:t>information model</a:t>
            </a:r>
          </a:p>
          <a:p>
            <a:pPr lvl="1"/>
            <a:r>
              <a:rPr lang="en-GB" sz="1600" dirty="0" smtClean="0"/>
              <a:t>Support of enhancement of ISO &amp; ASME Design standards</a:t>
            </a:r>
          </a:p>
          <a:p>
            <a:pPr lvl="1"/>
            <a:r>
              <a:rPr lang="en-GB" sz="1600" dirty="0" smtClean="0"/>
              <a:t> </a:t>
            </a:r>
            <a:r>
              <a:rPr lang="en-US" sz="1600" dirty="0" smtClean="0"/>
              <a:t>XML implementation model for 3D PMI semantic representation </a:t>
            </a:r>
          </a:p>
          <a:p>
            <a:pPr lvl="2"/>
            <a:endParaRPr lang="en-US" sz="100" dirty="0" smtClean="0"/>
          </a:p>
          <a:p>
            <a:pPr>
              <a:buFontTx/>
              <a:buChar char="•"/>
            </a:pPr>
            <a:endParaRPr lang="en-US" sz="800" b="1" u="sng" dirty="0" smtClean="0"/>
          </a:p>
          <a:p>
            <a:pPr>
              <a:buFontTx/>
              <a:buChar char="•"/>
            </a:pPr>
            <a:r>
              <a:rPr lang="en-US" sz="1800" b="1" u="sng" dirty="0" smtClean="0"/>
              <a:t>3D mechanical design </a:t>
            </a:r>
            <a:r>
              <a:rPr lang="en-US" sz="1800" dirty="0" smtClean="0"/>
              <a:t>information model</a:t>
            </a:r>
          </a:p>
          <a:p>
            <a:pPr lvl="1"/>
            <a:r>
              <a:rPr lang="en-US" sz="1400" dirty="0" smtClean="0"/>
              <a:t>new Manufacturing machining features and quality analysis</a:t>
            </a:r>
          </a:p>
          <a:p>
            <a:pPr lvl="1"/>
            <a:r>
              <a:rPr lang="en-US" sz="1400" dirty="0" smtClean="0"/>
              <a:t>design information for 3D additive manufacturing parts</a:t>
            </a:r>
          </a:p>
          <a:p>
            <a:pPr lvl="1"/>
            <a:endParaRPr lang="en-US" sz="100" dirty="0" smtClean="0"/>
          </a:p>
          <a:p>
            <a:pPr>
              <a:buFontTx/>
              <a:buChar char="•"/>
            </a:pPr>
            <a:endParaRPr lang="en-US" sz="800" b="1" u="sng" dirty="0" smtClean="0"/>
          </a:p>
          <a:p>
            <a:pPr>
              <a:buFontTx/>
              <a:buChar char="•"/>
            </a:pPr>
            <a:r>
              <a:rPr lang="en-US" sz="1800" b="1" u="sng" dirty="0" smtClean="0"/>
              <a:t>3D composite design </a:t>
            </a:r>
            <a:r>
              <a:rPr lang="en-US" sz="1800" dirty="0" smtClean="0"/>
              <a:t>information model</a:t>
            </a:r>
          </a:p>
          <a:p>
            <a:pPr>
              <a:buFontTx/>
              <a:buChar char="•"/>
            </a:pPr>
            <a:endParaRPr lang="en-US" sz="100" dirty="0" smtClean="0"/>
          </a:p>
          <a:p>
            <a:pPr>
              <a:buFontTx/>
              <a:buChar char="•"/>
            </a:pPr>
            <a:endParaRPr lang="en-US" sz="1000" b="1" u="sng" dirty="0" smtClean="0"/>
          </a:p>
          <a:p>
            <a:pPr>
              <a:buFontTx/>
              <a:buChar char="•"/>
            </a:pPr>
            <a:r>
              <a:rPr lang="en-US" sz="1800" b="1" u="sng" dirty="0" smtClean="0"/>
              <a:t>PDM</a:t>
            </a:r>
            <a:r>
              <a:rPr lang="en-US" sz="1800" dirty="0" smtClean="0"/>
              <a:t> information</a:t>
            </a:r>
          </a:p>
          <a:p>
            <a:pPr lvl="1"/>
            <a:r>
              <a:rPr lang="en-US" sz="1400" dirty="0" smtClean="0"/>
              <a:t>Finalize PDM harmonization between AP 242 ED2 and AP 239 ED3 “Product Life Cycle Support”</a:t>
            </a:r>
          </a:p>
        </p:txBody>
      </p:sp>
      <p:pic>
        <p:nvPicPr>
          <p:cNvPr id="14340" name="Imag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63344" y="1950045"/>
            <a:ext cx="1981200" cy="941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Imag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16523" y="1789708"/>
            <a:ext cx="1745589" cy="1262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2" name="Imag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78181" y="4869160"/>
            <a:ext cx="2019035" cy="941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3" name="Rectangle 2"/>
          <p:cNvSpPr>
            <a:spLocks noChangeArrowheads="1"/>
          </p:cNvSpPr>
          <p:nvPr/>
        </p:nvSpPr>
        <p:spPr bwMode="auto">
          <a:xfrm>
            <a:off x="4860634" y="-169277"/>
            <a:ext cx="184731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GB"/>
          </a:p>
        </p:txBody>
      </p:sp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75221" y="1789708"/>
            <a:ext cx="1131623" cy="1262062"/>
          </a:xfrm>
          <a:prstGeom prst="rect">
            <a:avLst/>
          </a:prstGeom>
          <a:noFill/>
          <a:ln>
            <a:solidFill>
              <a:schemeClr val="bg1">
                <a:lumMod val="60000"/>
                <a:lumOff val="40000"/>
              </a:schemeClr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itre 11"/>
          <p:cNvSpPr txBox="1">
            <a:spLocks noGrp="1" noChangeArrowheads="1"/>
          </p:cNvSpPr>
          <p:nvPr>
            <p:ph type="title"/>
          </p:nvPr>
        </p:nvSpPr>
        <p:spPr bwMode="auto">
          <a:xfrm>
            <a:off x="337197" y="202251"/>
            <a:ext cx="8680261" cy="948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rgbClr val="4F4E52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rgbClr val="4F4E52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rgbClr val="4F4E52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rgbClr val="4F4E52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rgbClr val="4F4E5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9pPr>
          </a:lstStyle>
          <a:p>
            <a:pPr>
              <a:defRPr/>
            </a:pPr>
            <a:r>
              <a:rPr lang="fr-FR" sz="3100" b="1" dirty="0" smtClean="0">
                <a:solidFill>
                  <a:srgbClr val="000099"/>
                </a:solidFill>
                <a:effectLst/>
                <a:latin typeface="+mj-lt"/>
                <a:ea typeface="+mj-ea"/>
                <a:cs typeface="+mj-cs"/>
              </a:rPr>
              <a:t>Illustration des autres informations à inclure </a:t>
            </a:r>
            <a:br>
              <a:rPr lang="fr-FR" sz="3100" b="1" dirty="0" smtClean="0">
                <a:solidFill>
                  <a:srgbClr val="000099"/>
                </a:solidFill>
                <a:effectLst/>
                <a:latin typeface="+mj-lt"/>
                <a:ea typeface="+mj-ea"/>
                <a:cs typeface="+mj-cs"/>
              </a:rPr>
            </a:br>
            <a:r>
              <a:rPr lang="fr-FR" sz="3100" b="1" dirty="0" smtClean="0">
                <a:solidFill>
                  <a:srgbClr val="000099"/>
                </a:solidFill>
                <a:effectLst/>
                <a:latin typeface="+mj-lt"/>
                <a:ea typeface="+mj-ea"/>
                <a:cs typeface="+mj-cs"/>
              </a:rPr>
              <a:t>dans l’AP 242 ED2 : </a:t>
            </a:r>
            <a:endParaRPr lang="fr-FR" sz="3100" b="1" dirty="0">
              <a:solidFill>
                <a:srgbClr val="000099"/>
              </a:solidFill>
              <a:effectLst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91682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27517" y="6116639"/>
            <a:ext cx="9878483" cy="731837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6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Arial" pitchFamily="34" charset="0"/>
            </a:endParaRPr>
          </a:p>
        </p:txBody>
      </p:sp>
      <p:sp>
        <p:nvSpPr>
          <p:cNvPr id="16386" name="Titre 1"/>
          <p:cNvSpPr>
            <a:spLocks noGrp="1"/>
          </p:cNvSpPr>
          <p:nvPr>
            <p:ph type="title"/>
          </p:nvPr>
        </p:nvSpPr>
        <p:spPr>
          <a:xfrm>
            <a:off x="0" y="41275"/>
            <a:ext cx="9961035" cy="935038"/>
          </a:xfrm>
          <a:solidFill>
            <a:srgbClr val="FFFFFF"/>
          </a:solidFill>
        </p:spPr>
        <p:txBody>
          <a:bodyPr lIns="18000" rIns="18000"/>
          <a:lstStyle/>
          <a:p>
            <a:r>
              <a:rPr lang="en-GB" sz="2700" i="0" dirty="0" smtClean="0">
                <a:effectLst/>
              </a:rPr>
              <a:t> Les </a:t>
            </a:r>
            <a:r>
              <a:rPr lang="en-GB" sz="2700" i="0" dirty="0" err="1" smtClean="0">
                <a:effectLst/>
              </a:rPr>
              <a:t>besoins</a:t>
            </a:r>
            <a:r>
              <a:rPr lang="en-GB" sz="2700" i="0" dirty="0" smtClean="0">
                <a:effectLst/>
              </a:rPr>
              <a:t> </a:t>
            </a:r>
            <a:r>
              <a:rPr lang="en-GB" sz="2700" i="0" dirty="0" err="1" smtClean="0">
                <a:effectLst/>
              </a:rPr>
              <a:t>d’interopérabilité</a:t>
            </a:r>
            <a:r>
              <a:rPr lang="en-GB" sz="2700" i="0" dirty="0" smtClean="0">
                <a:effectLst/>
              </a:rPr>
              <a:t> de </a:t>
            </a:r>
            <a:r>
              <a:rPr lang="en-GB" sz="2700" i="0" dirty="0" err="1" smtClean="0">
                <a:effectLst/>
              </a:rPr>
              <a:t>l’industrie</a:t>
            </a:r>
            <a:r>
              <a:rPr lang="en-GB" sz="2700" i="0" dirty="0" smtClean="0">
                <a:effectLst/>
              </a:rPr>
              <a:t> </a:t>
            </a:r>
            <a:r>
              <a:rPr lang="en-GB" sz="2700" i="0" dirty="0" err="1" smtClean="0">
                <a:effectLst/>
              </a:rPr>
              <a:t>manufacturière</a:t>
            </a:r>
            <a:r>
              <a:rPr lang="en-GB" sz="2700" i="0" dirty="0" smtClean="0">
                <a:effectLst/>
              </a:rPr>
              <a:t/>
            </a:r>
            <a:br>
              <a:rPr lang="en-GB" sz="2700" i="0" dirty="0" smtClean="0">
                <a:effectLst/>
              </a:rPr>
            </a:br>
            <a:r>
              <a:rPr lang="en-GB" sz="2700" i="0" dirty="0" smtClean="0">
                <a:effectLst/>
              </a:rPr>
              <a:t> </a:t>
            </a:r>
            <a:r>
              <a:rPr lang="en-GB" sz="2400" i="0" dirty="0" smtClean="0">
                <a:effectLst/>
              </a:rPr>
              <a:t>des </a:t>
            </a:r>
            <a:r>
              <a:rPr lang="en-GB" sz="2400" i="0" u="sng" dirty="0" smtClean="0">
                <a:effectLst/>
              </a:rPr>
              <a:t>solutions </a:t>
            </a:r>
            <a:r>
              <a:rPr lang="en-GB" sz="2400" i="0" u="sng" dirty="0" err="1" smtClean="0">
                <a:effectLst/>
              </a:rPr>
              <a:t>intégrées</a:t>
            </a:r>
            <a:r>
              <a:rPr lang="en-GB" sz="2400" i="0" u="sng" dirty="0" smtClean="0">
                <a:effectLst/>
              </a:rPr>
              <a:t> </a:t>
            </a:r>
            <a:r>
              <a:rPr lang="en-GB" sz="2400" i="0" dirty="0" err="1" smtClean="0">
                <a:effectLst/>
              </a:rPr>
              <a:t>permettant</a:t>
            </a:r>
            <a:r>
              <a:rPr lang="en-GB" sz="2400" i="0" dirty="0" smtClean="0">
                <a:effectLst/>
              </a:rPr>
              <a:t> de </a:t>
            </a:r>
            <a:r>
              <a:rPr lang="en-GB" sz="2400" i="0" dirty="0" err="1" smtClean="0">
                <a:effectLst/>
              </a:rPr>
              <a:t>traiter</a:t>
            </a:r>
            <a:r>
              <a:rPr lang="en-GB" sz="2400" i="0" dirty="0" smtClean="0">
                <a:effectLst/>
              </a:rPr>
              <a:t> le PDM, la </a:t>
            </a:r>
            <a:r>
              <a:rPr lang="en-GB" sz="2400" i="0" dirty="0" err="1" smtClean="0">
                <a:effectLst/>
              </a:rPr>
              <a:t>géométrie</a:t>
            </a:r>
            <a:r>
              <a:rPr lang="en-GB" sz="2400" i="0" dirty="0" smtClean="0">
                <a:effectLst/>
              </a:rPr>
              <a:t>,  </a:t>
            </a:r>
            <a:br>
              <a:rPr lang="en-GB" sz="2400" i="0" dirty="0" smtClean="0">
                <a:effectLst/>
              </a:rPr>
            </a:br>
            <a:r>
              <a:rPr lang="en-GB" sz="2400" i="0" dirty="0" smtClean="0">
                <a:effectLst/>
              </a:rPr>
              <a:t> le </a:t>
            </a:r>
            <a:r>
              <a:rPr lang="en-GB" sz="2400" i="0" dirty="0" err="1" smtClean="0">
                <a:effectLst/>
              </a:rPr>
              <a:t>tolérancement</a:t>
            </a:r>
            <a:r>
              <a:rPr lang="en-GB" sz="2400" i="0" dirty="0" smtClean="0">
                <a:effectLst/>
              </a:rPr>
              <a:t> 3D, la </a:t>
            </a:r>
            <a:r>
              <a:rPr lang="en-GB" sz="2400" i="0" dirty="0" err="1" smtClean="0">
                <a:effectLst/>
              </a:rPr>
              <a:t>mécanique</a:t>
            </a:r>
            <a:r>
              <a:rPr lang="en-GB" sz="2400" i="0" dirty="0" smtClean="0">
                <a:effectLst/>
              </a:rPr>
              <a:t>, le composite, les </a:t>
            </a:r>
            <a:r>
              <a:rPr lang="en-GB" sz="2400" i="0" dirty="0" err="1" smtClean="0">
                <a:effectLst/>
              </a:rPr>
              <a:t>Harnais</a:t>
            </a:r>
            <a:r>
              <a:rPr lang="en-GB" sz="2400" i="0" dirty="0" smtClean="0">
                <a:effectLst/>
              </a:rPr>
              <a:t> </a:t>
            </a:r>
            <a:endParaRPr lang="en-GB" sz="2700" i="0" dirty="0" smtClean="0">
              <a:effectLst/>
            </a:endParaRPr>
          </a:p>
        </p:txBody>
      </p:sp>
      <p:sp>
        <p:nvSpPr>
          <p:cNvPr id="119" name="Rounded Rectangle 114"/>
          <p:cNvSpPr/>
          <p:nvPr/>
        </p:nvSpPr>
        <p:spPr>
          <a:xfrm>
            <a:off x="2252927" y="5122864"/>
            <a:ext cx="2402550" cy="1666875"/>
          </a:xfrm>
          <a:prstGeom prst="roundRect">
            <a:avLst/>
          </a:prstGeom>
          <a:solidFill>
            <a:srgbClr val="FFFFFF">
              <a:lumMod val="85000"/>
            </a:srgbClr>
          </a:solidFill>
          <a:ln w="25400" cap="flat" cmpd="sng" algn="ctr">
            <a:solidFill>
              <a:srgbClr val="6699FF">
                <a:shade val="50000"/>
              </a:srgbClr>
            </a:solidFill>
            <a:prstDash val="solid"/>
          </a:ln>
          <a:effectLst/>
        </p:spPr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GB" sz="1800" kern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120" name="Rounded Rectangle 117"/>
          <p:cNvSpPr/>
          <p:nvPr/>
        </p:nvSpPr>
        <p:spPr>
          <a:xfrm>
            <a:off x="4935802" y="4005263"/>
            <a:ext cx="2311400" cy="842962"/>
          </a:xfrm>
          <a:prstGeom prst="roundRect">
            <a:avLst/>
          </a:prstGeom>
          <a:solidFill>
            <a:srgbClr val="CCFFCC"/>
          </a:solidFill>
          <a:ln w="25400" cap="flat" cmpd="sng" algn="ctr">
            <a:solidFill>
              <a:srgbClr val="6699FF">
                <a:shade val="50000"/>
              </a:srgbClr>
            </a:solidFill>
            <a:prstDash val="solid"/>
          </a:ln>
          <a:effectLst/>
        </p:spPr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GB" sz="1800" kern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121" name="Rounded Rectangle 114"/>
          <p:cNvSpPr/>
          <p:nvPr/>
        </p:nvSpPr>
        <p:spPr>
          <a:xfrm>
            <a:off x="2270125" y="4027488"/>
            <a:ext cx="2096427" cy="842962"/>
          </a:xfrm>
          <a:prstGeom prst="roundRect">
            <a:avLst/>
          </a:prstGeom>
          <a:solidFill>
            <a:srgbClr val="FFFFCC"/>
          </a:solidFill>
          <a:ln w="25400" cap="flat" cmpd="sng" algn="ctr">
            <a:solidFill>
              <a:srgbClr val="6699FF">
                <a:shade val="50000"/>
              </a:srgbClr>
            </a:solidFill>
            <a:prstDash val="solid"/>
          </a:ln>
          <a:effectLst/>
        </p:spPr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GB" sz="1800" kern="0">
              <a:solidFill>
                <a:srgbClr val="FFFFFF"/>
              </a:solidFill>
              <a:latin typeface="Arial"/>
            </a:endParaRPr>
          </a:p>
        </p:txBody>
      </p:sp>
      <p:cxnSp>
        <p:nvCxnSpPr>
          <p:cNvPr id="16390" name="Straight Connector 12"/>
          <p:cNvCxnSpPr>
            <a:cxnSpLocks noChangeShapeType="1"/>
          </p:cNvCxnSpPr>
          <p:nvPr/>
        </p:nvCxnSpPr>
        <p:spPr bwMode="auto">
          <a:xfrm flipV="1">
            <a:off x="39556" y="5002213"/>
            <a:ext cx="9751219" cy="36512"/>
          </a:xfrm>
          <a:prstGeom prst="line">
            <a:avLst/>
          </a:prstGeom>
          <a:noFill/>
          <a:ln w="9525" algn="ctr">
            <a:solidFill>
              <a:srgbClr val="6094F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123" name="Rectangle 122"/>
          <p:cNvSpPr/>
          <p:nvPr/>
        </p:nvSpPr>
        <p:spPr>
          <a:xfrm>
            <a:off x="2619243" y="4356101"/>
            <a:ext cx="926967" cy="460375"/>
          </a:xfrm>
          <a:prstGeom prst="rect">
            <a:avLst/>
          </a:prstGeom>
          <a:solidFill>
            <a:srgbClr val="FFFF99">
              <a:lumMod val="50000"/>
            </a:srgbClr>
          </a:solidFill>
          <a:ln>
            <a:solidFill>
              <a:srgbClr val="333333"/>
            </a:solidFill>
          </a:ln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sz="1200" kern="0" dirty="0">
                <a:ln w="0"/>
                <a:solidFill>
                  <a:srgbClr val="333333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  <a:t>Composite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sz="1200" kern="0" dirty="0">
                <a:ln w="0"/>
                <a:solidFill>
                  <a:sysClr val="windowText" lastClr="000000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  <a:t>objects</a:t>
            </a:r>
            <a:endParaRPr lang="en-US" sz="1200" kern="0" dirty="0">
              <a:ln w="0"/>
              <a:solidFill>
                <a:srgbClr val="333333"/>
              </a:solidFill>
              <a:effectLst>
                <a:outerShdw blurRad="38100" dist="19050" dir="2700000" algn="tl" rotWithShape="0">
                  <a:srgbClr val="333333">
                    <a:alpha val="40000"/>
                  </a:srgbClr>
                </a:outerShdw>
              </a:effectLst>
            </a:endParaRPr>
          </a:p>
        </p:txBody>
      </p:sp>
      <p:sp>
        <p:nvSpPr>
          <p:cNvPr id="124" name="Oval 74"/>
          <p:cNvSpPr/>
          <p:nvPr/>
        </p:nvSpPr>
        <p:spPr>
          <a:xfrm>
            <a:off x="3480858" y="3081339"/>
            <a:ext cx="171979" cy="149225"/>
          </a:xfrm>
          <a:prstGeom prst="ellipse">
            <a:avLst/>
          </a:prstGeom>
          <a:solidFill>
            <a:srgbClr val="6699FF"/>
          </a:solidFill>
          <a:ln w="25400" cap="flat" cmpd="sng" algn="ctr">
            <a:solidFill>
              <a:srgbClr val="6699FF">
                <a:shade val="50000"/>
              </a:srgbClr>
            </a:solidFill>
            <a:prstDash val="solid"/>
          </a:ln>
          <a:effectLst/>
        </p:spPr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GB" sz="1800" kern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125" name="Oval 75"/>
          <p:cNvSpPr/>
          <p:nvPr/>
        </p:nvSpPr>
        <p:spPr>
          <a:xfrm>
            <a:off x="3898768" y="3397250"/>
            <a:ext cx="171979" cy="147638"/>
          </a:xfrm>
          <a:prstGeom prst="ellipse">
            <a:avLst/>
          </a:prstGeom>
          <a:solidFill>
            <a:srgbClr val="6699FF"/>
          </a:solidFill>
          <a:ln w="25400" cap="flat" cmpd="sng" algn="ctr">
            <a:solidFill>
              <a:srgbClr val="6699FF">
                <a:shade val="50000"/>
              </a:srgbClr>
            </a:solidFill>
            <a:prstDash val="solid"/>
          </a:ln>
          <a:effectLst/>
        </p:spPr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GB" sz="1800" kern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126" name="Oval 76"/>
          <p:cNvSpPr/>
          <p:nvPr/>
        </p:nvSpPr>
        <p:spPr>
          <a:xfrm>
            <a:off x="2988998" y="3411539"/>
            <a:ext cx="171979" cy="147637"/>
          </a:xfrm>
          <a:prstGeom prst="ellipse">
            <a:avLst/>
          </a:prstGeom>
          <a:solidFill>
            <a:srgbClr val="6699FF"/>
          </a:solidFill>
          <a:ln w="25400" cap="flat" cmpd="sng" algn="ctr">
            <a:solidFill>
              <a:srgbClr val="6699FF">
                <a:shade val="50000"/>
              </a:srgbClr>
            </a:solidFill>
            <a:prstDash val="solid"/>
          </a:ln>
          <a:effectLst/>
        </p:spPr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GB" sz="1800" kern="0">
              <a:solidFill>
                <a:srgbClr val="FFFFFF"/>
              </a:solidFill>
              <a:latin typeface="Arial"/>
            </a:endParaRPr>
          </a:p>
        </p:txBody>
      </p:sp>
      <p:cxnSp>
        <p:nvCxnSpPr>
          <p:cNvPr id="16395" name="Straight Arrow Connector 77"/>
          <p:cNvCxnSpPr>
            <a:cxnSpLocks noChangeShapeType="1"/>
            <a:stCxn id="124" idx="3"/>
            <a:endCxn id="126" idx="7"/>
          </p:cNvCxnSpPr>
          <p:nvPr/>
        </p:nvCxnSpPr>
        <p:spPr bwMode="auto">
          <a:xfrm flipH="1">
            <a:off x="3135181" y="3208339"/>
            <a:ext cx="371475" cy="225425"/>
          </a:xfrm>
          <a:prstGeom prst="straightConnector1">
            <a:avLst/>
          </a:prstGeom>
          <a:noFill/>
          <a:ln w="9525" algn="ctr">
            <a:solidFill>
              <a:srgbClr val="6094FD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16396" name="Straight Arrow Connector 78"/>
          <p:cNvCxnSpPr>
            <a:cxnSpLocks noChangeShapeType="1"/>
            <a:stCxn id="124" idx="5"/>
            <a:endCxn id="125" idx="0"/>
          </p:cNvCxnSpPr>
          <p:nvPr/>
        </p:nvCxnSpPr>
        <p:spPr bwMode="auto">
          <a:xfrm>
            <a:off x="3627041" y="3208338"/>
            <a:ext cx="357717" cy="188912"/>
          </a:xfrm>
          <a:prstGeom prst="straightConnector1">
            <a:avLst/>
          </a:prstGeom>
          <a:noFill/>
          <a:ln w="9525" algn="ctr">
            <a:solidFill>
              <a:srgbClr val="6094FD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129" name="Oval 79"/>
          <p:cNvSpPr/>
          <p:nvPr/>
        </p:nvSpPr>
        <p:spPr>
          <a:xfrm>
            <a:off x="3286523" y="3679825"/>
            <a:ext cx="171979" cy="147638"/>
          </a:xfrm>
          <a:prstGeom prst="ellipse">
            <a:avLst/>
          </a:prstGeom>
          <a:solidFill>
            <a:srgbClr val="6699FF"/>
          </a:solidFill>
          <a:ln w="25400" cap="flat" cmpd="sng" algn="ctr">
            <a:solidFill>
              <a:srgbClr val="6699FF">
                <a:shade val="50000"/>
              </a:srgbClr>
            </a:solidFill>
            <a:prstDash val="solid"/>
          </a:ln>
          <a:effectLst/>
        </p:spPr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GB" sz="1800" kern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130" name="Oval 80"/>
          <p:cNvSpPr/>
          <p:nvPr/>
        </p:nvSpPr>
        <p:spPr>
          <a:xfrm>
            <a:off x="2669117" y="3694113"/>
            <a:ext cx="171979" cy="147637"/>
          </a:xfrm>
          <a:prstGeom prst="ellipse">
            <a:avLst/>
          </a:prstGeom>
          <a:solidFill>
            <a:srgbClr val="6699FF"/>
          </a:solidFill>
          <a:ln w="25400" cap="flat" cmpd="sng" algn="ctr">
            <a:solidFill>
              <a:srgbClr val="6699FF">
                <a:shade val="50000"/>
              </a:srgbClr>
            </a:solidFill>
            <a:prstDash val="solid"/>
          </a:ln>
          <a:effectLst/>
        </p:spPr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GB" sz="1800" kern="0">
              <a:solidFill>
                <a:srgbClr val="FFFFFF"/>
              </a:solidFill>
              <a:latin typeface="Arial"/>
            </a:endParaRPr>
          </a:p>
        </p:txBody>
      </p:sp>
      <p:cxnSp>
        <p:nvCxnSpPr>
          <p:cNvPr id="16399" name="Straight Arrow Connector 81"/>
          <p:cNvCxnSpPr>
            <a:cxnSpLocks noChangeShapeType="1"/>
            <a:stCxn id="126" idx="3"/>
            <a:endCxn id="130" idx="0"/>
          </p:cNvCxnSpPr>
          <p:nvPr/>
        </p:nvCxnSpPr>
        <p:spPr bwMode="auto">
          <a:xfrm flipH="1">
            <a:off x="2755107" y="3536951"/>
            <a:ext cx="259689" cy="157163"/>
          </a:xfrm>
          <a:prstGeom prst="straightConnector1">
            <a:avLst/>
          </a:prstGeom>
          <a:noFill/>
          <a:ln w="9525" algn="ctr">
            <a:solidFill>
              <a:srgbClr val="6094FD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16400" name="Straight Arrow Connector 82"/>
          <p:cNvCxnSpPr>
            <a:cxnSpLocks noChangeShapeType="1"/>
            <a:endCxn id="129" idx="1"/>
          </p:cNvCxnSpPr>
          <p:nvPr/>
        </p:nvCxnSpPr>
        <p:spPr bwMode="auto">
          <a:xfrm>
            <a:off x="3074988" y="3363914"/>
            <a:ext cx="237331" cy="338137"/>
          </a:xfrm>
          <a:prstGeom prst="straightConnector1">
            <a:avLst/>
          </a:prstGeom>
          <a:noFill/>
          <a:ln w="9525" algn="ctr">
            <a:solidFill>
              <a:srgbClr val="6094FD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133" name="Oval 83"/>
          <p:cNvSpPr/>
          <p:nvPr/>
        </p:nvSpPr>
        <p:spPr>
          <a:xfrm>
            <a:off x="4239287" y="3673475"/>
            <a:ext cx="171979" cy="147638"/>
          </a:xfrm>
          <a:prstGeom prst="ellipse">
            <a:avLst/>
          </a:prstGeom>
          <a:solidFill>
            <a:srgbClr val="6699FF"/>
          </a:solidFill>
          <a:ln w="25400" cap="flat" cmpd="sng" algn="ctr">
            <a:solidFill>
              <a:srgbClr val="6699FF">
                <a:shade val="50000"/>
              </a:srgbClr>
            </a:solidFill>
            <a:prstDash val="solid"/>
          </a:ln>
          <a:effectLst/>
        </p:spPr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GB" sz="1800" kern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134" name="Oval 84"/>
          <p:cNvSpPr/>
          <p:nvPr/>
        </p:nvSpPr>
        <p:spPr>
          <a:xfrm>
            <a:off x="3621881" y="3687764"/>
            <a:ext cx="171979" cy="147637"/>
          </a:xfrm>
          <a:prstGeom prst="ellipse">
            <a:avLst/>
          </a:prstGeom>
          <a:solidFill>
            <a:srgbClr val="6699FF"/>
          </a:solidFill>
          <a:ln w="25400" cap="flat" cmpd="sng" algn="ctr">
            <a:solidFill>
              <a:srgbClr val="6699FF">
                <a:shade val="50000"/>
              </a:srgbClr>
            </a:solidFill>
            <a:prstDash val="solid"/>
          </a:ln>
          <a:effectLst/>
        </p:spPr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GB" sz="1800" kern="0">
              <a:solidFill>
                <a:srgbClr val="FFFFFF"/>
              </a:solidFill>
              <a:latin typeface="Arial"/>
            </a:endParaRPr>
          </a:p>
        </p:txBody>
      </p:sp>
      <p:cxnSp>
        <p:nvCxnSpPr>
          <p:cNvPr id="16403" name="Straight Arrow Connector 85"/>
          <p:cNvCxnSpPr>
            <a:cxnSpLocks noChangeShapeType="1"/>
            <a:stCxn id="125" idx="4"/>
            <a:endCxn id="134" idx="0"/>
          </p:cNvCxnSpPr>
          <p:nvPr/>
        </p:nvCxnSpPr>
        <p:spPr bwMode="auto">
          <a:xfrm flipH="1">
            <a:off x="3707871" y="3544888"/>
            <a:ext cx="276887" cy="142875"/>
          </a:xfrm>
          <a:prstGeom prst="straightConnector1">
            <a:avLst/>
          </a:prstGeom>
          <a:noFill/>
          <a:ln w="9525" algn="ctr">
            <a:solidFill>
              <a:srgbClr val="6094FD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16404" name="Straight Arrow Connector 86"/>
          <p:cNvCxnSpPr>
            <a:cxnSpLocks noChangeShapeType="1"/>
            <a:stCxn id="125" idx="5"/>
            <a:endCxn id="133" idx="1"/>
          </p:cNvCxnSpPr>
          <p:nvPr/>
        </p:nvCxnSpPr>
        <p:spPr bwMode="auto">
          <a:xfrm>
            <a:off x="4044950" y="3522664"/>
            <a:ext cx="220133" cy="173037"/>
          </a:xfrm>
          <a:prstGeom prst="straightConnector1">
            <a:avLst/>
          </a:prstGeom>
          <a:noFill/>
          <a:ln w="9525" algn="ctr">
            <a:solidFill>
              <a:srgbClr val="6094FD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137" name="Oval 87"/>
          <p:cNvSpPr/>
          <p:nvPr/>
        </p:nvSpPr>
        <p:spPr>
          <a:xfrm>
            <a:off x="5981436" y="3081339"/>
            <a:ext cx="171979" cy="149225"/>
          </a:xfrm>
          <a:prstGeom prst="ellipse">
            <a:avLst/>
          </a:prstGeom>
          <a:solidFill>
            <a:srgbClr val="6699FF"/>
          </a:solidFill>
          <a:ln w="25400" cap="flat" cmpd="sng" algn="ctr">
            <a:solidFill>
              <a:srgbClr val="6699FF">
                <a:shade val="50000"/>
              </a:srgbClr>
            </a:solidFill>
            <a:prstDash val="solid"/>
          </a:ln>
          <a:effectLst/>
        </p:spPr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GB" sz="1800" kern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138" name="Oval 88"/>
          <p:cNvSpPr/>
          <p:nvPr/>
        </p:nvSpPr>
        <p:spPr>
          <a:xfrm>
            <a:off x="6399345" y="3397250"/>
            <a:ext cx="171979" cy="147638"/>
          </a:xfrm>
          <a:prstGeom prst="ellipse">
            <a:avLst/>
          </a:prstGeom>
          <a:solidFill>
            <a:srgbClr val="6699FF"/>
          </a:solidFill>
          <a:ln w="25400" cap="flat" cmpd="sng" algn="ctr">
            <a:solidFill>
              <a:srgbClr val="6699FF">
                <a:shade val="50000"/>
              </a:srgbClr>
            </a:solidFill>
            <a:prstDash val="solid"/>
          </a:ln>
          <a:effectLst/>
        </p:spPr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GB" sz="1800" kern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139" name="Oval 89"/>
          <p:cNvSpPr/>
          <p:nvPr/>
        </p:nvSpPr>
        <p:spPr>
          <a:xfrm>
            <a:off x="5489575" y="3411539"/>
            <a:ext cx="171979" cy="147637"/>
          </a:xfrm>
          <a:prstGeom prst="ellipse">
            <a:avLst/>
          </a:prstGeom>
          <a:solidFill>
            <a:srgbClr val="6699FF"/>
          </a:solidFill>
          <a:ln w="25400" cap="flat" cmpd="sng" algn="ctr">
            <a:solidFill>
              <a:srgbClr val="6699FF">
                <a:shade val="50000"/>
              </a:srgbClr>
            </a:solidFill>
            <a:prstDash val="solid"/>
          </a:ln>
          <a:effectLst/>
        </p:spPr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GB" sz="1800" kern="0">
              <a:solidFill>
                <a:srgbClr val="FFFFFF"/>
              </a:solidFill>
              <a:latin typeface="Arial"/>
            </a:endParaRPr>
          </a:p>
        </p:txBody>
      </p:sp>
      <p:cxnSp>
        <p:nvCxnSpPr>
          <p:cNvPr id="16408" name="Straight Arrow Connector 90"/>
          <p:cNvCxnSpPr>
            <a:cxnSpLocks noChangeShapeType="1"/>
            <a:stCxn id="137" idx="3"/>
            <a:endCxn id="139" idx="7"/>
          </p:cNvCxnSpPr>
          <p:nvPr/>
        </p:nvCxnSpPr>
        <p:spPr bwMode="auto">
          <a:xfrm flipH="1">
            <a:off x="5635758" y="3208339"/>
            <a:ext cx="371475" cy="225425"/>
          </a:xfrm>
          <a:prstGeom prst="straightConnector1">
            <a:avLst/>
          </a:prstGeom>
          <a:noFill/>
          <a:ln w="9525" algn="ctr">
            <a:solidFill>
              <a:srgbClr val="6094FD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16409" name="Straight Arrow Connector 91"/>
          <p:cNvCxnSpPr>
            <a:cxnSpLocks noChangeShapeType="1"/>
            <a:stCxn id="137" idx="5"/>
            <a:endCxn id="138" idx="0"/>
          </p:cNvCxnSpPr>
          <p:nvPr/>
        </p:nvCxnSpPr>
        <p:spPr bwMode="auto">
          <a:xfrm>
            <a:off x="6127618" y="3208338"/>
            <a:ext cx="357717" cy="188912"/>
          </a:xfrm>
          <a:prstGeom prst="straightConnector1">
            <a:avLst/>
          </a:prstGeom>
          <a:noFill/>
          <a:ln w="9525" algn="ctr">
            <a:solidFill>
              <a:srgbClr val="6094FD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142" name="Oval 92"/>
          <p:cNvSpPr/>
          <p:nvPr/>
        </p:nvSpPr>
        <p:spPr>
          <a:xfrm>
            <a:off x="5787100" y="3679825"/>
            <a:ext cx="171979" cy="147638"/>
          </a:xfrm>
          <a:prstGeom prst="ellipse">
            <a:avLst/>
          </a:prstGeom>
          <a:solidFill>
            <a:srgbClr val="6699FF"/>
          </a:solidFill>
          <a:ln w="25400" cap="flat" cmpd="sng" algn="ctr">
            <a:solidFill>
              <a:srgbClr val="6699FF">
                <a:shade val="50000"/>
              </a:srgbClr>
            </a:solidFill>
            <a:prstDash val="solid"/>
          </a:ln>
          <a:effectLst/>
        </p:spPr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GB" sz="1800" kern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143" name="Oval 93"/>
          <p:cNvSpPr/>
          <p:nvPr/>
        </p:nvSpPr>
        <p:spPr>
          <a:xfrm>
            <a:off x="5167975" y="3694113"/>
            <a:ext cx="171979" cy="147637"/>
          </a:xfrm>
          <a:prstGeom prst="ellipse">
            <a:avLst/>
          </a:prstGeom>
          <a:solidFill>
            <a:srgbClr val="6699FF"/>
          </a:solidFill>
          <a:ln w="25400" cap="flat" cmpd="sng" algn="ctr">
            <a:solidFill>
              <a:srgbClr val="6699FF">
                <a:shade val="50000"/>
              </a:srgbClr>
            </a:solidFill>
            <a:prstDash val="solid"/>
          </a:ln>
          <a:effectLst/>
        </p:spPr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GB" sz="1800" kern="0">
              <a:solidFill>
                <a:srgbClr val="FFFFFF"/>
              </a:solidFill>
              <a:latin typeface="Arial"/>
            </a:endParaRPr>
          </a:p>
        </p:txBody>
      </p:sp>
      <p:cxnSp>
        <p:nvCxnSpPr>
          <p:cNvPr id="16412" name="Straight Arrow Connector 94"/>
          <p:cNvCxnSpPr>
            <a:cxnSpLocks noChangeShapeType="1"/>
            <a:stCxn id="139" idx="3"/>
            <a:endCxn id="143" idx="0"/>
          </p:cNvCxnSpPr>
          <p:nvPr/>
        </p:nvCxnSpPr>
        <p:spPr bwMode="auto">
          <a:xfrm flipH="1">
            <a:off x="5253964" y="3536951"/>
            <a:ext cx="261408" cy="157163"/>
          </a:xfrm>
          <a:prstGeom prst="straightConnector1">
            <a:avLst/>
          </a:prstGeom>
          <a:noFill/>
          <a:ln w="9525" algn="ctr">
            <a:solidFill>
              <a:srgbClr val="6094FD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16413" name="Straight Arrow Connector 95"/>
          <p:cNvCxnSpPr>
            <a:cxnSpLocks noChangeShapeType="1"/>
            <a:endCxn id="142" idx="1"/>
          </p:cNvCxnSpPr>
          <p:nvPr/>
        </p:nvCxnSpPr>
        <p:spPr bwMode="auto">
          <a:xfrm>
            <a:off x="5575565" y="3363914"/>
            <a:ext cx="235612" cy="338137"/>
          </a:xfrm>
          <a:prstGeom prst="straightConnector1">
            <a:avLst/>
          </a:prstGeom>
          <a:noFill/>
          <a:ln w="9525" algn="ctr">
            <a:solidFill>
              <a:srgbClr val="6094FD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146" name="Oval 96"/>
          <p:cNvSpPr/>
          <p:nvPr/>
        </p:nvSpPr>
        <p:spPr>
          <a:xfrm>
            <a:off x="6739864" y="3673475"/>
            <a:ext cx="171979" cy="147638"/>
          </a:xfrm>
          <a:prstGeom prst="ellipse">
            <a:avLst/>
          </a:prstGeom>
          <a:solidFill>
            <a:srgbClr val="6699FF"/>
          </a:solidFill>
          <a:ln w="25400" cap="flat" cmpd="sng" algn="ctr">
            <a:solidFill>
              <a:srgbClr val="6699FF">
                <a:shade val="50000"/>
              </a:srgbClr>
            </a:solidFill>
            <a:prstDash val="solid"/>
          </a:ln>
          <a:effectLst/>
        </p:spPr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GB" sz="1800" kern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147" name="Oval 97"/>
          <p:cNvSpPr/>
          <p:nvPr/>
        </p:nvSpPr>
        <p:spPr>
          <a:xfrm>
            <a:off x="6122458" y="3687764"/>
            <a:ext cx="171979" cy="147637"/>
          </a:xfrm>
          <a:prstGeom prst="ellipse">
            <a:avLst/>
          </a:prstGeom>
          <a:solidFill>
            <a:srgbClr val="6699FF"/>
          </a:solidFill>
          <a:ln w="25400" cap="flat" cmpd="sng" algn="ctr">
            <a:solidFill>
              <a:srgbClr val="6699FF">
                <a:shade val="50000"/>
              </a:srgbClr>
            </a:solidFill>
            <a:prstDash val="solid"/>
          </a:ln>
          <a:effectLst/>
        </p:spPr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GB" sz="1800" kern="0">
              <a:solidFill>
                <a:srgbClr val="FFFFFF"/>
              </a:solidFill>
              <a:latin typeface="Arial"/>
            </a:endParaRPr>
          </a:p>
        </p:txBody>
      </p:sp>
      <p:cxnSp>
        <p:nvCxnSpPr>
          <p:cNvPr id="16416" name="Straight Arrow Connector 98"/>
          <p:cNvCxnSpPr>
            <a:cxnSpLocks noChangeShapeType="1"/>
            <a:stCxn id="138" idx="4"/>
            <a:endCxn id="147" idx="0"/>
          </p:cNvCxnSpPr>
          <p:nvPr/>
        </p:nvCxnSpPr>
        <p:spPr bwMode="auto">
          <a:xfrm flipH="1">
            <a:off x="6208448" y="3544888"/>
            <a:ext cx="276887" cy="142875"/>
          </a:xfrm>
          <a:prstGeom prst="straightConnector1">
            <a:avLst/>
          </a:prstGeom>
          <a:noFill/>
          <a:ln w="9525" algn="ctr">
            <a:solidFill>
              <a:srgbClr val="6094FD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16417" name="Straight Arrow Connector 99"/>
          <p:cNvCxnSpPr>
            <a:cxnSpLocks noChangeShapeType="1"/>
            <a:stCxn id="138" idx="5"/>
            <a:endCxn id="146" idx="1"/>
          </p:cNvCxnSpPr>
          <p:nvPr/>
        </p:nvCxnSpPr>
        <p:spPr bwMode="auto">
          <a:xfrm>
            <a:off x="6545527" y="3522664"/>
            <a:ext cx="220133" cy="173037"/>
          </a:xfrm>
          <a:prstGeom prst="straightConnector1">
            <a:avLst/>
          </a:prstGeom>
          <a:noFill/>
          <a:ln w="9525" algn="ctr">
            <a:solidFill>
              <a:srgbClr val="6094FD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16418" name="Straight Arrow Connector 108"/>
          <p:cNvCxnSpPr>
            <a:cxnSpLocks noChangeShapeType="1"/>
            <a:stCxn id="130" idx="4"/>
            <a:endCxn id="123" idx="0"/>
          </p:cNvCxnSpPr>
          <p:nvPr/>
        </p:nvCxnSpPr>
        <p:spPr bwMode="auto">
          <a:xfrm>
            <a:off x="2755107" y="3841750"/>
            <a:ext cx="328481" cy="514350"/>
          </a:xfrm>
          <a:prstGeom prst="straightConnector1">
            <a:avLst/>
          </a:prstGeom>
          <a:noFill/>
          <a:ln w="57150" algn="ctr">
            <a:solidFill>
              <a:srgbClr val="6094FD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151" name="Rectangle 150"/>
          <p:cNvSpPr/>
          <p:nvPr/>
        </p:nvSpPr>
        <p:spPr>
          <a:xfrm>
            <a:off x="2842816" y="4286251"/>
            <a:ext cx="926967" cy="461963"/>
          </a:xfrm>
          <a:prstGeom prst="rect">
            <a:avLst/>
          </a:prstGeom>
          <a:solidFill>
            <a:srgbClr val="FFFF99">
              <a:lumMod val="50000"/>
            </a:srgbClr>
          </a:solidFill>
          <a:ln>
            <a:solidFill>
              <a:srgbClr val="333333"/>
            </a:solidFill>
          </a:ln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sz="1200" kern="0" dirty="0">
                <a:ln w="0"/>
                <a:solidFill>
                  <a:srgbClr val="333333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  <a:t>Composite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sz="1200" kern="0" dirty="0">
                <a:ln w="0"/>
                <a:solidFill>
                  <a:sysClr val="windowText" lastClr="000000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  <a:t>objects</a:t>
            </a:r>
            <a:endParaRPr lang="en-US" sz="1200" kern="0" dirty="0">
              <a:ln w="0"/>
              <a:solidFill>
                <a:srgbClr val="333333"/>
              </a:solidFill>
              <a:effectLst>
                <a:outerShdw blurRad="38100" dist="19050" dir="2700000" algn="tl" rotWithShape="0">
                  <a:srgbClr val="333333">
                    <a:alpha val="40000"/>
                  </a:srgbClr>
                </a:outerShdw>
              </a:effectLst>
            </a:endParaRPr>
          </a:p>
        </p:txBody>
      </p:sp>
      <p:sp>
        <p:nvSpPr>
          <p:cNvPr id="152" name="Rectangle 151"/>
          <p:cNvSpPr/>
          <p:nvPr/>
        </p:nvSpPr>
        <p:spPr>
          <a:xfrm>
            <a:off x="3085307" y="4149726"/>
            <a:ext cx="926968" cy="461963"/>
          </a:xfrm>
          <a:prstGeom prst="rect">
            <a:avLst/>
          </a:prstGeom>
          <a:solidFill>
            <a:srgbClr val="FFFF99">
              <a:lumMod val="50000"/>
            </a:srgbClr>
          </a:solidFill>
          <a:ln>
            <a:solidFill>
              <a:srgbClr val="333333"/>
            </a:solidFill>
          </a:ln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sz="1200" kern="0" dirty="0">
                <a:ln w="0"/>
                <a:solidFill>
                  <a:srgbClr val="333333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  <a:t>Composite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sz="1200" kern="0" dirty="0">
                <a:ln w="0"/>
                <a:solidFill>
                  <a:sysClr val="windowText" lastClr="000000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  <a:t>objects</a:t>
            </a:r>
            <a:endParaRPr lang="en-US" sz="1200" kern="0" dirty="0">
              <a:ln w="0"/>
              <a:solidFill>
                <a:srgbClr val="333333"/>
              </a:solidFill>
              <a:effectLst>
                <a:outerShdw blurRad="38100" dist="19050" dir="2700000" algn="tl" rotWithShape="0">
                  <a:srgbClr val="333333">
                    <a:alpha val="40000"/>
                  </a:srgbClr>
                </a:outerShdw>
              </a:effectLst>
            </a:endParaRPr>
          </a:p>
        </p:txBody>
      </p:sp>
      <p:sp>
        <p:nvSpPr>
          <p:cNvPr id="153" name="Rectangle 152"/>
          <p:cNvSpPr/>
          <p:nvPr/>
        </p:nvSpPr>
        <p:spPr>
          <a:xfrm>
            <a:off x="5297902" y="4325939"/>
            <a:ext cx="1140056" cy="461665"/>
          </a:xfrm>
          <a:prstGeom prst="rect">
            <a:avLst/>
          </a:prstGeom>
          <a:solidFill>
            <a:srgbClr val="E7E78A">
              <a:lumMod val="40000"/>
              <a:lumOff val="60000"/>
            </a:srgbClr>
          </a:solidFill>
          <a:ln>
            <a:solidFill>
              <a:srgbClr val="333333"/>
            </a:solidFill>
          </a:ln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sz="1200" kern="0" dirty="0">
                <a:ln w="0"/>
                <a:solidFill>
                  <a:srgbClr val="333333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  <a:t>Elec. Harness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sz="1200" kern="0" dirty="0">
                <a:ln w="0"/>
                <a:solidFill>
                  <a:sysClr val="windowText" lastClr="000000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  <a:t>objects</a:t>
            </a:r>
            <a:endParaRPr lang="en-US" sz="1200" kern="0" dirty="0">
              <a:ln w="0"/>
              <a:solidFill>
                <a:srgbClr val="333333"/>
              </a:solidFill>
              <a:effectLst>
                <a:outerShdw blurRad="38100" dist="19050" dir="2700000" algn="tl" rotWithShape="0">
                  <a:srgbClr val="333333">
                    <a:alpha val="40000"/>
                  </a:srgbClr>
                </a:outerShdw>
              </a:effectLst>
            </a:endParaRPr>
          </a:p>
        </p:txBody>
      </p:sp>
      <p:sp>
        <p:nvSpPr>
          <p:cNvPr id="154" name="ZoneTexte 86"/>
          <p:cNvSpPr txBox="1">
            <a:spLocks noChangeArrowheads="1"/>
          </p:cNvSpPr>
          <p:nvPr/>
        </p:nvSpPr>
        <p:spPr bwMode="auto">
          <a:xfrm>
            <a:off x="27517" y="2365376"/>
            <a:ext cx="2234010" cy="184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rgbClr val="4F4E52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rgbClr val="4F4E52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rgbClr val="4F4E52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rgbClr val="4F4E52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rgbClr val="4F4E5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GB" sz="2000" b="1" kern="0" dirty="0" smtClean="0"/>
              <a:t>PDM</a:t>
            </a:r>
            <a:r>
              <a:rPr lang="en-GB" sz="1600" kern="0" dirty="0" smtClean="0"/>
              <a:t/>
            </a:r>
            <a:br>
              <a:rPr lang="en-GB" sz="1600" kern="0" dirty="0" smtClean="0"/>
            </a:br>
            <a:r>
              <a:rPr lang="en-GB" sz="1600" kern="0" dirty="0" smtClean="0"/>
              <a:t>: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GB" sz="1400" kern="0" dirty="0" smtClean="0"/>
              <a:t>Conf. &amp; Change </a:t>
            </a:r>
            <a:r>
              <a:rPr lang="en-GB" sz="1400" kern="0" dirty="0" err="1" smtClean="0"/>
              <a:t>Mngt</a:t>
            </a:r>
            <a:r>
              <a:rPr lang="en-GB" sz="1400" kern="0" dirty="0" smtClean="0"/>
              <a:t>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GB" sz="1600" kern="0" dirty="0" smtClean="0"/>
              <a:t>Including</a:t>
            </a:r>
            <a:br>
              <a:rPr lang="en-GB" sz="1600" kern="0" dirty="0" smtClean="0"/>
            </a:br>
            <a:r>
              <a:rPr lang="en-GB" sz="1600" b="1" kern="0" dirty="0" smtClean="0"/>
              <a:t>Product </a:t>
            </a:r>
            <a:r>
              <a:rPr lang="en-GB" sz="1600" b="1" kern="0" dirty="0" err="1" smtClean="0"/>
              <a:t>Stucture</a:t>
            </a:r>
            <a:r>
              <a:rPr lang="en-GB" sz="1600" b="1" kern="0" dirty="0" smtClean="0"/>
              <a:t/>
            </a:r>
            <a:br>
              <a:rPr lang="en-GB" sz="1600" b="1" kern="0" dirty="0" smtClean="0"/>
            </a:br>
            <a:r>
              <a:rPr lang="en-GB" sz="1600" b="1" kern="0" dirty="0" smtClean="0"/>
              <a:t>&amp; CAD </a:t>
            </a:r>
            <a:r>
              <a:rPr lang="en-GB" sz="1600" b="1" kern="0" dirty="0" err="1" smtClean="0"/>
              <a:t>assy</a:t>
            </a:r>
            <a:r>
              <a:rPr lang="en-GB" sz="1600" b="1" kern="0" dirty="0" smtClean="0"/>
              <a:t> </a:t>
            </a:r>
            <a:r>
              <a:rPr lang="en-GB" sz="1600" b="1" kern="0" dirty="0" err="1" smtClean="0"/>
              <a:t>struct</a:t>
            </a:r>
            <a:r>
              <a:rPr lang="en-GB" sz="1600" kern="0" dirty="0" smtClean="0"/>
              <a:t>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GB" sz="1600" kern="0" dirty="0" smtClean="0"/>
              <a:t>.</a:t>
            </a:r>
          </a:p>
        </p:txBody>
      </p:sp>
      <p:sp>
        <p:nvSpPr>
          <p:cNvPr id="155" name="ZoneTexte 87"/>
          <p:cNvSpPr txBox="1">
            <a:spLocks noChangeArrowheads="1"/>
          </p:cNvSpPr>
          <p:nvPr/>
        </p:nvSpPr>
        <p:spPr bwMode="auto">
          <a:xfrm>
            <a:off x="34397" y="4041775"/>
            <a:ext cx="2142860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rgbClr val="4F4E52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rgbClr val="4F4E52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rgbClr val="4F4E52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rgbClr val="4F4E52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rgbClr val="4F4E5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GB" sz="1800" b="1" kern="0" dirty="0" smtClean="0"/>
              <a:t>Specific design </a:t>
            </a:r>
            <a:br>
              <a:rPr lang="en-GB" sz="1800" b="1" kern="0" dirty="0" smtClean="0"/>
            </a:br>
            <a:r>
              <a:rPr lang="en-GB" sz="1800" b="1" kern="0" dirty="0" smtClean="0"/>
              <a:t>Discipline</a:t>
            </a:r>
            <a:r>
              <a:rPr lang="en-GB" sz="1600" kern="0" dirty="0" smtClean="0"/>
              <a:t/>
            </a:r>
            <a:br>
              <a:rPr lang="en-GB" sz="1600" kern="0" dirty="0" smtClean="0"/>
            </a:br>
            <a:r>
              <a:rPr lang="en-GB" sz="1600" kern="0" dirty="0" smtClean="0"/>
              <a:t>information</a:t>
            </a:r>
          </a:p>
        </p:txBody>
      </p:sp>
      <p:sp>
        <p:nvSpPr>
          <p:cNvPr id="156" name="ZoneTexte 88"/>
          <p:cNvSpPr txBox="1">
            <a:spLocks noChangeArrowheads="1"/>
          </p:cNvSpPr>
          <p:nvPr/>
        </p:nvSpPr>
        <p:spPr bwMode="auto">
          <a:xfrm>
            <a:off x="584730" y="5430839"/>
            <a:ext cx="1071431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rgbClr val="4F4E52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rgbClr val="4F4E52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rgbClr val="4F4E52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rgbClr val="4F4E52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rgbClr val="4F4E5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GB" sz="1800" b="1" kern="0" smtClean="0"/>
              <a:t>3D PMI</a:t>
            </a:r>
          </a:p>
        </p:txBody>
      </p:sp>
      <p:cxnSp>
        <p:nvCxnSpPr>
          <p:cNvPr id="16425" name="Connecteur droit 94"/>
          <p:cNvCxnSpPr>
            <a:cxnSpLocks noChangeShapeType="1"/>
          </p:cNvCxnSpPr>
          <p:nvPr/>
        </p:nvCxnSpPr>
        <p:spPr bwMode="auto">
          <a:xfrm>
            <a:off x="4717389" y="2063750"/>
            <a:ext cx="0" cy="4725988"/>
          </a:xfrm>
          <a:prstGeom prst="line">
            <a:avLst/>
          </a:prstGeom>
          <a:noFill/>
          <a:ln w="9525" algn="ctr">
            <a:solidFill>
              <a:srgbClr val="33333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58" name="Rectangle 157"/>
          <p:cNvSpPr/>
          <p:nvPr/>
        </p:nvSpPr>
        <p:spPr>
          <a:xfrm>
            <a:off x="5559311" y="4227513"/>
            <a:ext cx="1140056" cy="461665"/>
          </a:xfrm>
          <a:prstGeom prst="rect">
            <a:avLst/>
          </a:prstGeom>
          <a:solidFill>
            <a:srgbClr val="E7E78A">
              <a:lumMod val="40000"/>
              <a:lumOff val="60000"/>
            </a:srgbClr>
          </a:solidFill>
          <a:ln>
            <a:solidFill>
              <a:srgbClr val="333333"/>
            </a:solidFill>
          </a:ln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sz="1200" kern="0" dirty="0">
                <a:ln w="0"/>
                <a:solidFill>
                  <a:srgbClr val="333333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  <a:t>Elec. Harness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sz="1200" kern="0" dirty="0">
                <a:ln w="0"/>
                <a:solidFill>
                  <a:sysClr val="windowText" lastClr="000000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  <a:t>objects</a:t>
            </a:r>
            <a:endParaRPr lang="en-US" sz="1200" kern="0" dirty="0">
              <a:ln w="0"/>
              <a:solidFill>
                <a:srgbClr val="333333"/>
              </a:solidFill>
              <a:effectLst>
                <a:outerShdw blurRad="38100" dist="19050" dir="2700000" algn="tl" rotWithShape="0">
                  <a:srgbClr val="333333">
                    <a:alpha val="40000"/>
                  </a:srgbClr>
                </a:outerShdw>
              </a:effectLst>
            </a:endParaRPr>
          </a:p>
        </p:txBody>
      </p:sp>
      <p:cxnSp>
        <p:nvCxnSpPr>
          <p:cNvPr id="16427" name="Straight Connector 12"/>
          <p:cNvCxnSpPr>
            <a:cxnSpLocks noChangeShapeType="1"/>
          </p:cNvCxnSpPr>
          <p:nvPr/>
        </p:nvCxnSpPr>
        <p:spPr bwMode="auto">
          <a:xfrm flipV="1">
            <a:off x="73952" y="3897313"/>
            <a:ext cx="9749498" cy="36512"/>
          </a:xfrm>
          <a:prstGeom prst="line">
            <a:avLst/>
          </a:prstGeom>
          <a:noFill/>
          <a:ln w="9525" algn="ctr">
            <a:solidFill>
              <a:srgbClr val="6094F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16428" name="Straight Connector 12"/>
          <p:cNvCxnSpPr>
            <a:cxnSpLocks noChangeShapeType="1"/>
          </p:cNvCxnSpPr>
          <p:nvPr/>
        </p:nvCxnSpPr>
        <p:spPr bwMode="auto">
          <a:xfrm flipV="1">
            <a:off x="82550" y="2060576"/>
            <a:ext cx="9749500" cy="36513"/>
          </a:xfrm>
          <a:prstGeom prst="line">
            <a:avLst/>
          </a:prstGeom>
          <a:noFill/>
          <a:ln w="9525" algn="ctr">
            <a:solidFill>
              <a:srgbClr val="6094F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161" name="ZoneTexte 88"/>
          <p:cNvSpPr txBox="1">
            <a:spLocks noChangeArrowheads="1"/>
          </p:cNvSpPr>
          <p:nvPr/>
        </p:nvSpPr>
        <p:spPr bwMode="auto">
          <a:xfrm>
            <a:off x="2086108" y="2806700"/>
            <a:ext cx="1623483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rgbClr val="4F4E52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rgbClr val="4F4E52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rgbClr val="4F4E52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rgbClr val="4F4E52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rgbClr val="4F4E5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GB" sz="1600" b="1" kern="0" smtClean="0">
                <a:solidFill>
                  <a:srgbClr val="3333FF"/>
                </a:solidFill>
              </a:rPr>
              <a:t>Composite</a:t>
            </a:r>
          </a:p>
        </p:txBody>
      </p:sp>
      <p:sp>
        <p:nvSpPr>
          <p:cNvPr id="162" name="ZoneTexte 88"/>
          <p:cNvSpPr txBox="1">
            <a:spLocks noChangeArrowheads="1"/>
          </p:cNvSpPr>
          <p:nvPr/>
        </p:nvSpPr>
        <p:spPr bwMode="auto">
          <a:xfrm>
            <a:off x="4652038" y="2811463"/>
            <a:ext cx="106799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rgbClr val="4F4E52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rgbClr val="4F4E52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rgbClr val="4F4E52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rgbClr val="4F4E52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rgbClr val="4F4E5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GB" sz="1600" b="1" kern="0" smtClean="0">
                <a:solidFill>
                  <a:srgbClr val="3333FF"/>
                </a:solidFill>
              </a:rPr>
              <a:t>Elec. </a:t>
            </a:r>
            <a:br>
              <a:rPr lang="en-GB" sz="1600" b="1" kern="0" smtClean="0">
                <a:solidFill>
                  <a:srgbClr val="3333FF"/>
                </a:solidFill>
              </a:rPr>
            </a:br>
            <a:r>
              <a:rPr lang="en-GB" sz="1600" b="1" kern="0" smtClean="0">
                <a:solidFill>
                  <a:srgbClr val="3333FF"/>
                </a:solidFill>
              </a:rPr>
              <a:t>Harness</a:t>
            </a:r>
          </a:p>
        </p:txBody>
      </p:sp>
      <p:sp>
        <p:nvSpPr>
          <p:cNvPr id="163" name="Rectangle 162"/>
          <p:cNvSpPr/>
          <p:nvPr/>
        </p:nvSpPr>
        <p:spPr>
          <a:xfrm>
            <a:off x="2446001" y="6129338"/>
            <a:ext cx="642287" cy="575809"/>
          </a:xfrm>
          <a:prstGeom prst="rect">
            <a:avLst/>
          </a:prstGeom>
          <a:solidFill>
            <a:srgbClr val="FFFFFF"/>
          </a:solidFill>
          <a:ln>
            <a:solidFill>
              <a:srgbClr val="333333"/>
            </a:solidFill>
          </a:ln>
        </p:spPr>
        <p:txBody>
          <a:bodyPr wrap="none" lIns="18000" tIns="10800" rIns="18000" bIns="108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sz="1200" kern="0" dirty="0">
                <a:ln w="0"/>
                <a:solidFill>
                  <a:srgbClr val="333333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  <a:t>3D exact</a:t>
            </a:r>
            <a:br>
              <a:rPr lang="en-US" sz="1200" kern="0" dirty="0">
                <a:ln w="0"/>
                <a:solidFill>
                  <a:srgbClr val="333333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</a:br>
            <a:r>
              <a:rPr lang="en-US" sz="1200" kern="0" dirty="0">
                <a:ln w="0"/>
                <a:solidFill>
                  <a:srgbClr val="333333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  <a:t>external</a:t>
            </a:r>
            <a:br>
              <a:rPr lang="en-US" sz="1200" kern="0" dirty="0">
                <a:ln w="0"/>
                <a:solidFill>
                  <a:srgbClr val="333333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</a:br>
            <a:r>
              <a:rPr lang="en-US" sz="1200" kern="0" dirty="0">
                <a:ln w="0"/>
                <a:solidFill>
                  <a:srgbClr val="333333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  <a:t> shape</a:t>
            </a:r>
          </a:p>
        </p:txBody>
      </p:sp>
      <p:sp>
        <p:nvSpPr>
          <p:cNvPr id="164" name="Rectangle 163"/>
          <p:cNvSpPr/>
          <p:nvPr/>
        </p:nvSpPr>
        <p:spPr>
          <a:xfrm>
            <a:off x="2419860" y="5233988"/>
            <a:ext cx="727245" cy="575809"/>
          </a:xfrm>
          <a:prstGeom prst="rect">
            <a:avLst/>
          </a:prstGeom>
          <a:solidFill>
            <a:srgbClr val="FFFF99"/>
          </a:solidFill>
          <a:ln>
            <a:solidFill>
              <a:srgbClr val="333333"/>
            </a:solidFill>
          </a:ln>
        </p:spPr>
        <p:txBody>
          <a:bodyPr wrap="none" lIns="18000" tIns="10800" rIns="18000" bIns="108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sz="1200" kern="0" dirty="0">
                <a:ln w="0"/>
                <a:solidFill>
                  <a:srgbClr val="333333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  <a:t>PMI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sz="1200" kern="0" dirty="0">
                <a:ln w="0"/>
                <a:solidFill>
                  <a:sysClr val="windowText" lastClr="000000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  <a:t>semantic</a:t>
            </a:r>
            <a:br>
              <a:rPr lang="en-US" sz="1200" kern="0" dirty="0">
                <a:ln w="0"/>
                <a:solidFill>
                  <a:sysClr val="windowText" lastClr="000000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</a:br>
            <a:r>
              <a:rPr lang="en-US" sz="1200" kern="0" dirty="0">
                <a:ln w="0"/>
                <a:solidFill>
                  <a:sysClr val="windowText" lastClr="000000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  <a:t>represent.</a:t>
            </a:r>
            <a:endParaRPr lang="en-US" sz="1200" kern="0" dirty="0">
              <a:ln w="0"/>
              <a:solidFill>
                <a:srgbClr val="333333"/>
              </a:solidFill>
              <a:effectLst>
                <a:outerShdw blurRad="38100" dist="19050" dir="2700000" algn="tl" rotWithShape="0">
                  <a:srgbClr val="333333">
                    <a:alpha val="40000"/>
                  </a:srgbClr>
                </a:outerShdw>
              </a:effectLst>
            </a:endParaRPr>
          </a:p>
        </p:txBody>
      </p:sp>
      <p:sp>
        <p:nvSpPr>
          <p:cNvPr id="165" name="Rectangle 164"/>
          <p:cNvSpPr/>
          <p:nvPr/>
        </p:nvSpPr>
        <p:spPr>
          <a:xfrm>
            <a:off x="3754127" y="6126163"/>
            <a:ext cx="719231" cy="575809"/>
          </a:xfrm>
          <a:prstGeom prst="rect">
            <a:avLst/>
          </a:prstGeom>
          <a:solidFill>
            <a:srgbClr val="FFFFFF"/>
          </a:solidFill>
          <a:ln>
            <a:solidFill>
              <a:srgbClr val="333333"/>
            </a:solidFill>
          </a:ln>
        </p:spPr>
        <p:txBody>
          <a:bodyPr wrap="none" lIns="18000" tIns="10800" rIns="18000" bIns="108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sz="1200" kern="0" dirty="0">
                <a:ln w="0"/>
                <a:solidFill>
                  <a:srgbClr val="333333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  <a:t>3D </a:t>
            </a:r>
            <a:r>
              <a:rPr lang="en-US" sz="1200" kern="0" dirty="0" err="1">
                <a:ln w="0"/>
                <a:solidFill>
                  <a:srgbClr val="333333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  <a:t>tessel</a:t>
            </a:r>
            <a:r>
              <a:rPr lang="en-US" sz="1200" kern="0" dirty="0">
                <a:ln w="0"/>
                <a:solidFill>
                  <a:srgbClr val="333333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  <a:t>.</a:t>
            </a:r>
            <a:br>
              <a:rPr lang="en-US" sz="1200" kern="0" dirty="0">
                <a:ln w="0"/>
                <a:solidFill>
                  <a:srgbClr val="333333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</a:br>
            <a:r>
              <a:rPr lang="en-US" sz="1200" kern="0" dirty="0">
                <a:ln w="0"/>
                <a:solidFill>
                  <a:srgbClr val="333333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  <a:t>external</a:t>
            </a:r>
            <a:br>
              <a:rPr lang="en-US" sz="1200" kern="0" dirty="0">
                <a:ln w="0"/>
                <a:solidFill>
                  <a:srgbClr val="333333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</a:br>
            <a:r>
              <a:rPr lang="en-US" sz="1200" kern="0" dirty="0">
                <a:ln w="0"/>
                <a:solidFill>
                  <a:srgbClr val="333333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  <a:t> shape</a:t>
            </a:r>
          </a:p>
        </p:txBody>
      </p:sp>
      <p:sp>
        <p:nvSpPr>
          <p:cNvPr id="166" name="Rectangle 165"/>
          <p:cNvSpPr/>
          <p:nvPr/>
        </p:nvSpPr>
        <p:spPr>
          <a:xfrm>
            <a:off x="3754418" y="5235576"/>
            <a:ext cx="727245" cy="575809"/>
          </a:xfrm>
          <a:prstGeom prst="rect">
            <a:avLst/>
          </a:prstGeom>
          <a:solidFill>
            <a:srgbClr val="FFFF99"/>
          </a:solidFill>
          <a:ln>
            <a:solidFill>
              <a:srgbClr val="333333"/>
            </a:solidFill>
          </a:ln>
        </p:spPr>
        <p:txBody>
          <a:bodyPr wrap="none" lIns="18000" tIns="10800" rIns="18000" bIns="108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sz="1200" kern="0" dirty="0">
                <a:ln w="0"/>
                <a:solidFill>
                  <a:srgbClr val="333333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  <a:t>PMI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sz="1200" kern="0" dirty="0">
                <a:ln w="0"/>
                <a:solidFill>
                  <a:sysClr val="windowText" lastClr="000000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  <a:t>graphic</a:t>
            </a:r>
            <a:br>
              <a:rPr lang="en-US" sz="1200" kern="0" dirty="0">
                <a:ln w="0"/>
                <a:solidFill>
                  <a:sysClr val="windowText" lastClr="000000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</a:br>
            <a:r>
              <a:rPr lang="en-US" sz="1200" kern="0" dirty="0">
                <a:ln w="0"/>
                <a:solidFill>
                  <a:sysClr val="windowText" lastClr="000000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  <a:t>represent.</a:t>
            </a:r>
            <a:endParaRPr lang="en-US" sz="1200" kern="0" dirty="0">
              <a:ln w="0"/>
              <a:solidFill>
                <a:srgbClr val="333333"/>
              </a:solidFill>
              <a:effectLst>
                <a:outerShdw blurRad="38100" dist="19050" dir="2700000" algn="tl" rotWithShape="0">
                  <a:srgbClr val="333333">
                    <a:alpha val="40000"/>
                  </a:srgbClr>
                </a:outerShdw>
              </a:effectLst>
            </a:endParaRPr>
          </a:p>
        </p:txBody>
      </p:sp>
      <p:cxnSp>
        <p:nvCxnSpPr>
          <p:cNvPr id="16435" name="Straight Arrow Connector 10"/>
          <p:cNvCxnSpPr>
            <a:cxnSpLocks noChangeShapeType="1"/>
            <a:stCxn id="166" idx="1"/>
            <a:endCxn id="164" idx="3"/>
          </p:cNvCxnSpPr>
          <p:nvPr/>
        </p:nvCxnSpPr>
        <p:spPr bwMode="auto">
          <a:xfrm flipH="1" flipV="1">
            <a:off x="3147105" y="5521893"/>
            <a:ext cx="607313" cy="1588"/>
          </a:xfrm>
          <a:prstGeom prst="straightConnector1">
            <a:avLst/>
          </a:prstGeom>
          <a:noFill/>
          <a:ln w="57150" algn="ctr">
            <a:solidFill>
              <a:srgbClr val="6094FD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16436" name="Straight Arrow Connector 29"/>
          <p:cNvCxnSpPr>
            <a:cxnSpLocks noChangeShapeType="1"/>
            <a:stCxn id="163" idx="3"/>
            <a:endCxn id="165" idx="1"/>
          </p:cNvCxnSpPr>
          <p:nvPr/>
        </p:nvCxnSpPr>
        <p:spPr bwMode="auto">
          <a:xfrm flipV="1">
            <a:off x="3088288" y="6414068"/>
            <a:ext cx="665839" cy="3175"/>
          </a:xfrm>
          <a:prstGeom prst="straightConnector1">
            <a:avLst/>
          </a:prstGeom>
          <a:noFill/>
          <a:ln w="57150" algn="ctr">
            <a:solidFill>
              <a:srgbClr val="6094FD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16437" name="Straight Arrow Connector 37"/>
          <p:cNvCxnSpPr>
            <a:cxnSpLocks noChangeShapeType="1"/>
            <a:stCxn id="166" idx="2"/>
            <a:endCxn id="165" idx="0"/>
          </p:cNvCxnSpPr>
          <p:nvPr/>
        </p:nvCxnSpPr>
        <p:spPr bwMode="auto">
          <a:xfrm flipH="1">
            <a:off x="4113743" y="5811385"/>
            <a:ext cx="4298" cy="314778"/>
          </a:xfrm>
          <a:prstGeom prst="straightConnector1">
            <a:avLst/>
          </a:prstGeom>
          <a:noFill/>
          <a:ln w="57150" algn="ctr">
            <a:solidFill>
              <a:srgbClr val="6094FD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16438" name="Straight Arrow Connector 48"/>
          <p:cNvCxnSpPr>
            <a:cxnSpLocks noChangeShapeType="1"/>
            <a:stCxn id="164" idx="2"/>
            <a:endCxn id="163" idx="0"/>
          </p:cNvCxnSpPr>
          <p:nvPr/>
        </p:nvCxnSpPr>
        <p:spPr bwMode="auto">
          <a:xfrm flipH="1">
            <a:off x="2767145" y="5809797"/>
            <a:ext cx="16338" cy="319541"/>
          </a:xfrm>
          <a:prstGeom prst="straightConnector1">
            <a:avLst/>
          </a:prstGeom>
          <a:noFill/>
          <a:ln w="57150" algn="ctr">
            <a:solidFill>
              <a:srgbClr val="6094FD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16439" name="Straight Arrow Connector 48"/>
          <p:cNvCxnSpPr>
            <a:cxnSpLocks noChangeShapeType="1"/>
          </p:cNvCxnSpPr>
          <p:nvPr/>
        </p:nvCxnSpPr>
        <p:spPr bwMode="auto">
          <a:xfrm flipH="1">
            <a:off x="5266002" y="4886325"/>
            <a:ext cx="330200" cy="319088"/>
          </a:xfrm>
          <a:prstGeom prst="straightConnector1">
            <a:avLst/>
          </a:prstGeom>
          <a:noFill/>
          <a:ln w="57150" algn="ctr">
            <a:solidFill>
              <a:srgbClr val="6094FD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172" name="Rectangle 171"/>
          <p:cNvSpPr/>
          <p:nvPr/>
        </p:nvSpPr>
        <p:spPr>
          <a:xfrm>
            <a:off x="5776863" y="4108451"/>
            <a:ext cx="1140056" cy="461665"/>
          </a:xfrm>
          <a:prstGeom prst="rect">
            <a:avLst/>
          </a:prstGeom>
          <a:solidFill>
            <a:srgbClr val="E7E78A">
              <a:lumMod val="40000"/>
              <a:lumOff val="60000"/>
            </a:srgbClr>
          </a:solidFill>
          <a:ln>
            <a:solidFill>
              <a:srgbClr val="333333"/>
            </a:solidFill>
          </a:ln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sz="1200" kern="0" dirty="0">
                <a:ln w="0"/>
                <a:solidFill>
                  <a:srgbClr val="333333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  <a:t>Elec. Harness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sz="1200" kern="0" dirty="0">
                <a:ln w="0"/>
                <a:solidFill>
                  <a:sysClr val="windowText" lastClr="000000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  <a:t>objects</a:t>
            </a:r>
            <a:endParaRPr lang="en-US" sz="1200" kern="0" dirty="0">
              <a:ln w="0"/>
              <a:solidFill>
                <a:srgbClr val="333333"/>
              </a:solidFill>
              <a:effectLst>
                <a:outerShdw blurRad="38100" dist="19050" dir="2700000" algn="tl" rotWithShape="0">
                  <a:srgbClr val="333333">
                    <a:alpha val="40000"/>
                  </a:srgbClr>
                </a:outerShdw>
              </a:effectLst>
            </a:endParaRPr>
          </a:p>
        </p:txBody>
      </p:sp>
      <p:sp>
        <p:nvSpPr>
          <p:cNvPr id="173" name="Rounded Rectangle 123"/>
          <p:cNvSpPr/>
          <p:nvPr/>
        </p:nvSpPr>
        <p:spPr>
          <a:xfrm>
            <a:off x="7782058" y="3987801"/>
            <a:ext cx="1874573" cy="842963"/>
          </a:xfrm>
          <a:prstGeom prst="roundRect">
            <a:avLst/>
          </a:prstGeom>
          <a:solidFill>
            <a:srgbClr val="0068B3">
              <a:lumMod val="20000"/>
              <a:lumOff val="80000"/>
            </a:srgbClr>
          </a:solidFill>
          <a:ln w="25400" cap="flat" cmpd="sng" algn="ctr">
            <a:solidFill>
              <a:srgbClr val="6699FF">
                <a:shade val="50000"/>
              </a:srgbClr>
            </a:solidFill>
            <a:prstDash val="solid"/>
          </a:ln>
          <a:effectLst/>
        </p:spPr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GB" sz="1800" kern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174" name="Rectangle 173"/>
          <p:cNvSpPr/>
          <p:nvPr/>
        </p:nvSpPr>
        <p:spPr>
          <a:xfrm>
            <a:off x="7864608" y="4330701"/>
            <a:ext cx="1243409" cy="461963"/>
          </a:xfrm>
          <a:prstGeom prst="rect">
            <a:avLst/>
          </a:prstGeom>
          <a:solidFill>
            <a:srgbClr val="00B0F0"/>
          </a:solidFill>
          <a:ln>
            <a:solidFill>
              <a:srgbClr val="333333"/>
            </a:solidFill>
          </a:ln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sz="1200" kern="0" dirty="0">
                <a:ln w="0"/>
                <a:solidFill>
                  <a:srgbClr val="333333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  <a:t>Additive </a:t>
            </a:r>
            <a:r>
              <a:rPr lang="en-US" sz="1200" kern="0" dirty="0" err="1">
                <a:ln w="0"/>
                <a:solidFill>
                  <a:srgbClr val="333333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  <a:t>Manuf</a:t>
            </a:r>
            <a:r>
              <a:rPr lang="en-US" sz="1200" kern="0" dirty="0">
                <a:ln w="0"/>
                <a:solidFill>
                  <a:srgbClr val="333333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  <a:t/>
            </a:r>
            <a:br>
              <a:rPr lang="en-US" sz="1200" kern="0" dirty="0">
                <a:ln w="0"/>
                <a:solidFill>
                  <a:srgbClr val="333333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</a:br>
            <a:r>
              <a:rPr lang="en-US" sz="1200" kern="0" dirty="0">
                <a:ln w="0"/>
                <a:solidFill>
                  <a:srgbClr val="333333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  <a:t>object</a:t>
            </a:r>
          </a:p>
        </p:txBody>
      </p:sp>
      <p:sp>
        <p:nvSpPr>
          <p:cNvPr id="175" name="Oval 51"/>
          <p:cNvSpPr/>
          <p:nvPr/>
        </p:nvSpPr>
        <p:spPr>
          <a:xfrm>
            <a:off x="8511250" y="3036889"/>
            <a:ext cx="171979" cy="149225"/>
          </a:xfrm>
          <a:prstGeom prst="ellipse">
            <a:avLst/>
          </a:prstGeom>
          <a:solidFill>
            <a:srgbClr val="6699FF"/>
          </a:solidFill>
          <a:ln w="25400" cap="flat" cmpd="sng" algn="ctr">
            <a:solidFill>
              <a:srgbClr val="6699FF">
                <a:shade val="50000"/>
              </a:srgbClr>
            </a:solidFill>
            <a:prstDash val="solid"/>
          </a:ln>
          <a:effectLst/>
        </p:spPr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GB" sz="1800" kern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176" name="Oval 52"/>
          <p:cNvSpPr/>
          <p:nvPr/>
        </p:nvSpPr>
        <p:spPr>
          <a:xfrm>
            <a:off x="8929158" y="3352800"/>
            <a:ext cx="171979" cy="147638"/>
          </a:xfrm>
          <a:prstGeom prst="ellipse">
            <a:avLst/>
          </a:prstGeom>
          <a:solidFill>
            <a:srgbClr val="6699FF"/>
          </a:solidFill>
          <a:ln w="25400" cap="flat" cmpd="sng" algn="ctr">
            <a:solidFill>
              <a:srgbClr val="6699FF">
                <a:shade val="50000"/>
              </a:srgbClr>
            </a:solidFill>
            <a:prstDash val="solid"/>
          </a:ln>
          <a:effectLst/>
        </p:spPr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GB" sz="1800" kern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177" name="Oval 53"/>
          <p:cNvSpPr/>
          <p:nvPr/>
        </p:nvSpPr>
        <p:spPr>
          <a:xfrm>
            <a:off x="8019389" y="3367089"/>
            <a:ext cx="171979" cy="147637"/>
          </a:xfrm>
          <a:prstGeom prst="ellipse">
            <a:avLst/>
          </a:prstGeom>
          <a:solidFill>
            <a:srgbClr val="6699FF"/>
          </a:solidFill>
          <a:ln w="25400" cap="flat" cmpd="sng" algn="ctr">
            <a:solidFill>
              <a:srgbClr val="6699FF">
                <a:shade val="50000"/>
              </a:srgbClr>
            </a:solidFill>
            <a:prstDash val="solid"/>
          </a:ln>
          <a:effectLst/>
        </p:spPr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GB" sz="1800" kern="0">
              <a:solidFill>
                <a:srgbClr val="FFFFFF"/>
              </a:solidFill>
              <a:latin typeface="Arial"/>
            </a:endParaRPr>
          </a:p>
        </p:txBody>
      </p:sp>
      <p:cxnSp>
        <p:nvCxnSpPr>
          <p:cNvPr id="16446" name="Straight Arrow Connector 55"/>
          <p:cNvCxnSpPr>
            <a:cxnSpLocks noChangeShapeType="1"/>
            <a:stCxn id="175" idx="3"/>
            <a:endCxn id="177" idx="7"/>
          </p:cNvCxnSpPr>
          <p:nvPr/>
        </p:nvCxnSpPr>
        <p:spPr bwMode="auto">
          <a:xfrm flipH="1">
            <a:off x="8165571" y="3163889"/>
            <a:ext cx="371475" cy="225425"/>
          </a:xfrm>
          <a:prstGeom prst="straightConnector1">
            <a:avLst/>
          </a:prstGeom>
          <a:noFill/>
          <a:ln w="9525" algn="ctr">
            <a:solidFill>
              <a:srgbClr val="6094FD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16447" name="Straight Arrow Connector 56"/>
          <p:cNvCxnSpPr>
            <a:cxnSpLocks noChangeShapeType="1"/>
            <a:stCxn id="175" idx="5"/>
            <a:endCxn id="176" idx="0"/>
          </p:cNvCxnSpPr>
          <p:nvPr/>
        </p:nvCxnSpPr>
        <p:spPr bwMode="auto">
          <a:xfrm>
            <a:off x="8657431" y="3163888"/>
            <a:ext cx="357717" cy="188912"/>
          </a:xfrm>
          <a:prstGeom prst="straightConnector1">
            <a:avLst/>
          </a:prstGeom>
          <a:noFill/>
          <a:ln w="9525" algn="ctr">
            <a:solidFill>
              <a:srgbClr val="6094FD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180" name="Oval 60"/>
          <p:cNvSpPr/>
          <p:nvPr/>
        </p:nvSpPr>
        <p:spPr>
          <a:xfrm>
            <a:off x="8316913" y="3635375"/>
            <a:ext cx="171979" cy="147638"/>
          </a:xfrm>
          <a:prstGeom prst="ellipse">
            <a:avLst/>
          </a:prstGeom>
          <a:solidFill>
            <a:srgbClr val="6699FF"/>
          </a:solidFill>
          <a:ln w="25400" cap="flat" cmpd="sng" algn="ctr">
            <a:solidFill>
              <a:srgbClr val="6699FF">
                <a:shade val="50000"/>
              </a:srgbClr>
            </a:solidFill>
            <a:prstDash val="solid"/>
          </a:ln>
          <a:effectLst/>
        </p:spPr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GB" sz="1800" kern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181" name="Oval 61"/>
          <p:cNvSpPr/>
          <p:nvPr/>
        </p:nvSpPr>
        <p:spPr>
          <a:xfrm>
            <a:off x="7699508" y="3649664"/>
            <a:ext cx="171979" cy="147637"/>
          </a:xfrm>
          <a:prstGeom prst="ellipse">
            <a:avLst/>
          </a:prstGeom>
          <a:solidFill>
            <a:srgbClr val="6699FF"/>
          </a:solidFill>
          <a:ln w="25400" cap="flat" cmpd="sng" algn="ctr">
            <a:solidFill>
              <a:srgbClr val="6699FF">
                <a:shade val="50000"/>
              </a:srgbClr>
            </a:solidFill>
            <a:prstDash val="solid"/>
          </a:ln>
          <a:effectLst/>
        </p:spPr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GB" sz="1800" kern="0">
              <a:solidFill>
                <a:srgbClr val="FFFFFF"/>
              </a:solidFill>
              <a:latin typeface="Arial"/>
            </a:endParaRPr>
          </a:p>
        </p:txBody>
      </p:sp>
      <p:cxnSp>
        <p:nvCxnSpPr>
          <p:cNvPr id="16450" name="Straight Arrow Connector 62"/>
          <p:cNvCxnSpPr>
            <a:cxnSpLocks noChangeShapeType="1"/>
            <a:stCxn id="177" idx="3"/>
            <a:endCxn id="181" idx="0"/>
          </p:cNvCxnSpPr>
          <p:nvPr/>
        </p:nvCxnSpPr>
        <p:spPr bwMode="auto">
          <a:xfrm flipH="1">
            <a:off x="7785497" y="3492501"/>
            <a:ext cx="259688" cy="157163"/>
          </a:xfrm>
          <a:prstGeom prst="straightConnector1">
            <a:avLst/>
          </a:prstGeom>
          <a:noFill/>
          <a:ln w="9525" algn="ctr">
            <a:solidFill>
              <a:srgbClr val="6094FD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16451" name="Straight Arrow Connector 63"/>
          <p:cNvCxnSpPr>
            <a:cxnSpLocks noChangeShapeType="1"/>
            <a:endCxn id="180" idx="1"/>
          </p:cNvCxnSpPr>
          <p:nvPr/>
        </p:nvCxnSpPr>
        <p:spPr bwMode="auto">
          <a:xfrm>
            <a:off x="8105379" y="3319463"/>
            <a:ext cx="237331" cy="338137"/>
          </a:xfrm>
          <a:prstGeom prst="straightConnector1">
            <a:avLst/>
          </a:prstGeom>
          <a:noFill/>
          <a:ln w="9525" algn="ctr">
            <a:solidFill>
              <a:srgbClr val="6094FD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184" name="Oval 67"/>
          <p:cNvSpPr/>
          <p:nvPr/>
        </p:nvSpPr>
        <p:spPr>
          <a:xfrm>
            <a:off x="9269677" y="3629025"/>
            <a:ext cx="171979" cy="147638"/>
          </a:xfrm>
          <a:prstGeom prst="ellipse">
            <a:avLst/>
          </a:prstGeom>
          <a:solidFill>
            <a:srgbClr val="6699FF"/>
          </a:solidFill>
          <a:ln w="25400" cap="flat" cmpd="sng" algn="ctr">
            <a:solidFill>
              <a:srgbClr val="6699FF">
                <a:shade val="50000"/>
              </a:srgbClr>
            </a:solidFill>
            <a:prstDash val="solid"/>
          </a:ln>
          <a:effectLst/>
        </p:spPr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GB" sz="1800" kern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185" name="Oval 68"/>
          <p:cNvSpPr/>
          <p:nvPr/>
        </p:nvSpPr>
        <p:spPr>
          <a:xfrm>
            <a:off x="8652273" y="3643313"/>
            <a:ext cx="171979" cy="147637"/>
          </a:xfrm>
          <a:prstGeom prst="ellipse">
            <a:avLst/>
          </a:prstGeom>
          <a:solidFill>
            <a:srgbClr val="6699FF"/>
          </a:solidFill>
          <a:ln w="25400" cap="flat" cmpd="sng" algn="ctr">
            <a:solidFill>
              <a:srgbClr val="6699FF">
                <a:shade val="50000"/>
              </a:srgbClr>
            </a:solidFill>
            <a:prstDash val="solid"/>
          </a:ln>
          <a:effectLst/>
        </p:spPr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GB" sz="1800" kern="0">
              <a:solidFill>
                <a:srgbClr val="FFFFFF"/>
              </a:solidFill>
              <a:latin typeface="Arial"/>
            </a:endParaRPr>
          </a:p>
        </p:txBody>
      </p:sp>
      <p:cxnSp>
        <p:nvCxnSpPr>
          <p:cNvPr id="16454" name="Straight Arrow Connector 69"/>
          <p:cNvCxnSpPr>
            <a:cxnSpLocks noChangeShapeType="1"/>
            <a:stCxn id="176" idx="4"/>
            <a:endCxn id="185" idx="0"/>
          </p:cNvCxnSpPr>
          <p:nvPr/>
        </p:nvCxnSpPr>
        <p:spPr bwMode="auto">
          <a:xfrm flipH="1">
            <a:off x="8738263" y="3500439"/>
            <a:ext cx="276886" cy="142875"/>
          </a:xfrm>
          <a:prstGeom prst="straightConnector1">
            <a:avLst/>
          </a:prstGeom>
          <a:noFill/>
          <a:ln w="9525" algn="ctr">
            <a:solidFill>
              <a:srgbClr val="6094FD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16455" name="Straight Arrow Connector 70"/>
          <p:cNvCxnSpPr>
            <a:cxnSpLocks noChangeShapeType="1"/>
            <a:stCxn id="176" idx="5"/>
            <a:endCxn id="184" idx="1"/>
          </p:cNvCxnSpPr>
          <p:nvPr/>
        </p:nvCxnSpPr>
        <p:spPr bwMode="auto">
          <a:xfrm>
            <a:off x="9075341" y="3478214"/>
            <a:ext cx="220133" cy="173037"/>
          </a:xfrm>
          <a:prstGeom prst="straightConnector1">
            <a:avLst/>
          </a:prstGeom>
          <a:noFill/>
          <a:ln w="9525" algn="ctr">
            <a:solidFill>
              <a:srgbClr val="6094FD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188" name="Rectangle 187"/>
          <p:cNvSpPr/>
          <p:nvPr/>
        </p:nvSpPr>
        <p:spPr>
          <a:xfrm>
            <a:off x="3914246" y="2979739"/>
            <a:ext cx="741231" cy="369887"/>
          </a:xfrm>
          <a:prstGeom prst="rect">
            <a:avLst/>
          </a:prstGeom>
          <a:noFill/>
          <a:ln>
            <a:solidFill>
              <a:srgbClr val="333333"/>
            </a:solidFill>
          </a:ln>
        </p:spPr>
        <p:txBody>
          <a:bodyPr lIns="0" tIns="0" rIns="0" bIns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sz="1200" kern="0" dirty="0">
                <a:ln w="0"/>
                <a:solidFill>
                  <a:srgbClr val="333333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  <a:t>PMI </a:t>
            </a:r>
            <a:br>
              <a:rPr lang="en-US" sz="1200" kern="0" dirty="0">
                <a:ln w="0"/>
                <a:solidFill>
                  <a:srgbClr val="333333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</a:br>
            <a:r>
              <a:rPr lang="en-US" sz="1200" kern="0" dirty="0">
                <a:ln w="0"/>
                <a:solidFill>
                  <a:sysClr val="windowText" lastClr="000000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  <a:t>Assembly</a:t>
            </a:r>
            <a:endParaRPr lang="en-US" sz="1200" kern="0" dirty="0">
              <a:ln w="0"/>
              <a:solidFill>
                <a:srgbClr val="333333"/>
              </a:solidFill>
              <a:effectLst>
                <a:outerShdw blurRad="38100" dist="19050" dir="2700000" algn="tl" rotWithShape="0">
                  <a:srgbClr val="333333">
                    <a:alpha val="40000"/>
                  </a:srgbClr>
                </a:outerShdw>
              </a:effectLst>
            </a:endParaRPr>
          </a:p>
        </p:txBody>
      </p:sp>
      <p:sp>
        <p:nvSpPr>
          <p:cNvPr id="189" name="Rectangle 188"/>
          <p:cNvSpPr/>
          <p:nvPr/>
        </p:nvSpPr>
        <p:spPr>
          <a:xfrm>
            <a:off x="8040026" y="4262438"/>
            <a:ext cx="1243409" cy="461962"/>
          </a:xfrm>
          <a:prstGeom prst="rect">
            <a:avLst/>
          </a:prstGeom>
          <a:solidFill>
            <a:srgbClr val="00B0F0"/>
          </a:solidFill>
          <a:ln>
            <a:solidFill>
              <a:srgbClr val="333333"/>
            </a:solidFill>
          </a:ln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sz="1200" kern="0" dirty="0">
                <a:ln w="0"/>
                <a:solidFill>
                  <a:srgbClr val="333333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  <a:t>Additive </a:t>
            </a:r>
            <a:r>
              <a:rPr lang="en-US" sz="1200" kern="0" dirty="0" err="1">
                <a:ln w="0"/>
                <a:solidFill>
                  <a:srgbClr val="333333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  <a:t>Manuf</a:t>
            </a:r>
            <a:r>
              <a:rPr lang="en-US" sz="1200" kern="0" dirty="0">
                <a:ln w="0"/>
                <a:solidFill>
                  <a:srgbClr val="333333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  <a:t/>
            </a:r>
            <a:br>
              <a:rPr lang="en-US" sz="1200" kern="0" dirty="0">
                <a:ln w="0"/>
                <a:solidFill>
                  <a:srgbClr val="333333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</a:br>
            <a:r>
              <a:rPr lang="en-US" sz="1200" kern="0" dirty="0">
                <a:ln w="0"/>
                <a:solidFill>
                  <a:srgbClr val="333333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  <a:t>object</a:t>
            </a:r>
          </a:p>
        </p:txBody>
      </p:sp>
      <p:sp>
        <p:nvSpPr>
          <p:cNvPr id="190" name="Rectangle 189"/>
          <p:cNvSpPr/>
          <p:nvPr/>
        </p:nvSpPr>
        <p:spPr>
          <a:xfrm>
            <a:off x="8256720" y="4132263"/>
            <a:ext cx="1243409" cy="460375"/>
          </a:xfrm>
          <a:prstGeom prst="rect">
            <a:avLst/>
          </a:prstGeom>
          <a:solidFill>
            <a:srgbClr val="00B0F0"/>
          </a:solidFill>
          <a:ln>
            <a:solidFill>
              <a:srgbClr val="333333"/>
            </a:solidFill>
          </a:ln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sz="1200" kern="0" dirty="0">
                <a:ln w="0"/>
                <a:solidFill>
                  <a:srgbClr val="333333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  <a:t>Additive </a:t>
            </a:r>
            <a:r>
              <a:rPr lang="en-US" sz="1200" kern="0" dirty="0" err="1">
                <a:ln w="0"/>
                <a:solidFill>
                  <a:srgbClr val="333333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  <a:t>Manuf</a:t>
            </a:r>
            <a:r>
              <a:rPr lang="en-US" sz="1200" kern="0" dirty="0">
                <a:ln w="0"/>
                <a:solidFill>
                  <a:srgbClr val="333333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  <a:t/>
            </a:r>
            <a:br>
              <a:rPr lang="en-US" sz="1200" kern="0" dirty="0">
                <a:ln w="0"/>
                <a:solidFill>
                  <a:srgbClr val="333333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</a:br>
            <a:r>
              <a:rPr lang="en-US" sz="1200" kern="0" dirty="0">
                <a:ln w="0"/>
                <a:solidFill>
                  <a:srgbClr val="333333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  <a:t>object</a:t>
            </a:r>
          </a:p>
        </p:txBody>
      </p:sp>
      <p:cxnSp>
        <p:nvCxnSpPr>
          <p:cNvPr id="16459" name="Connecteur droit 158"/>
          <p:cNvCxnSpPr>
            <a:cxnSpLocks noChangeShapeType="1"/>
          </p:cNvCxnSpPr>
          <p:nvPr/>
        </p:nvCxnSpPr>
        <p:spPr bwMode="auto">
          <a:xfrm>
            <a:off x="7343510" y="1979614"/>
            <a:ext cx="0" cy="4725987"/>
          </a:xfrm>
          <a:prstGeom prst="line">
            <a:avLst/>
          </a:prstGeom>
          <a:noFill/>
          <a:ln w="9525" algn="ctr">
            <a:solidFill>
              <a:srgbClr val="33333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6460" name="Connecteur droit 159"/>
          <p:cNvCxnSpPr>
            <a:cxnSpLocks noChangeShapeType="1"/>
          </p:cNvCxnSpPr>
          <p:nvPr/>
        </p:nvCxnSpPr>
        <p:spPr bwMode="auto">
          <a:xfrm>
            <a:off x="2146300" y="2097089"/>
            <a:ext cx="0" cy="4725987"/>
          </a:xfrm>
          <a:prstGeom prst="line">
            <a:avLst/>
          </a:prstGeom>
          <a:noFill/>
          <a:ln w="9525" algn="ctr">
            <a:solidFill>
              <a:srgbClr val="33333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93" name="ZoneTexte 88"/>
          <p:cNvSpPr txBox="1">
            <a:spLocks noChangeArrowheads="1"/>
          </p:cNvSpPr>
          <p:nvPr/>
        </p:nvSpPr>
        <p:spPr bwMode="auto">
          <a:xfrm>
            <a:off x="7295356" y="2830513"/>
            <a:ext cx="113678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rgbClr val="4F4E52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rgbClr val="4F4E52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rgbClr val="4F4E52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rgbClr val="4F4E52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rgbClr val="4F4E5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9pPr>
          </a:lstStyle>
          <a:p>
            <a:pPr algn="l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GB" sz="1600" b="1" kern="0" dirty="0" smtClean="0">
                <a:solidFill>
                  <a:srgbClr val="3333FF"/>
                </a:solidFill>
              </a:rPr>
              <a:t>Additive </a:t>
            </a:r>
            <a:br>
              <a:rPr lang="en-GB" sz="1600" b="1" kern="0" dirty="0" smtClean="0">
                <a:solidFill>
                  <a:srgbClr val="3333FF"/>
                </a:solidFill>
              </a:rPr>
            </a:br>
            <a:r>
              <a:rPr lang="en-GB" sz="1600" b="1" kern="0" dirty="0" smtClean="0">
                <a:solidFill>
                  <a:srgbClr val="3333FF"/>
                </a:solidFill>
              </a:rPr>
              <a:t>Manuf</a:t>
            </a:r>
          </a:p>
        </p:txBody>
      </p:sp>
      <p:cxnSp>
        <p:nvCxnSpPr>
          <p:cNvPr id="16462" name="Straight Connector 12"/>
          <p:cNvCxnSpPr>
            <a:cxnSpLocks noChangeShapeType="1"/>
          </p:cNvCxnSpPr>
          <p:nvPr/>
        </p:nvCxnSpPr>
        <p:spPr bwMode="auto">
          <a:xfrm flipV="1">
            <a:off x="1848777" y="2798763"/>
            <a:ext cx="8148373" cy="36512"/>
          </a:xfrm>
          <a:prstGeom prst="line">
            <a:avLst/>
          </a:prstGeom>
          <a:noFill/>
          <a:ln w="9525" algn="ctr">
            <a:solidFill>
              <a:srgbClr val="6094FD"/>
            </a:solidFill>
            <a:prstDash val="lg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195" name="Oval 74"/>
          <p:cNvSpPr/>
          <p:nvPr/>
        </p:nvSpPr>
        <p:spPr>
          <a:xfrm>
            <a:off x="4853252" y="2606676"/>
            <a:ext cx="171979" cy="149225"/>
          </a:xfrm>
          <a:prstGeom prst="ellipse">
            <a:avLst/>
          </a:prstGeom>
          <a:solidFill>
            <a:srgbClr val="6699FF"/>
          </a:solidFill>
          <a:ln w="25400" cap="flat" cmpd="sng" algn="ctr">
            <a:solidFill>
              <a:srgbClr val="6699FF">
                <a:shade val="50000"/>
              </a:srgbClr>
            </a:solidFill>
            <a:prstDash val="solid"/>
          </a:ln>
          <a:effectLst/>
        </p:spPr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GB" sz="1800" kern="0">
              <a:solidFill>
                <a:srgbClr val="FFFFFF"/>
              </a:solidFill>
              <a:latin typeface="Arial"/>
            </a:endParaRPr>
          </a:p>
        </p:txBody>
      </p:sp>
      <p:cxnSp>
        <p:nvCxnSpPr>
          <p:cNvPr id="16464" name="Straight Arrow Connector 77"/>
          <p:cNvCxnSpPr>
            <a:cxnSpLocks noChangeShapeType="1"/>
            <a:stCxn id="195" idx="3"/>
            <a:endCxn id="124" idx="7"/>
          </p:cNvCxnSpPr>
          <p:nvPr/>
        </p:nvCxnSpPr>
        <p:spPr bwMode="auto">
          <a:xfrm flipH="1">
            <a:off x="3627041" y="2733675"/>
            <a:ext cx="1250288" cy="368300"/>
          </a:xfrm>
          <a:prstGeom prst="straightConnector1">
            <a:avLst/>
          </a:prstGeom>
          <a:noFill/>
          <a:ln w="9525" algn="ctr">
            <a:solidFill>
              <a:srgbClr val="6094FD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16465" name="Straight Arrow Connector 78"/>
          <p:cNvCxnSpPr>
            <a:cxnSpLocks noChangeShapeType="1"/>
            <a:stCxn id="195" idx="5"/>
            <a:endCxn id="137" idx="7"/>
          </p:cNvCxnSpPr>
          <p:nvPr/>
        </p:nvCxnSpPr>
        <p:spPr bwMode="auto">
          <a:xfrm>
            <a:off x="4999435" y="2733675"/>
            <a:ext cx="1128183" cy="369888"/>
          </a:xfrm>
          <a:prstGeom prst="straightConnector1">
            <a:avLst/>
          </a:prstGeom>
          <a:noFill/>
          <a:ln w="9525" algn="ctr">
            <a:solidFill>
              <a:srgbClr val="6094FD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198" name="Oval 74"/>
          <p:cNvSpPr/>
          <p:nvPr/>
        </p:nvSpPr>
        <p:spPr>
          <a:xfrm>
            <a:off x="5754423" y="2152651"/>
            <a:ext cx="171979" cy="149225"/>
          </a:xfrm>
          <a:prstGeom prst="ellipse">
            <a:avLst/>
          </a:prstGeom>
          <a:solidFill>
            <a:srgbClr val="6699FF"/>
          </a:solidFill>
          <a:ln w="25400" cap="flat" cmpd="sng" algn="ctr">
            <a:solidFill>
              <a:srgbClr val="6699FF">
                <a:shade val="50000"/>
              </a:srgbClr>
            </a:solidFill>
            <a:prstDash val="solid"/>
          </a:ln>
          <a:effectLst/>
        </p:spPr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GB" sz="1800" kern="0">
              <a:solidFill>
                <a:srgbClr val="FFFFFF"/>
              </a:solidFill>
              <a:latin typeface="Arial"/>
            </a:endParaRPr>
          </a:p>
        </p:txBody>
      </p:sp>
      <p:cxnSp>
        <p:nvCxnSpPr>
          <p:cNvPr id="16467" name="Straight Arrow Connector 77"/>
          <p:cNvCxnSpPr>
            <a:cxnSpLocks noChangeShapeType="1"/>
            <a:stCxn id="198" idx="3"/>
            <a:endCxn id="195" idx="7"/>
          </p:cNvCxnSpPr>
          <p:nvPr/>
        </p:nvCxnSpPr>
        <p:spPr bwMode="auto">
          <a:xfrm flipH="1">
            <a:off x="4999436" y="2279650"/>
            <a:ext cx="780785" cy="349250"/>
          </a:xfrm>
          <a:prstGeom prst="straightConnector1">
            <a:avLst/>
          </a:prstGeom>
          <a:noFill/>
          <a:ln w="9525" algn="ctr">
            <a:solidFill>
              <a:srgbClr val="6094FD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16468" name="Straight Arrow Connector 78"/>
          <p:cNvCxnSpPr>
            <a:cxnSpLocks noChangeShapeType="1"/>
            <a:stCxn id="198" idx="6"/>
            <a:endCxn id="201" idx="2"/>
          </p:cNvCxnSpPr>
          <p:nvPr/>
        </p:nvCxnSpPr>
        <p:spPr bwMode="auto">
          <a:xfrm>
            <a:off x="5926402" y="2227264"/>
            <a:ext cx="2344077" cy="454025"/>
          </a:xfrm>
          <a:prstGeom prst="straightConnector1">
            <a:avLst/>
          </a:prstGeom>
          <a:noFill/>
          <a:ln w="9525" algn="ctr">
            <a:solidFill>
              <a:srgbClr val="6094FD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201" name="Oval 74"/>
          <p:cNvSpPr/>
          <p:nvPr/>
        </p:nvSpPr>
        <p:spPr>
          <a:xfrm>
            <a:off x="8270479" y="2606676"/>
            <a:ext cx="171979" cy="149225"/>
          </a:xfrm>
          <a:prstGeom prst="ellipse">
            <a:avLst/>
          </a:prstGeom>
          <a:solidFill>
            <a:srgbClr val="6699FF"/>
          </a:solidFill>
          <a:ln w="25400" cap="flat" cmpd="sng" algn="ctr">
            <a:solidFill>
              <a:srgbClr val="6699FF">
                <a:shade val="50000"/>
              </a:srgbClr>
            </a:solidFill>
            <a:prstDash val="solid"/>
          </a:ln>
          <a:effectLst/>
        </p:spPr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GB" sz="1800" kern="0">
              <a:solidFill>
                <a:srgbClr val="FFFFFF"/>
              </a:solidFill>
              <a:latin typeface="Arial"/>
            </a:endParaRPr>
          </a:p>
        </p:txBody>
      </p:sp>
      <p:cxnSp>
        <p:nvCxnSpPr>
          <p:cNvPr id="16470" name="Straight Arrow Connector 78"/>
          <p:cNvCxnSpPr>
            <a:cxnSpLocks noChangeShapeType="1"/>
            <a:stCxn id="201" idx="5"/>
            <a:endCxn id="175" idx="1"/>
          </p:cNvCxnSpPr>
          <p:nvPr/>
        </p:nvCxnSpPr>
        <p:spPr bwMode="auto">
          <a:xfrm>
            <a:off x="8416661" y="2733675"/>
            <a:ext cx="120385" cy="325438"/>
          </a:xfrm>
          <a:prstGeom prst="straightConnector1">
            <a:avLst/>
          </a:prstGeom>
          <a:noFill/>
          <a:ln w="9525" algn="ctr">
            <a:solidFill>
              <a:srgbClr val="6094FD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16471" name="Straight Arrow Connector 77"/>
          <p:cNvCxnSpPr>
            <a:cxnSpLocks noChangeShapeType="1"/>
            <a:stCxn id="198" idx="5"/>
            <a:endCxn id="204" idx="0"/>
          </p:cNvCxnSpPr>
          <p:nvPr/>
        </p:nvCxnSpPr>
        <p:spPr bwMode="auto">
          <a:xfrm>
            <a:off x="5900606" y="2279651"/>
            <a:ext cx="187457" cy="327025"/>
          </a:xfrm>
          <a:prstGeom prst="straightConnector1">
            <a:avLst/>
          </a:prstGeom>
          <a:noFill/>
          <a:ln w="9525" algn="ctr">
            <a:solidFill>
              <a:srgbClr val="6094FD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204" name="Oval 74"/>
          <p:cNvSpPr/>
          <p:nvPr/>
        </p:nvSpPr>
        <p:spPr>
          <a:xfrm>
            <a:off x="6002073" y="2606676"/>
            <a:ext cx="171979" cy="149225"/>
          </a:xfrm>
          <a:prstGeom prst="ellipse">
            <a:avLst/>
          </a:prstGeom>
          <a:solidFill>
            <a:srgbClr val="6699FF"/>
          </a:solidFill>
          <a:ln w="25400" cap="flat" cmpd="sng" algn="ctr">
            <a:solidFill>
              <a:srgbClr val="6699FF">
                <a:shade val="50000"/>
              </a:srgbClr>
            </a:solidFill>
            <a:prstDash val="solid"/>
          </a:ln>
          <a:effectLst/>
        </p:spPr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GB" sz="1800" kern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205" name="Rectangle 128"/>
          <p:cNvSpPr>
            <a:spLocks noChangeArrowheads="1"/>
          </p:cNvSpPr>
          <p:nvPr/>
        </p:nvSpPr>
        <p:spPr bwMode="auto">
          <a:xfrm>
            <a:off x="3007320" y="2495551"/>
            <a:ext cx="979755" cy="276999"/>
          </a:xfrm>
          <a:prstGeom prst="rect">
            <a:avLst/>
          </a:prstGeom>
          <a:solidFill>
            <a:srgbClr val="FFC000"/>
          </a:solidFill>
          <a:ln w="9525">
            <a:solidFill>
              <a:srgbClr val="333333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GB" sz="1200" kern="0">
                <a:solidFill>
                  <a:sysClr val="windowText" lastClr="000000"/>
                </a:solidFill>
              </a:rPr>
              <a:t>Conf.  Mngt</a:t>
            </a:r>
          </a:p>
        </p:txBody>
      </p:sp>
      <p:sp>
        <p:nvSpPr>
          <p:cNvPr id="206" name="Rectangle 129"/>
          <p:cNvSpPr>
            <a:spLocks noChangeArrowheads="1"/>
          </p:cNvSpPr>
          <p:nvPr/>
        </p:nvSpPr>
        <p:spPr bwMode="auto">
          <a:xfrm>
            <a:off x="3220685" y="2138364"/>
            <a:ext cx="1148070" cy="276999"/>
          </a:xfrm>
          <a:prstGeom prst="rect">
            <a:avLst/>
          </a:prstGeom>
          <a:solidFill>
            <a:srgbClr val="FFFF00"/>
          </a:solidFill>
          <a:ln w="9525">
            <a:solidFill>
              <a:srgbClr val="333333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GB" sz="1200" kern="0">
                <a:solidFill>
                  <a:sysClr val="windowText" lastClr="000000"/>
                </a:solidFill>
              </a:rPr>
              <a:t>Change  Mngt</a:t>
            </a:r>
          </a:p>
        </p:txBody>
      </p:sp>
      <p:cxnSp>
        <p:nvCxnSpPr>
          <p:cNvPr id="16475" name="Straight Arrow Connector 77"/>
          <p:cNvCxnSpPr>
            <a:cxnSpLocks noChangeShapeType="1"/>
            <a:stCxn id="206" idx="3"/>
            <a:endCxn id="195" idx="1"/>
          </p:cNvCxnSpPr>
          <p:nvPr/>
        </p:nvCxnSpPr>
        <p:spPr bwMode="auto">
          <a:xfrm>
            <a:off x="4368755" y="2276864"/>
            <a:ext cx="509683" cy="351665"/>
          </a:xfrm>
          <a:prstGeom prst="straightConnector1">
            <a:avLst/>
          </a:prstGeom>
          <a:noFill/>
          <a:ln w="9525" algn="ctr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16476" name="Straight Arrow Connector 77"/>
          <p:cNvCxnSpPr>
            <a:cxnSpLocks noChangeShapeType="1"/>
            <a:stCxn id="205" idx="3"/>
            <a:endCxn id="195" idx="2"/>
          </p:cNvCxnSpPr>
          <p:nvPr/>
        </p:nvCxnSpPr>
        <p:spPr bwMode="auto">
          <a:xfrm>
            <a:off x="3987075" y="2634051"/>
            <a:ext cx="866177" cy="47238"/>
          </a:xfrm>
          <a:prstGeom prst="straightConnector1">
            <a:avLst/>
          </a:prstGeom>
          <a:noFill/>
          <a:ln w="9525" algn="ctr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16477" name="Straight Arrow Connector 48"/>
          <p:cNvCxnSpPr>
            <a:cxnSpLocks noChangeShapeType="1"/>
          </p:cNvCxnSpPr>
          <p:nvPr/>
        </p:nvCxnSpPr>
        <p:spPr bwMode="auto">
          <a:xfrm flipH="1">
            <a:off x="8031427" y="4816475"/>
            <a:ext cx="330200" cy="319088"/>
          </a:xfrm>
          <a:prstGeom prst="straightConnector1">
            <a:avLst/>
          </a:prstGeom>
          <a:noFill/>
          <a:ln w="57150" algn="ctr">
            <a:solidFill>
              <a:srgbClr val="6094FD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210" name="ZoneTexte 88"/>
          <p:cNvSpPr txBox="1">
            <a:spLocks noChangeArrowheads="1"/>
          </p:cNvSpPr>
          <p:nvPr/>
        </p:nvSpPr>
        <p:spPr bwMode="auto">
          <a:xfrm>
            <a:off x="507339" y="6091239"/>
            <a:ext cx="13414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rgbClr val="4F4E52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rgbClr val="4F4E52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rgbClr val="4F4E52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rgbClr val="4F4E52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rgbClr val="4F4E5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GB" sz="1800" b="1" kern="0" smtClean="0"/>
              <a:t>3D shape </a:t>
            </a:r>
          </a:p>
        </p:txBody>
      </p:sp>
      <p:sp>
        <p:nvSpPr>
          <p:cNvPr id="211" name="ZoneTexte 88"/>
          <p:cNvSpPr txBox="1">
            <a:spLocks noChangeArrowheads="1"/>
          </p:cNvSpPr>
          <p:nvPr/>
        </p:nvSpPr>
        <p:spPr bwMode="auto">
          <a:xfrm>
            <a:off x="228733" y="5018089"/>
            <a:ext cx="140163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rgbClr val="4F4E52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rgbClr val="4F4E52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rgbClr val="4F4E52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rgbClr val="4F4E52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rgbClr val="4F4E5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GB" sz="1600" b="1" kern="0" smtClean="0"/>
              <a:t>Part Level</a:t>
            </a:r>
          </a:p>
        </p:txBody>
      </p:sp>
      <p:cxnSp>
        <p:nvCxnSpPr>
          <p:cNvPr id="16480" name="Straight Arrow Connector 48"/>
          <p:cNvCxnSpPr>
            <a:cxnSpLocks noChangeShapeType="1"/>
          </p:cNvCxnSpPr>
          <p:nvPr/>
        </p:nvCxnSpPr>
        <p:spPr bwMode="auto">
          <a:xfrm flipH="1">
            <a:off x="3283083" y="4886325"/>
            <a:ext cx="330200" cy="319088"/>
          </a:xfrm>
          <a:prstGeom prst="straightConnector1">
            <a:avLst/>
          </a:prstGeom>
          <a:noFill/>
          <a:ln w="57150" algn="ctr">
            <a:solidFill>
              <a:srgbClr val="6094FD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213" name="Rounded Rectangle 114"/>
          <p:cNvSpPr/>
          <p:nvPr/>
        </p:nvSpPr>
        <p:spPr>
          <a:xfrm>
            <a:off x="4863571" y="5121275"/>
            <a:ext cx="2402550" cy="1665288"/>
          </a:xfrm>
          <a:prstGeom prst="roundRect">
            <a:avLst/>
          </a:prstGeom>
          <a:solidFill>
            <a:srgbClr val="FFFFFF">
              <a:lumMod val="85000"/>
            </a:srgbClr>
          </a:solidFill>
          <a:ln w="25400" cap="flat" cmpd="sng" algn="ctr">
            <a:solidFill>
              <a:srgbClr val="6699FF">
                <a:shade val="50000"/>
              </a:srgbClr>
            </a:solidFill>
            <a:prstDash val="solid"/>
          </a:ln>
          <a:effectLst/>
        </p:spPr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GB" sz="1800" kern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214" name="Rectangle 213"/>
          <p:cNvSpPr/>
          <p:nvPr/>
        </p:nvSpPr>
        <p:spPr>
          <a:xfrm>
            <a:off x="5056645" y="6127751"/>
            <a:ext cx="642287" cy="575809"/>
          </a:xfrm>
          <a:prstGeom prst="rect">
            <a:avLst/>
          </a:prstGeom>
          <a:solidFill>
            <a:srgbClr val="FFFFFF"/>
          </a:solidFill>
          <a:ln>
            <a:solidFill>
              <a:srgbClr val="333333"/>
            </a:solidFill>
          </a:ln>
        </p:spPr>
        <p:txBody>
          <a:bodyPr wrap="none" lIns="18000" tIns="10800" rIns="18000" bIns="108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sz="1200" kern="0" dirty="0">
                <a:ln w="0"/>
                <a:solidFill>
                  <a:srgbClr val="333333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  <a:t>3D exact</a:t>
            </a:r>
            <a:br>
              <a:rPr lang="en-US" sz="1200" kern="0" dirty="0">
                <a:ln w="0"/>
                <a:solidFill>
                  <a:srgbClr val="333333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</a:br>
            <a:r>
              <a:rPr lang="en-US" sz="1200" kern="0" dirty="0">
                <a:ln w="0"/>
                <a:solidFill>
                  <a:srgbClr val="333333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  <a:t>external</a:t>
            </a:r>
            <a:br>
              <a:rPr lang="en-US" sz="1200" kern="0" dirty="0">
                <a:ln w="0"/>
                <a:solidFill>
                  <a:srgbClr val="333333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</a:br>
            <a:r>
              <a:rPr lang="en-US" sz="1200" kern="0" dirty="0">
                <a:ln w="0"/>
                <a:solidFill>
                  <a:srgbClr val="333333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  <a:t> shape</a:t>
            </a:r>
          </a:p>
        </p:txBody>
      </p:sp>
      <p:sp>
        <p:nvSpPr>
          <p:cNvPr id="215" name="Rectangle 214"/>
          <p:cNvSpPr/>
          <p:nvPr/>
        </p:nvSpPr>
        <p:spPr>
          <a:xfrm>
            <a:off x="5030504" y="5232401"/>
            <a:ext cx="727245" cy="575809"/>
          </a:xfrm>
          <a:prstGeom prst="rect">
            <a:avLst/>
          </a:prstGeom>
          <a:solidFill>
            <a:srgbClr val="FFFF99"/>
          </a:solidFill>
          <a:ln>
            <a:solidFill>
              <a:srgbClr val="333333"/>
            </a:solidFill>
          </a:ln>
        </p:spPr>
        <p:txBody>
          <a:bodyPr wrap="none" lIns="18000" tIns="10800" rIns="18000" bIns="108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sz="1200" kern="0" dirty="0">
                <a:ln w="0"/>
                <a:solidFill>
                  <a:srgbClr val="333333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  <a:t>PMI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sz="1200" kern="0" dirty="0">
                <a:ln w="0"/>
                <a:solidFill>
                  <a:sysClr val="windowText" lastClr="000000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  <a:t>semantic</a:t>
            </a:r>
            <a:br>
              <a:rPr lang="en-US" sz="1200" kern="0" dirty="0">
                <a:ln w="0"/>
                <a:solidFill>
                  <a:sysClr val="windowText" lastClr="000000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</a:br>
            <a:r>
              <a:rPr lang="en-US" sz="1200" kern="0" dirty="0">
                <a:ln w="0"/>
                <a:solidFill>
                  <a:sysClr val="windowText" lastClr="000000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  <a:t>represent.</a:t>
            </a:r>
            <a:endParaRPr lang="en-US" sz="1200" kern="0" dirty="0">
              <a:ln w="0"/>
              <a:solidFill>
                <a:srgbClr val="333333"/>
              </a:solidFill>
              <a:effectLst>
                <a:outerShdw blurRad="38100" dist="19050" dir="2700000" algn="tl" rotWithShape="0">
                  <a:srgbClr val="333333">
                    <a:alpha val="40000"/>
                  </a:srgbClr>
                </a:outerShdw>
              </a:effectLst>
            </a:endParaRPr>
          </a:p>
        </p:txBody>
      </p:sp>
      <p:sp>
        <p:nvSpPr>
          <p:cNvPr id="216" name="Rectangle 215"/>
          <p:cNvSpPr/>
          <p:nvPr/>
        </p:nvSpPr>
        <p:spPr>
          <a:xfrm>
            <a:off x="6364771" y="6122988"/>
            <a:ext cx="719231" cy="575809"/>
          </a:xfrm>
          <a:prstGeom prst="rect">
            <a:avLst/>
          </a:prstGeom>
          <a:solidFill>
            <a:srgbClr val="FFFFFF"/>
          </a:solidFill>
          <a:ln>
            <a:solidFill>
              <a:srgbClr val="333333"/>
            </a:solidFill>
          </a:ln>
        </p:spPr>
        <p:txBody>
          <a:bodyPr wrap="none" lIns="18000" tIns="10800" rIns="18000" bIns="108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sz="1200" kern="0" dirty="0">
                <a:ln w="0"/>
                <a:solidFill>
                  <a:srgbClr val="333333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  <a:t>3D </a:t>
            </a:r>
            <a:r>
              <a:rPr lang="en-US" sz="1200" kern="0" dirty="0" err="1">
                <a:ln w="0"/>
                <a:solidFill>
                  <a:srgbClr val="333333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  <a:t>tessel</a:t>
            </a:r>
            <a:r>
              <a:rPr lang="en-US" sz="1200" kern="0" dirty="0">
                <a:ln w="0"/>
                <a:solidFill>
                  <a:srgbClr val="333333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  <a:t>.</a:t>
            </a:r>
            <a:br>
              <a:rPr lang="en-US" sz="1200" kern="0" dirty="0">
                <a:ln w="0"/>
                <a:solidFill>
                  <a:srgbClr val="333333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</a:br>
            <a:r>
              <a:rPr lang="en-US" sz="1200" kern="0" dirty="0">
                <a:ln w="0"/>
                <a:solidFill>
                  <a:srgbClr val="333333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  <a:t>external</a:t>
            </a:r>
            <a:br>
              <a:rPr lang="en-US" sz="1200" kern="0" dirty="0">
                <a:ln w="0"/>
                <a:solidFill>
                  <a:srgbClr val="333333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</a:br>
            <a:r>
              <a:rPr lang="en-US" sz="1200" kern="0" dirty="0">
                <a:ln w="0"/>
                <a:solidFill>
                  <a:srgbClr val="333333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  <a:t> shape</a:t>
            </a:r>
          </a:p>
        </p:txBody>
      </p:sp>
      <p:sp>
        <p:nvSpPr>
          <p:cNvPr id="217" name="Rectangle 216"/>
          <p:cNvSpPr/>
          <p:nvPr/>
        </p:nvSpPr>
        <p:spPr>
          <a:xfrm>
            <a:off x="6365062" y="5233988"/>
            <a:ext cx="727245" cy="575809"/>
          </a:xfrm>
          <a:prstGeom prst="rect">
            <a:avLst/>
          </a:prstGeom>
          <a:solidFill>
            <a:srgbClr val="FFFF99"/>
          </a:solidFill>
          <a:ln>
            <a:solidFill>
              <a:srgbClr val="333333"/>
            </a:solidFill>
          </a:ln>
        </p:spPr>
        <p:txBody>
          <a:bodyPr wrap="none" lIns="18000" tIns="10800" rIns="18000" bIns="108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sz="1200" kern="0" dirty="0">
                <a:ln w="0"/>
                <a:solidFill>
                  <a:srgbClr val="333333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  <a:t>PMI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sz="1200" kern="0" dirty="0">
                <a:ln w="0"/>
                <a:solidFill>
                  <a:sysClr val="windowText" lastClr="000000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  <a:t>graphic</a:t>
            </a:r>
            <a:br>
              <a:rPr lang="en-US" sz="1200" kern="0" dirty="0">
                <a:ln w="0"/>
                <a:solidFill>
                  <a:sysClr val="windowText" lastClr="000000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</a:br>
            <a:r>
              <a:rPr lang="en-US" sz="1200" kern="0" dirty="0">
                <a:ln w="0"/>
                <a:solidFill>
                  <a:sysClr val="windowText" lastClr="000000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  <a:t>represent.</a:t>
            </a:r>
            <a:endParaRPr lang="en-US" sz="1200" kern="0" dirty="0">
              <a:ln w="0"/>
              <a:solidFill>
                <a:srgbClr val="333333"/>
              </a:solidFill>
              <a:effectLst>
                <a:outerShdw blurRad="38100" dist="19050" dir="2700000" algn="tl" rotWithShape="0">
                  <a:srgbClr val="333333">
                    <a:alpha val="40000"/>
                  </a:srgbClr>
                </a:outerShdw>
              </a:effectLst>
            </a:endParaRPr>
          </a:p>
        </p:txBody>
      </p:sp>
      <p:cxnSp>
        <p:nvCxnSpPr>
          <p:cNvPr id="16486" name="Straight Arrow Connector 10"/>
          <p:cNvCxnSpPr>
            <a:cxnSpLocks noChangeShapeType="1"/>
            <a:stCxn id="217" idx="1"/>
            <a:endCxn id="215" idx="3"/>
          </p:cNvCxnSpPr>
          <p:nvPr/>
        </p:nvCxnSpPr>
        <p:spPr bwMode="auto">
          <a:xfrm flipH="1" flipV="1">
            <a:off x="5757749" y="5520306"/>
            <a:ext cx="607313" cy="1587"/>
          </a:xfrm>
          <a:prstGeom prst="straightConnector1">
            <a:avLst/>
          </a:prstGeom>
          <a:noFill/>
          <a:ln w="57150" algn="ctr">
            <a:solidFill>
              <a:srgbClr val="6094FD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16487" name="Straight Arrow Connector 29"/>
          <p:cNvCxnSpPr>
            <a:cxnSpLocks noChangeShapeType="1"/>
            <a:stCxn id="214" idx="3"/>
            <a:endCxn id="216" idx="1"/>
          </p:cNvCxnSpPr>
          <p:nvPr/>
        </p:nvCxnSpPr>
        <p:spPr bwMode="auto">
          <a:xfrm flipV="1">
            <a:off x="5698932" y="6410893"/>
            <a:ext cx="665839" cy="4763"/>
          </a:xfrm>
          <a:prstGeom prst="straightConnector1">
            <a:avLst/>
          </a:prstGeom>
          <a:noFill/>
          <a:ln w="57150" algn="ctr">
            <a:solidFill>
              <a:srgbClr val="6094FD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16488" name="Straight Arrow Connector 37"/>
          <p:cNvCxnSpPr>
            <a:cxnSpLocks noChangeShapeType="1"/>
            <a:stCxn id="217" idx="2"/>
            <a:endCxn id="216" idx="0"/>
          </p:cNvCxnSpPr>
          <p:nvPr/>
        </p:nvCxnSpPr>
        <p:spPr bwMode="auto">
          <a:xfrm flipH="1">
            <a:off x="6724387" y="5809797"/>
            <a:ext cx="4298" cy="313191"/>
          </a:xfrm>
          <a:prstGeom prst="straightConnector1">
            <a:avLst/>
          </a:prstGeom>
          <a:noFill/>
          <a:ln w="57150" algn="ctr">
            <a:solidFill>
              <a:srgbClr val="6094FD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16489" name="Straight Arrow Connector 48"/>
          <p:cNvCxnSpPr>
            <a:cxnSpLocks noChangeShapeType="1"/>
            <a:stCxn id="215" idx="2"/>
            <a:endCxn id="214" idx="0"/>
          </p:cNvCxnSpPr>
          <p:nvPr/>
        </p:nvCxnSpPr>
        <p:spPr bwMode="auto">
          <a:xfrm flipH="1">
            <a:off x="5377789" y="5808210"/>
            <a:ext cx="16338" cy="319541"/>
          </a:xfrm>
          <a:prstGeom prst="straightConnector1">
            <a:avLst/>
          </a:prstGeom>
          <a:noFill/>
          <a:ln w="57150" algn="ctr">
            <a:solidFill>
              <a:srgbClr val="6094FD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222" name="Rounded Rectangle 114"/>
          <p:cNvSpPr/>
          <p:nvPr/>
        </p:nvSpPr>
        <p:spPr>
          <a:xfrm>
            <a:off x="7432939" y="5121275"/>
            <a:ext cx="2402550" cy="1665288"/>
          </a:xfrm>
          <a:prstGeom prst="roundRect">
            <a:avLst/>
          </a:prstGeom>
          <a:solidFill>
            <a:srgbClr val="FFFFFF">
              <a:lumMod val="85000"/>
            </a:srgbClr>
          </a:solidFill>
          <a:ln w="25400" cap="flat" cmpd="sng" algn="ctr">
            <a:solidFill>
              <a:srgbClr val="6699FF">
                <a:shade val="50000"/>
              </a:srgbClr>
            </a:solidFill>
            <a:prstDash val="solid"/>
          </a:ln>
          <a:effectLst/>
        </p:spPr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GB" sz="1800" kern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223" name="Rectangle 222"/>
          <p:cNvSpPr/>
          <p:nvPr/>
        </p:nvSpPr>
        <p:spPr>
          <a:xfrm>
            <a:off x="7626014" y="6127751"/>
            <a:ext cx="642287" cy="575809"/>
          </a:xfrm>
          <a:prstGeom prst="rect">
            <a:avLst/>
          </a:prstGeom>
          <a:solidFill>
            <a:srgbClr val="FFFFFF"/>
          </a:solidFill>
          <a:ln>
            <a:solidFill>
              <a:srgbClr val="333333"/>
            </a:solidFill>
          </a:ln>
        </p:spPr>
        <p:txBody>
          <a:bodyPr wrap="none" lIns="18000" tIns="10800" rIns="18000" bIns="108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sz="1200" kern="0" dirty="0">
                <a:ln w="0"/>
                <a:solidFill>
                  <a:srgbClr val="333333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  <a:t>3D exact</a:t>
            </a:r>
            <a:br>
              <a:rPr lang="en-US" sz="1200" kern="0" dirty="0">
                <a:ln w="0"/>
                <a:solidFill>
                  <a:srgbClr val="333333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</a:br>
            <a:r>
              <a:rPr lang="en-US" sz="1200" kern="0" dirty="0">
                <a:ln w="0"/>
                <a:solidFill>
                  <a:srgbClr val="333333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  <a:t>external</a:t>
            </a:r>
            <a:br>
              <a:rPr lang="en-US" sz="1200" kern="0" dirty="0">
                <a:ln w="0"/>
                <a:solidFill>
                  <a:srgbClr val="333333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</a:br>
            <a:r>
              <a:rPr lang="en-US" sz="1200" kern="0" dirty="0">
                <a:ln w="0"/>
                <a:solidFill>
                  <a:srgbClr val="333333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  <a:t> shape</a:t>
            </a:r>
          </a:p>
        </p:txBody>
      </p:sp>
      <p:sp>
        <p:nvSpPr>
          <p:cNvPr id="224" name="Rectangle 223"/>
          <p:cNvSpPr/>
          <p:nvPr/>
        </p:nvSpPr>
        <p:spPr>
          <a:xfrm>
            <a:off x="7599873" y="5232401"/>
            <a:ext cx="727245" cy="575809"/>
          </a:xfrm>
          <a:prstGeom prst="rect">
            <a:avLst/>
          </a:prstGeom>
          <a:solidFill>
            <a:srgbClr val="FFFF99"/>
          </a:solidFill>
          <a:ln>
            <a:solidFill>
              <a:srgbClr val="333333"/>
            </a:solidFill>
          </a:ln>
        </p:spPr>
        <p:txBody>
          <a:bodyPr wrap="none" lIns="18000" tIns="10800" rIns="18000" bIns="108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sz="1200" kern="0" dirty="0">
                <a:ln w="0"/>
                <a:solidFill>
                  <a:srgbClr val="333333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  <a:t>PMI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sz="1200" kern="0" dirty="0">
                <a:ln w="0"/>
                <a:solidFill>
                  <a:sysClr val="windowText" lastClr="000000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  <a:t>semantic</a:t>
            </a:r>
            <a:br>
              <a:rPr lang="en-US" sz="1200" kern="0" dirty="0">
                <a:ln w="0"/>
                <a:solidFill>
                  <a:sysClr val="windowText" lastClr="000000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</a:br>
            <a:r>
              <a:rPr lang="en-US" sz="1200" kern="0" dirty="0">
                <a:ln w="0"/>
                <a:solidFill>
                  <a:sysClr val="windowText" lastClr="000000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  <a:t>represent.</a:t>
            </a:r>
            <a:endParaRPr lang="en-US" sz="1200" kern="0" dirty="0">
              <a:ln w="0"/>
              <a:solidFill>
                <a:srgbClr val="333333"/>
              </a:solidFill>
              <a:effectLst>
                <a:outerShdw blurRad="38100" dist="19050" dir="2700000" algn="tl" rotWithShape="0">
                  <a:srgbClr val="333333">
                    <a:alpha val="40000"/>
                  </a:srgbClr>
                </a:outerShdw>
              </a:effectLst>
            </a:endParaRPr>
          </a:p>
        </p:txBody>
      </p:sp>
      <p:sp>
        <p:nvSpPr>
          <p:cNvPr id="225" name="Rectangle 224"/>
          <p:cNvSpPr/>
          <p:nvPr/>
        </p:nvSpPr>
        <p:spPr>
          <a:xfrm>
            <a:off x="8934140" y="6122988"/>
            <a:ext cx="719231" cy="575809"/>
          </a:xfrm>
          <a:prstGeom prst="rect">
            <a:avLst/>
          </a:prstGeom>
          <a:solidFill>
            <a:srgbClr val="FFFFFF"/>
          </a:solidFill>
          <a:ln>
            <a:solidFill>
              <a:srgbClr val="333333"/>
            </a:solidFill>
          </a:ln>
        </p:spPr>
        <p:txBody>
          <a:bodyPr wrap="none" lIns="18000" tIns="10800" rIns="18000" bIns="108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sz="1200" kern="0" dirty="0">
                <a:ln w="0"/>
                <a:solidFill>
                  <a:srgbClr val="333333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  <a:t>3D </a:t>
            </a:r>
            <a:r>
              <a:rPr lang="en-US" sz="1200" kern="0" dirty="0" err="1">
                <a:ln w="0"/>
                <a:solidFill>
                  <a:srgbClr val="333333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  <a:t>tessel</a:t>
            </a:r>
            <a:r>
              <a:rPr lang="en-US" sz="1200" kern="0" dirty="0">
                <a:ln w="0"/>
                <a:solidFill>
                  <a:srgbClr val="333333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  <a:t>.</a:t>
            </a:r>
            <a:br>
              <a:rPr lang="en-US" sz="1200" kern="0" dirty="0">
                <a:ln w="0"/>
                <a:solidFill>
                  <a:srgbClr val="333333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</a:br>
            <a:r>
              <a:rPr lang="en-US" sz="1200" kern="0" dirty="0">
                <a:ln w="0"/>
                <a:solidFill>
                  <a:srgbClr val="333333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  <a:t>external</a:t>
            </a:r>
            <a:br>
              <a:rPr lang="en-US" sz="1200" kern="0" dirty="0">
                <a:ln w="0"/>
                <a:solidFill>
                  <a:srgbClr val="333333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</a:br>
            <a:r>
              <a:rPr lang="en-US" sz="1200" kern="0" dirty="0">
                <a:ln w="0"/>
                <a:solidFill>
                  <a:srgbClr val="333333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  <a:t> shape</a:t>
            </a:r>
          </a:p>
        </p:txBody>
      </p:sp>
      <p:sp>
        <p:nvSpPr>
          <p:cNvPr id="226" name="Rectangle 225"/>
          <p:cNvSpPr/>
          <p:nvPr/>
        </p:nvSpPr>
        <p:spPr>
          <a:xfrm>
            <a:off x="8934431" y="5233988"/>
            <a:ext cx="727245" cy="575809"/>
          </a:xfrm>
          <a:prstGeom prst="rect">
            <a:avLst/>
          </a:prstGeom>
          <a:solidFill>
            <a:srgbClr val="FFFF99"/>
          </a:solidFill>
          <a:ln>
            <a:solidFill>
              <a:srgbClr val="333333"/>
            </a:solidFill>
          </a:ln>
        </p:spPr>
        <p:txBody>
          <a:bodyPr wrap="none" lIns="18000" tIns="10800" rIns="18000" bIns="108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sz="1200" kern="0" dirty="0">
                <a:ln w="0"/>
                <a:solidFill>
                  <a:srgbClr val="333333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  <a:t>PMI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sz="1200" kern="0" dirty="0">
                <a:ln w="0"/>
                <a:solidFill>
                  <a:sysClr val="windowText" lastClr="000000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  <a:t>graphic</a:t>
            </a:r>
            <a:br>
              <a:rPr lang="en-US" sz="1200" kern="0" dirty="0">
                <a:ln w="0"/>
                <a:solidFill>
                  <a:sysClr val="windowText" lastClr="000000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</a:br>
            <a:r>
              <a:rPr lang="en-US" sz="1200" kern="0" dirty="0">
                <a:ln w="0"/>
                <a:solidFill>
                  <a:sysClr val="windowText" lastClr="000000"/>
                </a:solidFill>
                <a:effectLst>
                  <a:outerShdw blurRad="38100" dist="19050" dir="2700000" algn="tl" rotWithShape="0">
                    <a:srgbClr val="333333">
                      <a:alpha val="40000"/>
                    </a:srgbClr>
                  </a:outerShdw>
                </a:effectLst>
              </a:rPr>
              <a:t>represent.</a:t>
            </a:r>
            <a:endParaRPr lang="en-US" sz="1200" kern="0" dirty="0">
              <a:ln w="0"/>
              <a:solidFill>
                <a:srgbClr val="333333"/>
              </a:solidFill>
              <a:effectLst>
                <a:outerShdw blurRad="38100" dist="19050" dir="2700000" algn="tl" rotWithShape="0">
                  <a:srgbClr val="333333">
                    <a:alpha val="40000"/>
                  </a:srgbClr>
                </a:outerShdw>
              </a:effectLst>
            </a:endParaRPr>
          </a:p>
        </p:txBody>
      </p:sp>
      <p:cxnSp>
        <p:nvCxnSpPr>
          <p:cNvPr id="16495" name="Straight Arrow Connector 10"/>
          <p:cNvCxnSpPr>
            <a:cxnSpLocks noChangeShapeType="1"/>
            <a:stCxn id="226" idx="1"/>
            <a:endCxn id="224" idx="3"/>
          </p:cNvCxnSpPr>
          <p:nvPr/>
        </p:nvCxnSpPr>
        <p:spPr bwMode="auto">
          <a:xfrm flipH="1" flipV="1">
            <a:off x="8327118" y="5520306"/>
            <a:ext cx="607313" cy="1587"/>
          </a:xfrm>
          <a:prstGeom prst="straightConnector1">
            <a:avLst/>
          </a:prstGeom>
          <a:noFill/>
          <a:ln w="57150" algn="ctr">
            <a:solidFill>
              <a:srgbClr val="6094FD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16496" name="Straight Arrow Connector 29"/>
          <p:cNvCxnSpPr>
            <a:cxnSpLocks noChangeShapeType="1"/>
            <a:stCxn id="223" idx="3"/>
            <a:endCxn id="225" idx="1"/>
          </p:cNvCxnSpPr>
          <p:nvPr/>
        </p:nvCxnSpPr>
        <p:spPr bwMode="auto">
          <a:xfrm flipV="1">
            <a:off x="8268301" y="6410893"/>
            <a:ext cx="665839" cy="4763"/>
          </a:xfrm>
          <a:prstGeom prst="straightConnector1">
            <a:avLst/>
          </a:prstGeom>
          <a:noFill/>
          <a:ln w="57150" algn="ctr">
            <a:solidFill>
              <a:srgbClr val="6094FD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16497" name="Straight Arrow Connector 37"/>
          <p:cNvCxnSpPr>
            <a:cxnSpLocks noChangeShapeType="1"/>
            <a:stCxn id="226" idx="2"/>
            <a:endCxn id="225" idx="0"/>
          </p:cNvCxnSpPr>
          <p:nvPr/>
        </p:nvCxnSpPr>
        <p:spPr bwMode="auto">
          <a:xfrm flipH="1">
            <a:off x="9293756" y="5809797"/>
            <a:ext cx="4298" cy="313191"/>
          </a:xfrm>
          <a:prstGeom prst="straightConnector1">
            <a:avLst/>
          </a:prstGeom>
          <a:noFill/>
          <a:ln w="57150" algn="ctr">
            <a:solidFill>
              <a:srgbClr val="6094FD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16498" name="Straight Arrow Connector 48"/>
          <p:cNvCxnSpPr>
            <a:cxnSpLocks noChangeShapeType="1"/>
            <a:stCxn id="224" idx="2"/>
            <a:endCxn id="223" idx="0"/>
          </p:cNvCxnSpPr>
          <p:nvPr/>
        </p:nvCxnSpPr>
        <p:spPr bwMode="auto">
          <a:xfrm flipH="1">
            <a:off x="7947158" y="5808210"/>
            <a:ext cx="16338" cy="319541"/>
          </a:xfrm>
          <a:prstGeom prst="straightConnector1">
            <a:avLst/>
          </a:prstGeom>
          <a:noFill/>
          <a:ln w="57150" algn="ctr">
            <a:solidFill>
              <a:srgbClr val="6094FD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16499" name="Straight Connector 12"/>
          <p:cNvCxnSpPr>
            <a:cxnSpLocks noChangeShapeType="1"/>
          </p:cNvCxnSpPr>
          <p:nvPr/>
        </p:nvCxnSpPr>
        <p:spPr bwMode="auto">
          <a:xfrm flipV="1">
            <a:off x="116946" y="5948363"/>
            <a:ext cx="9749500" cy="36512"/>
          </a:xfrm>
          <a:prstGeom prst="line">
            <a:avLst/>
          </a:prstGeom>
          <a:noFill/>
          <a:ln w="9525" algn="ctr">
            <a:solidFill>
              <a:srgbClr val="6094FD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16500" name="Straight Arrow Connector 108"/>
          <p:cNvCxnSpPr>
            <a:cxnSpLocks noChangeShapeType="1"/>
          </p:cNvCxnSpPr>
          <p:nvPr/>
        </p:nvCxnSpPr>
        <p:spPr bwMode="auto">
          <a:xfrm>
            <a:off x="5267723" y="3824288"/>
            <a:ext cx="393832" cy="438150"/>
          </a:xfrm>
          <a:prstGeom prst="straightConnector1">
            <a:avLst/>
          </a:prstGeom>
          <a:noFill/>
          <a:ln w="57150" algn="ctr">
            <a:solidFill>
              <a:srgbClr val="6094FD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16501" name="Straight Arrow Connector 108"/>
          <p:cNvCxnSpPr>
            <a:cxnSpLocks noChangeShapeType="1"/>
          </p:cNvCxnSpPr>
          <p:nvPr/>
        </p:nvCxnSpPr>
        <p:spPr bwMode="auto">
          <a:xfrm>
            <a:off x="7843971" y="3783014"/>
            <a:ext cx="261408" cy="479425"/>
          </a:xfrm>
          <a:prstGeom prst="straightConnector1">
            <a:avLst/>
          </a:prstGeom>
          <a:noFill/>
          <a:ln w="57150" algn="ctr">
            <a:solidFill>
              <a:srgbClr val="6094FD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16502" name="Straight Arrow Connector 37"/>
          <p:cNvCxnSpPr>
            <a:cxnSpLocks noChangeShapeType="1"/>
            <a:stCxn id="166" idx="2"/>
            <a:endCxn id="163" idx="0"/>
          </p:cNvCxnSpPr>
          <p:nvPr/>
        </p:nvCxnSpPr>
        <p:spPr bwMode="auto">
          <a:xfrm flipH="1">
            <a:off x="2767145" y="5811385"/>
            <a:ext cx="1350896" cy="317953"/>
          </a:xfrm>
          <a:prstGeom prst="straightConnector1">
            <a:avLst/>
          </a:prstGeom>
          <a:noFill/>
          <a:ln w="57150" algn="ctr">
            <a:solidFill>
              <a:srgbClr val="6094FD"/>
            </a:solidFill>
            <a:prstDash val="dash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pic>
        <p:nvPicPr>
          <p:cNvPr id="1650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13240" y="1029285"/>
            <a:ext cx="2707812" cy="1751643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472406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754" y="1646238"/>
            <a:ext cx="9790773" cy="3295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itre 1"/>
          <p:cNvSpPr txBox="1">
            <a:spLocks/>
          </p:cNvSpPr>
          <p:nvPr/>
        </p:nvSpPr>
        <p:spPr bwMode="auto">
          <a:xfrm>
            <a:off x="1855656" y="285750"/>
            <a:ext cx="7536127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gradFill rotWithShape="0">
                  <a:gsLst>
                    <a:gs pos="0">
                      <a:srgbClr val="000000">
                        <a:gamma/>
                        <a:shade val="80000"/>
                        <a:invGamma/>
                      </a:srgbClr>
                    </a:gs>
                    <a:gs pos="100000">
                      <a:srgbClr val="000000"/>
                    </a:gs>
                  </a:gsLst>
                  <a:lin ang="18900000" scaled="1"/>
                </a:gra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5725" tIns="44450" rIns="85725" bIns="44450" numCol="1" anchor="ctr" anchorCtr="0" compatLnSpc="1">
            <a:prstTxWarp prst="textNoShape">
              <a:avLst/>
            </a:prstTxWarp>
          </a:bodyPr>
          <a:lstStyle>
            <a:lvl1pPr algn="l" defTabSz="86201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 b="1" i="1">
                <a:solidFill>
                  <a:srgbClr val="00279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defTabSz="86201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 b="1" i="1">
                <a:solidFill>
                  <a:srgbClr val="00279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defRPr>
            </a:lvl2pPr>
            <a:lvl3pPr algn="l" defTabSz="86201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 b="1" i="1">
                <a:solidFill>
                  <a:srgbClr val="00279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defRPr>
            </a:lvl3pPr>
            <a:lvl4pPr algn="l" defTabSz="86201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 b="1" i="1">
                <a:solidFill>
                  <a:srgbClr val="00279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defRPr>
            </a:lvl4pPr>
            <a:lvl5pPr algn="l" defTabSz="86201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 b="1" i="1">
                <a:solidFill>
                  <a:srgbClr val="00279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defRPr>
            </a:lvl5pPr>
            <a:lvl6pPr marL="457200" algn="l" defTabSz="86201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 b="1" i="1">
                <a:solidFill>
                  <a:srgbClr val="00279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defRPr>
            </a:lvl6pPr>
            <a:lvl7pPr marL="914400" algn="l" defTabSz="86201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 b="1" i="1">
                <a:solidFill>
                  <a:srgbClr val="00279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defRPr>
            </a:lvl7pPr>
            <a:lvl8pPr marL="1371600" algn="l" defTabSz="86201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 b="1" i="1">
                <a:solidFill>
                  <a:srgbClr val="00279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defRPr>
            </a:lvl8pPr>
            <a:lvl9pPr marL="1828800" algn="l" defTabSz="86201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 b="1" i="1">
                <a:solidFill>
                  <a:srgbClr val="00279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defRPr>
            </a:lvl9pPr>
          </a:lstStyle>
          <a:p>
            <a:r>
              <a:rPr lang="fr-FR" i="0" dirty="0" smtClean="0">
                <a:effectLst/>
              </a:rPr>
              <a:t>Résumé du budget prévisionnel du projet</a:t>
            </a:r>
            <a:endParaRPr lang="en-GB" i="0" dirty="0" smtClean="0">
              <a:effectLst/>
            </a:endParaRPr>
          </a:p>
        </p:txBody>
      </p:sp>
      <p:sp>
        <p:nvSpPr>
          <p:cNvPr id="23556" name="Bouton d'action : Aide 4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32391" y="5157192"/>
            <a:ext cx="818621" cy="623887"/>
          </a:xfrm>
          <a:prstGeom prst="actionButtonHelp">
            <a:avLst/>
          </a:prstGeom>
          <a:solidFill>
            <a:srgbClr val="FFFF00"/>
          </a:solidFill>
          <a:ln w="19050" algn="ctr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pPr eaLnBrk="1" hangingPunct="1">
              <a:buClrTx/>
              <a:buSzTx/>
              <a:buFontTx/>
              <a:buNone/>
            </a:pPr>
            <a:endParaRPr lang="en-GB" sz="4000">
              <a:solidFill>
                <a:schemeClr val="tx1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98009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367813" y="277814"/>
            <a:ext cx="8833659" cy="503237"/>
          </a:xfrm>
        </p:spPr>
        <p:txBody>
          <a:bodyPr/>
          <a:lstStyle/>
          <a:p>
            <a:r>
              <a:rPr lang="en-US" sz="2800" i="0" dirty="0" smtClean="0">
                <a:effectLst/>
              </a:rPr>
              <a:t>Planning </a:t>
            </a:r>
            <a:r>
              <a:rPr lang="en-US" i="0" dirty="0" err="1" smtClean="0">
                <a:effectLst/>
              </a:rPr>
              <a:t>prévisionnel</a:t>
            </a:r>
            <a:r>
              <a:rPr lang="en-US" i="0" dirty="0" smtClean="0">
                <a:effectLst/>
              </a:rPr>
              <a:t> du </a:t>
            </a:r>
            <a:r>
              <a:rPr lang="en-US" i="0" dirty="0" err="1" smtClean="0">
                <a:effectLst/>
              </a:rPr>
              <a:t>projet</a:t>
            </a:r>
            <a:r>
              <a:rPr lang="en-US" i="0" dirty="0" smtClean="0">
                <a:effectLst/>
              </a:rPr>
              <a:t> </a:t>
            </a:r>
            <a:r>
              <a:rPr lang="en-US" sz="2800" i="0" dirty="0" smtClean="0">
                <a:effectLst/>
              </a:rPr>
              <a:t>AP 242 ED2 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48544" y="1628800"/>
            <a:ext cx="7595246" cy="3148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Bouton d'action : Aide 4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985448" y="2377128"/>
            <a:ext cx="818621" cy="623887"/>
          </a:xfrm>
          <a:prstGeom prst="actionButtonHelp">
            <a:avLst/>
          </a:prstGeom>
          <a:solidFill>
            <a:srgbClr val="FFFF00"/>
          </a:solidFill>
          <a:ln w="19050" algn="ctr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pPr eaLnBrk="1" hangingPunct="1">
              <a:buClrTx/>
              <a:buSzTx/>
              <a:buFontTx/>
              <a:buNone/>
            </a:pPr>
            <a:endParaRPr lang="en-GB" sz="400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8773578" y="3044547"/>
            <a:ext cx="12234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800" b="1" dirty="0" smtClean="0"/>
              <a:t>Planning </a:t>
            </a:r>
            <a:br>
              <a:rPr lang="en-GB" sz="1800" b="1" dirty="0" smtClean="0"/>
            </a:br>
            <a:r>
              <a:rPr lang="en-GB" sz="1800" b="1" dirty="0" err="1" smtClean="0"/>
              <a:t>détaillé</a:t>
            </a:r>
            <a:endParaRPr lang="en-GB" sz="1800" b="1" dirty="0"/>
          </a:p>
        </p:txBody>
      </p:sp>
      <p:sp>
        <p:nvSpPr>
          <p:cNvPr id="3" name="ZoneTexte 2"/>
          <p:cNvSpPr txBox="1"/>
          <p:nvPr/>
        </p:nvSpPr>
        <p:spPr>
          <a:xfrm>
            <a:off x="344990" y="4776802"/>
            <a:ext cx="965200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GB" sz="2400" dirty="0" smtClean="0"/>
              <a:t>En </a:t>
            </a:r>
            <a:r>
              <a:rPr lang="en-GB" sz="2400" dirty="0" err="1" smtClean="0"/>
              <a:t>fonction</a:t>
            </a:r>
            <a:r>
              <a:rPr lang="en-GB" sz="2400" dirty="0" smtClean="0"/>
              <a:t> de la confirmation de participation des </a:t>
            </a:r>
            <a:r>
              <a:rPr lang="en-GB" sz="2400" dirty="0" err="1" smtClean="0"/>
              <a:t>membres</a:t>
            </a:r>
            <a:r>
              <a:rPr lang="en-GB" sz="2400" dirty="0" smtClean="0"/>
              <a:t> au </a:t>
            </a:r>
            <a:r>
              <a:rPr lang="en-GB" sz="2400" dirty="0" err="1" smtClean="0"/>
              <a:t>projet</a:t>
            </a:r>
            <a:r>
              <a:rPr lang="en-GB" sz="2400" dirty="0" smtClean="0"/>
              <a:t/>
            </a:r>
            <a:br>
              <a:rPr lang="en-GB" sz="2400" dirty="0" smtClean="0"/>
            </a:br>
            <a:r>
              <a:rPr lang="en-GB" sz="2400" dirty="0" smtClean="0"/>
              <a:t> et du </a:t>
            </a:r>
            <a:r>
              <a:rPr lang="en-GB" sz="2400" dirty="0" err="1" smtClean="0"/>
              <a:t>paiement</a:t>
            </a:r>
            <a:r>
              <a:rPr lang="en-GB" sz="2400" dirty="0" smtClean="0"/>
              <a:t> des </a:t>
            </a:r>
            <a:r>
              <a:rPr lang="en-GB" sz="2400" dirty="0" err="1" smtClean="0"/>
              <a:t>cotisations</a:t>
            </a:r>
            <a:r>
              <a:rPr lang="en-GB" sz="2400" dirty="0" smtClean="0"/>
              <a:t> </a:t>
            </a:r>
            <a:r>
              <a:rPr lang="en-GB" sz="2400" dirty="0" err="1" smtClean="0"/>
              <a:t>associées</a:t>
            </a:r>
            <a:r>
              <a:rPr lang="en-GB" sz="2400" dirty="0" smtClean="0"/>
              <a:t> 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xmlns="" val="3240400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re 1"/>
          <p:cNvSpPr>
            <a:spLocks noGrp="1"/>
          </p:cNvSpPr>
          <p:nvPr>
            <p:ph type="title"/>
          </p:nvPr>
        </p:nvSpPr>
        <p:spPr>
          <a:xfrm>
            <a:off x="200472" y="131763"/>
            <a:ext cx="10488034" cy="609600"/>
          </a:xfrm>
        </p:spPr>
        <p:txBody>
          <a:bodyPr/>
          <a:lstStyle/>
          <a:p>
            <a:r>
              <a:rPr lang="en-US" i="0" dirty="0" smtClean="0">
                <a:effectLst/>
              </a:rPr>
              <a:t>Planning de </a:t>
            </a:r>
            <a:r>
              <a:rPr lang="en-US" i="0" dirty="0" err="1" smtClean="0">
                <a:effectLst/>
              </a:rPr>
              <a:t>finalisation</a:t>
            </a:r>
            <a:r>
              <a:rPr lang="en-US" i="0" dirty="0" smtClean="0">
                <a:effectLst/>
              </a:rPr>
              <a:t>  du </a:t>
            </a:r>
            <a:r>
              <a:rPr lang="en-US" i="0" dirty="0">
                <a:effectLst/>
              </a:rPr>
              <a:t>whitepaper AP 242 ED2 </a:t>
            </a:r>
            <a:endParaRPr lang="en-GB" i="0" dirty="0" smtClean="0">
              <a:effectLst/>
            </a:endParaRPr>
          </a:p>
        </p:txBody>
      </p:sp>
      <p:sp>
        <p:nvSpPr>
          <p:cNvPr id="6" name="Espace réservé du contenu 2"/>
          <p:cNvSpPr>
            <a:spLocks noGrp="1"/>
          </p:cNvSpPr>
          <p:nvPr>
            <p:ph idx="1"/>
          </p:nvPr>
        </p:nvSpPr>
        <p:spPr>
          <a:xfrm>
            <a:off x="0" y="1241425"/>
            <a:ext cx="9906000" cy="5181600"/>
          </a:xfrm>
        </p:spPr>
        <p:txBody>
          <a:bodyPr lIns="18000" rIns="0"/>
          <a:lstStyle/>
          <a:p>
            <a:pPr>
              <a:buFont typeface="Arial" pitchFamily="34" charset="0"/>
              <a:buChar char="•"/>
              <a:tabLst>
                <a:tab pos="9601200" algn="r"/>
              </a:tabLst>
              <a:defRPr/>
            </a:pPr>
            <a:r>
              <a:rPr lang="en-GB" sz="2000" dirty="0" smtClean="0"/>
              <a:t>Distribution du whitepaper “final draft” pour revue	  : 19 </a:t>
            </a:r>
            <a:r>
              <a:rPr lang="en-GB" sz="2000" baseline="30000" dirty="0" smtClean="0"/>
              <a:t> </a:t>
            </a:r>
            <a:r>
              <a:rPr lang="en-GB" sz="2000" dirty="0" smtClean="0"/>
              <a:t>mars  2014</a:t>
            </a:r>
          </a:p>
          <a:p>
            <a:pPr>
              <a:buFont typeface="Arial" pitchFamily="34" charset="0"/>
              <a:buChar char="•"/>
              <a:tabLst>
                <a:tab pos="9601200" algn="r"/>
              </a:tabLst>
              <a:defRPr/>
            </a:pPr>
            <a:r>
              <a:rPr lang="en-GB" sz="400" dirty="0" smtClean="0"/>
              <a:t> </a:t>
            </a:r>
          </a:p>
          <a:p>
            <a:pPr>
              <a:buFont typeface="Arial" pitchFamily="34" charset="0"/>
              <a:buChar char="•"/>
              <a:tabLst>
                <a:tab pos="9601200" algn="r"/>
              </a:tabLst>
              <a:defRPr/>
            </a:pPr>
            <a:r>
              <a:rPr lang="en-GB" sz="2000" dirty="0" smtClean="0"/>
              <a:t>Publication du whitepaper	: </a:t>
            </a:r>
            <a:r>
              <a:rPr lang="en-GB" sz="2000" dirty="0" err="1" smtClean="0"/>
              <a:t>avant</a:t>
            </a:r>
            <a:r>
              <a:rPr lang="en-GB" sz="2000" dirty="0" smtClean="0"/>
              <a:t> le 28 mars 2014</a:t>
            </a:r>
            <a:endParaRPr lang="en-GB" sz="400" dirty="0" smtClean="0"/>
          </a:p>
          <a:p>
            <a:pPr>
              <a:buFont typeface="Arial" pitchFamily="34" charset="0"/>
              <a:buChar char="•"/>
              <a:tabLst>
                <a:tab pos="9601200" algn="r"/>
              </a:tabLst>
              <a:defRPr/>
            </a:pPr>
            <a:r>
              <a:rPr lang="en-GB" sz="2000" dirty="0"/>
              <a:t>C</a:t>
            </a:r>
            <a:r>
              <a:rPr lang="en-GB" sz="2000" dirty="0" smtClean="0"/>
              <a:t>onfirmation </a:t>
            </a:r>
            <a:r>
              <a:rPr lang="en-GB" sz="2000" dirty="0" err="1" smtClean="0"/>
              <a:t>officielle</a:t>
            </a:r>
            <a:r>
              <a:rPr lang="en-GB" sz="2000" dirty="0" smtClean="0"/>
              <a:t> de participation des </a:t>
            </a:r>
            <a:r>
              <a:rPr lang="en-GB" sz="2000" dirty="0" err="1" smtClean="0"/>
              <a:t>membres</a:t>
            </a:r>
            <a:r>
              <a:rPr lang="en-GB" sz="2000" dirty="0" smtClean="0"/>
              <a:t>	: 4 </a:t>
            </a:r>
            <a:r>
              <a:rPr lang="en-GB" sz="2000" dirty="0" err="1" smtClean="0"/>
              <a:t>Juillet</a:t>
            </a:r>
            <a:r>
              <a:rPr lang="en-GB" sz="2000" dirty="0" smtClean="0"/>
              <a:t> 2014</a:t>
            </a:r>
            <a:r>
              <a:rPr lang="en-GB" sz="400" dirty="0" smtClean="0"/>
              <a:t/>
            </a:r>
            <a:br>
              <a:rPr lang="en-GB" sz="400" dirty="0" smtClean="0"/>
            </a:br>
            <a:r>
              <a:rPr lang="en-GB" sz="400" dirty="0" smtClean="0"/>
              <a:t/>
            </a:r>
            <a:br>
              <a:rPr lang="en-GB" sz="400" dirty="0" smtClean="0"/>
            </a:br>
            <a:r>
              <a:rPr lang="en-GB" sz="1800" b="0" dirty="0" smtClean="0"/>
              <a:t>Si </a:t>
            </a:r>
            <a:r>
              <a:rPr lang="en-GB" sz="1800" b="0" dirty="0" err="1" smtClean="0"/>
              <a:t>besoin</a:t>
            </a:r>
            <a:r>
              <a:rPr lang="en-GB" sz="1800" b="0" dirty="0" smtClean="0"/>
              <a:t>, </a:t>
            </a:r>
            <a:r>
              <a:rPr lang="en-GB" sz="1800" b="0" dirty="0" err="1" smtClean="0"/>
              <a:t>mise</a:t>
            </a:r>
            <a:r>
              <a:rPr lang="en-GB" sz="1800" b="0" dirty="0" smtClean="0"/>
              <a:t> à jour du </a:t>
            </a:r>
            <a:r>
              <a:rPr lang="en-GB" sz="1800" b="0" dirty="0" err="1" smtClean="0"/>
              <a:t>périmètre</a:t>
            </a:r>
            <a:r>
              <a:rPr lang="en-GB" sz="1800" b="0" dirty="0" smtClean="0"/>
              <a:t> du </a:t>
            </a:r>
            <a:r>
              <a:rPr lang="en-GB" sz="1800" b="0" dirty="0" err="1" smtClean="0"/>
              <a:t>projet</a:t>
            </a:r>
            <a:r>
              <a:rPr lang="en-GB" sz="1800" b="0" dirty="0" smtClean="0"/>
              <a:t> et de son plan de </a:t>
            </a:r>
            <a:r>
              <a:rPr lang="en-GB" sz="1800" b="0" dirty="0" err="1" smtClean="0"/>
              <a:t>développement</a:t>
            </a:r>
            <a:r>
              <a:rPr lang="en-GB" sz="1800" b="0" dirty="0" smtClean="0"/>
              <a:t>,</a:t>
            </a:r>
            <a:br>
              <a:rPr lang="en-GB" sz="1800" b="0" dirty="0" smtClean="0"/>
            </a:br>
            <a:r>
              <a:rPr lang="en-GB" sz="1800" b="0" dirty="0" smtClean="0"/>
              <a:t> en </a:t>
            </a:r>
            <a:r>
              <a:rPr lang="en-GB" sz="1800" b="0" dirty="0" err="1" smtClean="0"/>
              <a:t>fonction</a:t>
            </a:r>
            <a:r>
              <a:rPr lang="en-GB" sz="1800" b="0" dirty="0" smtClean="0"/>
              <a:t> des </a:t>
            </a:r>
            <a:r>
              <a:rPr lang="en-GB" sz="1800" b="0" dirty="0" err="1" smtClean="0"/>
              <a:t>cotisations</a:t>
            </a:r>
            <a:r>
              <a:rPr lang="en-GB" sz="1800" b="0" dirty="0" smtClean="0"/>
              <a:t> </a:t>
            </a:r>
            <a:r>
              <a:rPr lang="en-GB" sz="1800" b="0" dirty="0" err="1" smtClean="0"/>
              <a:t>confirmées</a:t>
            </a:r>
            <a:r>
              <a:rPr lang="en-GB" sz="1800" b="0" dirty="0" smtClean="0"/>
              <a:t> par les </a:t>
            </a:r>
            <a:r>
              <a:rPr lang="en-GB" sz="1800" b="0" dirty="0" err="1" smtClean="0"/>
              <a:t>membres</a:t>
            </a:r>
            <a:r>
              <a:rPr lang="en-GB" sz="1800" b="0" dirty="0" smtClean="0"/>
              <a:t> du </a:t>
            </a:r>
            <a:r>
              <a:rPr lang="en-GB" sz="1800" b="0" dirty="0" err="1" smtClean="0"/>
              <a:t>projet</a:t>
            </a:r>
            <a:r>
              <a:rPr lang="en-GB" sz="1800" b="0" dirty="0" smtClean="0"/>
              <a:t> </a:t>
            </a:r>
            <a:endParaRPr lang="en-GB" sz="1800" b="0" dirty="0"/>
          </a:p>
          <a:p>
            <a:pPr>
              <a:buFont typeface="Arial" pitchFamily="34" charset="0"/>
              <a:buChar char="•"/>
              <a:tabLst>
                <a:tab pos="9601200" algn="r"/>
              </a:tabLst>
              <a:defRPr/>
            </a:pPr>
            <a:endParaRPr lang="en-GB" sz="300" dirty="0" smtClean="0"/>
          </a:p>
          <a:p>
            <a:pPr>
              <a:buFont typeface="Arial" pitchFamily="34" charset="0"/>
              <a:buChar char="•"/>
              <a:tabLst>
                <a:tab pos="9601200" algn="r"/>
              </a:tabLst>
              <a:defRPr/>
            </a:pPr>
            <a:r>
              <a:rPr lang="en-GB" sz="2000" dirty="0" err="1" smtClean="0"/>
              <a:t>Lancement</a:t>
            </a:r>
            <a:r>
              <a:rPr lang="en-GB" sz="2000" dirty="0" smtClean="0"/>
              <a:t> du  New </a:t>
            </a:r>
            <a:r>
              <a:rPr lang="en-GB" sz="2000" dirty="0"/>
              <a:t>Work </a:t>
            </a:r>
            <a:r>
              <a:rPr lang="en-GB" sz="2000" dirty="0" smtClean="0"/>
              <a:t>Item” ISO pour </a:t>
            </a:r>
            <a:r>
              <a:rPr lang="en-GB" sz="2000" dirty="0" err="1" smtClean="0"/>
              <a:t>l’AP</a:t>
            </a:r>
            <a:r>
              <a:rPr lang="en-GB" sz="2000" dirty="0" smtClean="0"/>
              <a:t> </a:t>
            </a:r>
            <a:r>
              <a:rPr lang="en-GB" sz="2000" dirty="0"/>
              <a:t>242 </a:t>
            </a:r>
            <a:r>
              <a:rPr lang="en-GB" sz="2000" dirty="0" smtClean="0"/>
              <a:t>ED2 </a:t>
            </a:r>
            <a:r>
              <a:rPr lang="en-GB" sz="2000" dirty="0"/>
              <a:t>	</a:t>
            </a:r>
            <a:r>
              <a:rPr lang="en-GB" sz="2000" dirty="0" smtClean="0"/>
              <a:t>: 9 </a:t>
            </a:r>
            <a:r>
              <a:rPr lang="en-GB" sz="2000" dirty="0" err="1"/>
              <a:t>m</a:t>
            </a:r>
            <a:r>
              <a:rPr lang="en-GB" sz="2000" dirty="0" err="1" smtClean="0"/>
              <a:t>ai</a:t>
            </a:r>
            <a:r>
              <a:rPr lang="en-GB" sz="2000" dirty="0" smtClean="0"/>
              <a:t>  2014</a:t>
            </a:r>
          </a:p>
          <a:p>
            <a:pPr>
              <a:buFont typeface="Arial" pitchFamily="34" charset="0"/>
              <a:buChar char="•"/>
              <a:tabLst>
                <a:tab pos="9601200" algn="r"/>
              </a:tabLst>
              <a:defRPr/>
            </a:pPr>
            <a:endParaRPr lang="en-GB" sz="400" dirty="0" smtClean="0"/>
          </a:p>
          <a:p>
            <a:pPr>
              <a:buFont typeface="Arial" pitchFamily="34" charset="0"/>
              <a:buChar char="•"/>
              <a:tabLst>
                <a:tab pos="9601200" algn="r"/>
              </a:tabLst>
              <a:defRPr/>
            </a:pPr>
            <a:r>
              <a:rPr lang="en-GB" sz="2000" dirty="0" smtClean="0"/>
              <a:t>Fin du vote du  New Work Item ISO pour </a:t>
            </a:r>
            <a:r>
              <a:rPr lang="en-GB" sz="2000" dirty="0" err="1" smtClean="0"/>
              <a:t>l’AP</a:t>
            </a:r>
            <a:r>
              <a:rPr lang="en-GB" sz="2000" dirty="0" smtClean="0"/>
              <a:t> </a:t>
            </a:r>
            <a:r>
              <a:rPr lang="en-GB" sz="2000" dirty="0"/>
              <a:t>242 </a:t>
            </a:r>
            <a:r>
              <a:rPr lang="en-GB" sz="2000" dirty="0" smtClean="0"/>
              <a:t>ED2	: 9 </a:t>
            </a:r>
            <a:r>
              <a:rPr lang="en-GB" sz="2000" dirty="0" err="1" smtClean="0"/>
              <a:t>aout</a:t>
            </a:r>
            <a:r>
              <a:rPr lang="en-GB" sz="2000" dirty="0" smtClean="0"/>
              <a:t> 2014</a:t>
            </a:r>
            <a:r>
              <a:rPr lang="en-GB" sz="400" dirty="0" smtClean="0"/>
              <a:t>	</a:t>
            </a:r>
          </a:p>
          <a:p>
            <a:pPr>
              <a:buFont typeface="Arial" pitchFamily="34" charset="0"/>
              <a:buChar char="•"/>
              <a:tabLst>
                <a:tab pos="9601200" algn="r"/>
              </a:tabLst>
              <a:defRPr/>
            </a:pPr>
            <a:endParaRPr lang="en-GB" sz="400" dirty="0"/>
          </a:p>
          <a:p>
            <a:pPr>
              <a:buFont typeface="Arial" pitchFamily="34" charset="0"/>
              <a:buChar char="•"/>
              <a:tabLst>
                <a:tab pos="9601200" algn="r"/>
              </a:tabLst>
              <a:defRPr/>
            </a:pPr>
            <a:r>
              <a:rPr lang="en-GB" sz="2000" dirty="0" err="1" smtClean="0"/>
              <a:t>Téléconférence</a:t>
            </a:r>
            <a:r>
              <a:rPr lang="en-GB" sz="2000" dirty="0" smtClean="0"/>
              <a:t> de </a:t>
            </a:r>
            <a:r>
              <a:rPr lang="en-GB" sz="2000" dirty="0" err="1" smtClean="0"/>
              <a:t>lancement</a:t>
            </a:r>
            <a:r>
              <a:rPr lang="en-GB" sz="2000" dirty="0" smtClean="0"/>
              <a:t> du </a:t>
            </a:r>
            <a:r>
              <a:rPr lang="en-GB" sz="2000" dirty="0" err="1" smtClean="0"/>
              <a:t>projet</a:t>
            </a:r>
            <a:r>
              <a:rPr lang="en-GB" sz="2000" dirty="0" smtClean="0"/>
              <a:t> AP 242 ED2	: fin </a:t>
            </a:r>
            <a:r>
              <a:rPr lang="en-GB" sz="2000" dirty="0" err="1" smtClean="0"/>
              <a:t>aout</a:t>
            </a:r>
            <a:r>
              <a:rPr lang="en-GB" sz="2000" dirty="0" smtClean="0"/>
              <a:t> 2014</a:t>
            </a:r>
            <a:endParaRPr lang="en-GB" sz="400" dirty="0"/>
          </a:p>
          <a:p>
            <a:pPr marL="0" indent="0">
              <a:tabLst>
                <a:tab pos="9601200" algn="r"/>
              </a:tabLst>
              <a:defRPr/>
            </a:pPr>
            <a:endParaRPr lang="en-GB" sz="400" dirty="0" smtClean="0"/>
          </a:p>
          <a:p>
            <a:pPr>
              <a:buFont typeface="Arial" pitchFamily="34" charset="0"/>
              <a:buChar char="•"/>
              <a:tabLst>
                <a:tab pos="9601200" algn="r"/>
              </a:tabLst>
              <a:defRPr/>
            </a:pPr>
            <a:r>
              <a:rPr lang="en-GB" sz="2000" dirty="0" err="1" smtClean="0"/>
              <a:t>Préparation</a:t>
            </a:r>
            <a:r>
              <a:rPr lang="en-GB" sz="2000" dirty="0" smtClean="0"/>
              <a:t> des </a:t>
            </a:r>
            <a:r>
              <a:rPr lang="en-GB" sz="2000" dirty="0" err="1" smtClean="0"/>
              <a:t>contrats</a:t>
            </a:r>
            <a:r>
              <a:rPr lang="en-GB" sz="2000" dirty="0" smtClean="0"/>
              <a:t> des experts STEP 	:  </a:t>
            </a:r>
            <a:r>
              <a:rPr lang="en-GB" sz="2000" dirty="0" err="1" smtClean="0"/>
              <a:t>aout</a:t>
            </a:r>
            <a:r>
              <a:rPr lang="en-GB" sz="2000" dirty="0" smtClean="0"/>
              <a:t> / </a:t>
            </a:r>
            <a:r>
              <a:rPr lang="en-GB" sz="2000" dirty="0" err="1"/>
              <a:t>s</a:t>
            </a:r>
            <a:r>
              <a:rPr lang="en-GB" sz="2000" dirty="0" err="1" smtClean="0"/>
              <a:t>eptembre</a:t>
            </a:r>
            <a:r>
              <a:rPr lang="en-GB" sz="2000" dirty="0" smtClean="0"/>
              <a:t> 2014</a:t>
            </a:r>
          </a:p>
          <a:p>
            <a:pPr>
              <a:buFont typeface="Arial" pitchFamily="34" charset="0"/>
              <a:buChar char="•"/>
              <a:tabLst>
                <a:tab pos="9601200" algn="r"/>
              </a:tabLst>
              <a:defRPr/>
            </a:pPr>
            <a:endParaRPr lang="en-GB" sz="400" dirty="0" smtClean="0"/>
          </a:p>
          <a:p>
            <a:pPr>
              <a:buFont typeface="Arial" pitchFamily="34" charset="0"/>
              <a:buChar char="•"/>
              <a:tabLst>
                <a:tab pos="9601200" algn="r"/>
              </a:tabLst>
              <a:defRPr/>
            </a:pPr>
            <a:r>
              <a:rPr lang="en-GB" sz="2000" dirty="0" err="1" smtClean="0"/>
              <a:t>Lancement</a:t>
            </a:r>
            <a:r>
              <a:rPr lang="en-GB" sz="2000" dirty="0" smtClean="0"/>
              <a:t> du </a:t>
            </a:r>
            <a:r>
              <a:rPr lang="en-GB" sz="2000" dirty="0" err="1" smtClean="0"/>
              <a:t>projet</a:t>
            </a:r>
            <a:r>
              <a:rPr lang="en-GB" sz="2000" dirty="0" smtClean="0"/>
              <a:t> et </a:t>
            </a:r>
            <a:r>
              <a:rPr lang="en-GB" sz="2000" dirty="0" err="1" smtClean="0"/>
              <a:t>demande</a:t>
            </a:r>
            <a:r>
              <a:rPr lang="en-GB" sz="2000" dirty="0" smtClean="0"/>
              <a:t> de </a:t>
            </a:r>
            <a:r>
              <a:rPr lang="en-GB" sz="2000" dirty="0" err="1" smtClean="0"/>
              <a:t>paiement</a:t>
            </a:r>
            <a:r>
              <a:rPr lang="en-GB" sz="2000" dirty="0" smtClean="0"/>
              <a:t> des </a:t>
            </a:r>
            <a:r>
              <a:rPr lang="en-GB" sz="2000" dirty="0" err="1" smtClean="0"/>
              <a:t>cotisations</a:t>
            </a:r>
            <a:r>
              <a:rPr lang="en-GB" sz="2000" dirty="0" smtClean="0"/>
              <a:t> par les </a:t>
            </a:r>
            <a:r>
              <a:rPr lang="en-GB" sz="2000" dirty="0" err="1" smtClean="0"/>
              <a:t>membres</a:t>
            </a:r>
            <a:r>
              <a:rPr lang="en-GB" sz="2000" dirty="0" smtClean="0"/>
              <a:t> du </a:t>
            </a:r>
            <a:r>
              <a:rPr lang="en-GB" sz="2000" dirty="0" err="1" smtClean="0"/>
              <a:t>projet</a:t>
            </a:r>
            <a:r>
              <a:rPr lang="en-GB" sz="2000" dirty="0" smtClean="0"/>
              <a:t>,</a:t>
            </a:r>
            <a:r>
              <a:rPr lang="en-GB" sz="2000" dirty="0"/>
              <a:t> </a:t>
            </a:r>
            <a:r>
              <a:rPr lang="en-GB" sz="2000" dirty="0" smtClean="0"/>
              <a:t>après le vote </a:t>
            </a:r>
            <a:r>
              <a:rPr lang="en-GB" sz="2000" dirty="0" err="1" smtClean="0"/>
              <a:t>positif</a:t>
            </a:r>
            <a:r>
              <a:rPr lang="en-GB" sz="2000" dirty="0" smtClean="0"/>
              <a:t> du New Work Item ISO	: </a:t>
            </a:r>
            <a:r>
              <a:rPr lang="en-GB" sz="2000" dirty="0" err="1" smtClean="0"/>
              <a:t>aout</a:t>
            </a:r>
            <a:r>
              <a:rPr lang="en-GB" sz="2000" dirty="0" smtClean="0"/>
              <a:t> / </a:t>
            </a:r>
            <a:r>
              <a:rPr lang="en-GB" sz="2000" dirty="0" err="1" smtClean="0"/>
              <a:t>sept.</a:t>
            </a:r>
            <a:r>
              <a:rPr lang="en-GB" sz="2000" dirty="0" smtClean="0"/>
              <a:t> 2014</a:t>
            </a:r>
          </a:p>
          <a:p>
            <a:pPr>
              <a:buFont typeface="Arial" pitchFamily="34" charset="0"/>
              <a:buChar char="•"/>
              <a:tabLst>
                <a:tab pos="9601200" algn="r"/>
              </a:tabLst>
              <a:defRPr/>
            </a:pPr>
            <a:endParaRPr lang="en-GB" sz="400" dirty="0"/>
          </a:p>
          <a:p>
            <a:pPr>
              <a:buFont typeface="Arial" pitchFamily="34" charset="0"/>
              <a:buChar char="•"/>
              <a:tabLst>
                <a:tab pos="9601200" algn="r"/>
              </a:tabLst>
              <a:defRPr/>
            </a:pPr>
            <a:r>
              <a:rPr lang="en-GB" sz="2000" dirty="0" smtClean="0"/>
              <a:t>1</a:t>
            </a:r>
            <a:r>
              <a:rPr lang="en-GB" sz="2000" baseline="30000" dirty="0" smtClean="0"/>
              <a:t>st</a:t>
            </a:r>
            <a:r>
              <a:rPr lang="en-GB" sz="2000" dirty="0" smtClean="0"/>
              <a:t> </a:t>
            </a:r>
            <a:r>
              <a:rPr lang="en-GB" sz="2000" dirty="0"/>
              <a:t>workshop international : </a:t>
            </a:r>
            <a:r>
              <a:rPr lang="en-GB" sz="2000" dirty="0" smtClean="0"/>
              <a:t>	: 22</a:t>
            </a:r>
            <a:r>
              <a:rPr lang="en-GB" sz="2000" dirty="0"/>
              <a:t> </a:t>
            </a:r>
            <a:r>
              <a:rPr lang="en-GB" sz="2000" dirty="0" smtClean="0"/>
              <a:t>- 25 </a:t>
            </a:r>
            <a:r>
              <a:rPr lang="en-GB" sz="2000" dirty="0" err="1" smtClean="0"/>
              <a:t>sept.</a:t>
            </a:r>
            <a:r>
              <a:rPr lang="en-GB" sz="2000" dirty="0" smtClean="0"/>
              <a:t> 2014 (TBC)</a:t>
            </a:r>
            <a:br>
              <a:rPr lang="en-GB" sz="2000" dirty="0" smtClean="0"/>
            </a:br>
            <a:r>
              <a:rPr lang="en-GB" sz="2000" dirty="0" smtClean="0"/>
              <a:t>after  the PDES </a:t>
            </a:r>
            <a:r>
              <a:rPr lang="en-GB" sz="2000" dirty="0" err="1" smtClean="0"/>
              <a:t>Inc</a:t>
            </a:r>
            <a:r>
              <a:rPr lang="en-GB" sz="2000" dirty="0" smtClean="0"/>
              <a:t> offsite / LOTAR / </a:t>
            </a:r>
            <a:r>
              <a:rPr lang="en-GB" sz="2000" dirty="0" err="1" smtClean="0"/>
              <a:t>Cax</a:t>
            </a:r>
            <a:r>
              <a:rPr lang="en-GB" sz="2000" dirty="0" smtClean="0"/>
              <a:t> IF workshop</a:t>
            </a:r>
            <a:endParaRPr lang="fr-FR" sz="2000" dirty="0"/>
          </a:p>
          <a:p>
            <a:pPr>
              <a:buFont typeface="Arial" pitchFamily="34" charset="0"/>
              <a:buChar char="•"/>
              <a:defRPr/>
            </a:pPr>
            <a:endParaRPr lang="en-GB" sz="2000" dirty="0"/>
          </a:p>
        </p:txBody>
      </p:sp>
      <p:sp>
        <p:nvSpPr>
          <p:cNvPr id="26628" name="ZoneTexte 2"/>
          <p:cNvSpPr txBox="1">
            <a:spLocks noChangeArrowheads="1"/>
          </p:cNvSpPr>
          <p:nvPr/>
        </p:nvSpPr>
        <p:spPr bwMode="auto">
          <a:xfrm rot="1776573">
            <a:off x="8968865" y="728936"/>
            <a:ext cx="896849" cy="400110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>
              <a:defRPr sz="1900">
                <a:solidFill>
                  <a:schemeClr val="tx2"/>
                </a:solidFill>
                <a:latin typeface="Arial" pitchFamily="34" charset="0"/>
              </a:defRPr>
            </a:lvl1pPr>
            <a:lvl2pPr marL="742950" indent="-285750">
              <a:defRPr sz="1900">
                <a:solidFill>
                  <a:schemeClr val="tx2"/>
                </a:solidFill>
                <a:latin typeface="Arial" pitchFamily="34" charset="0"/>
              </a:defRPr>
            </a:lvl2pPr>
            <a:lvl3pPr marL="1143000" indent="-228600">
              <a:defRPr sz="1900">
                <a:solidFill>
                  <a:schemeClr val="tx2"/>
                </a:solidFill>
                <a:latin typeface="Arial" pitchFamily="34" charset="0"/>
              </a:defRPr>
            </a:lvl3pPr>
            <a:lvl4pPr marL="1600200" indent="-228600">
              <a:defRPr sz="1900">
                <a:solidFill>
                  <a:schemeClr val="tx2"/>
                </a:solidFill>
                <a:latin typeface="Arial" pitchFamily="34" charset="0"/>
              </a:defRPr>
            </a:lvl4pPr>
            <a:lvl5pPr marL="2057400" indent="-228600">
              <a:defRPr sz="1900">
                <a:solidFill>
                  <a:schemeClr val="tx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r>
              <a:rPr lang="en-GB" sz="2000">
                <a:solidFill>
                  <a:srgbClr val="4F4E52"/>
                </a:solidFill>
              </a:rPr>
              <a:t>Target</a:t>
            </a:r>
          </a:p>
        </p:txBody>
      </p:sp>
    </p:spTree>
    <p:extLst>
      <p:ext uri="{BB962C8B-B14F-4D97-AF65-F5344CB8AC3E}">
        <p14:creationId xmlns:p14="http://schemas.microsoft.com/office/powerpoint/2010/main" xmlns="" val="40826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 rot="20698572">
            <a:off x="4178799" y="2791381"/>
            <a:ext cx="1181734" cy="70788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en-GB" sz="2000" dirty="0" smtClean="0"/>
              <a:t>Back up </a:t>
            </a:r>
            <a:br>
              <a:rPr lang="en-GB" sz="2000" dirty="0" smtClean="0"/>
            </a:br>
            <a:r>
              <a:rPr lang="en-GB" sz="2000" dirty="0" smtClean="0"/>
              <a:t>slides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xmlns="" val="905271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278913" y="214314"/>
            <a:ext cx="9409723" cy="503237"/>
          </a:xfrm>
        </p:spPr>
        <p:txBody>
          <a:bodyPr/>
          <a:lstStyle/>
          <a:p>
            <a:r>
              <a:rPr lang="en-US" sz="2800" i="0" dirty="0" smtClean="0">
                <a:effectLst/>
              </a:rPr>
              <a:t>Planning </a:t>
            </a:r>
            <a:r>
              <a:rPr lang="en-US" i="0" dirty="0" err="1" smtClean="0">
                <a:effectLst/>
              </a:rPr>
              <a:t>prévisionnel</a:t>
            </a:r>
            <a:r>
              <a:rPr lang="en-US" i="0" dirty="0" smtClean="0">
                <a:effectLst/>
              </a:rPr>
              <a:t> </a:t>
            </a:r>
            <a:r>
              <a:rPr lang="en-US" i="0" dirty="0" err="1" smtClean="0">
                <a:effectLst/>
              </a:rPr>
              <a:t>détaillé</a:t>
            </a:r>
            <a:r>
              <a:rPr lang="en-US" i="0" dirty="0" smtClean="0">
                <a:effectLst/>
              </a:rPr>
              <a:t> du </a:t>
            </a:r>
            <a:r>
              <a:rPr lang="en-US" i="0" dirty="0" err="1" smtClean="0">
                <a:effectLst/>
              </a:rPr>
              <a:t>projet</a:t>
            </a:r>
            <a:r>
              <a:rPr lang="en-US" i="0" dirty="0" smtClean="0">
                <a:effectLst/>
              </a:rPr>
              <a:t> </a:t>
            </a:r>
            <a:r>
              <a:rPr lang="en-US" sz="2800" i="0" dirty="0" smtClean="0">
                <a:effectLst/>
              </a:rPr>
              <a:t>AP 242 ED2 </a:t>
            </a:r>
          </a:p>
        </p:txBody>
      </p:sp>
      <p:pic>
        <p:nvPicPr>
          <p:cNvPr id="21507" name="Imag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367813" y="747812"/>
            <a:ext cx="6500813" cy="5487987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1508" name="ZoneTexte 3"/>
          <p:cNvSpPr txBox="1">
            <a:spLocks noChangeArrowheads="1"/>
          </p:cNvSpPr>
          <p:nvPr/>
        </p:nvSpPr>
        <p:spPr bwMode="auto">
          <a:xfrm>
            <a:off x="2867008" y="2049562"/>
            <a:ext cx="3158581" cy="184666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3600" tIns="0" rIns="3600" bIns="0">
            <a:spAutoFit/>
          </a:bodyPr>
          <a:lstStyle>
            <a:lvl1pPr>
              <a:defRPr sz="1900">
                <a:solidFill>
                  <a:schemeClr val="tx2"/>
                </a:solidFill>
                <a:latin typeface="Arial" pitchFamily="34" charset="0"/>
              </a:defRPr>
            </a:lvl1pPr>
            <a:lvl2pPr marL="742950" indent="-285750">
              <a:defRPr sz="1900">
                <a:solidFill>
                  <a:schemeClr val="tx2"/>
                </a:solidFill>
                <a:latin typeface="Arial" pitchFamily="34" charset="0"/>
              </a:defRPr>
            </a:lvl2pPr>
            <a:lvl3pPr marL="1143000" indent="-228600">
              <a:defRPr sz="1900">
                <a:solidFill>
                  <a:schemeClr val="tx2"/>
                </a:solidFill>
                <a:latin typeface="Arial" pitchFamily="34" charset="0"/>
              </a:defRPr>
            </a:lvl3pPr>
            <a:lvl4pPr marL="1600200" indent="-228600">
              <a:defRPr sz="1900">
                <a:solidFill>
                  <a:schemeClr val="tx2"/>
                </a:solidFill>
                <a:latin typeface="Arial" pitchFamily="34" charset="0"/>
              </a:defRPr>
            </a:lvl4pPr>
            <a:lvl5pPr marL="2057400" indent="-228600">
              <a:defRPr sz="1900">
                <a:solidFill>
                  <a:schemeClr val="tx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r>
              <a:rPr lang="fr-FR" sz="1200" b="1">
                <a:solidFill>
                  <a:schemeClr val="bg2"/>
                </a:solidFill>
              </a:rPr>
              <a:t>22 – 26 Sept. 2014 (After LOTAR workshop)</a:t>
            </a:r>
          </a:p>
        </p:txBody>
      </p:sp>
      <p:sp>
        <p:nvSpPr>
          <p:cNvPr id="21509" name="ZoneTexte 5"/>
          <p:cNvSpPr txBox="1">
            <a:spLocks noChangeArrowheads="1"/>
          </p:cNvSpPr>
          <p:nvPr/>
        </p:nvSpPr>
        <p:spPr bwMode="auto">
          <a:xfrm>
            <a:off x="3309843" y="3016349"/>
            <a:ext cx="2969428" cy="184666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3600" tIns="0" rIns="3600" bIns="0">
            <a:spAutoFit/>
          </a:bodyPr>
          <a:lstStyle>
            <a:lvl1pPr>
              <a:defRPr sz="1900">
                <a:solidFill>
                  <a:schemeClr val="tx2"/>
                </a:solidFill>
                <a:latin typeface="Arial" pitchFamily="34" charset="0"/>
              </a:defRPr>
            </a:lvl1pPr>
            <a:lvl2pPr marL="742950" indent="-285750">
              <a:defRPr sz="1900">
                <a:solidFill>
                  <a:schemeClr val="tx2"/>
                </a:solidFill>
                <a:latin typeface="Arial" pitchFamily="34" charset="0"/>
              </a:defRPr>
            </a:lvl2pPr>
            <a:lvl3pPr marL="1143000" indent="-228600">
              <a:defRPr sz="1900">
                <a:solidFill>
                  <a:schemeClr val="tx2"/>
                </a:solidFill>
                <a:latin typeface="Arial" pitchFamily="34" charset="0"/>
              </a:defRPr>
            </a:lvl3pPr>
            <a:lvl4pPr marL="1600200" indent="-228600">
              <a:defRPr sz="1900">
                <a:solidFill>
                  <a:schemeClr val="tx2"/>
                </a:solidFill>
                <a:latin typeface="Arial" pitchFamily="34" charset="0"/>
              </a:defRPr>
            </a:lvl4pPr>
            <a:lvl5pPr marL="2057400" indent="-228600">
              <a:defRPr sz="1900">
                <a:solidFill>
                  <a:schemeClr val="tx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r>
              <a:rPr lang="fr-FR" sz="1200" b="1">
                <a:solidFill>
                  <a:schemeClr val="bg2"/>
                </a:solidFill>
              </a:rPr>
              <a:t>8 – 12 Dec. 2014 (After LOTAR workshop</a:t>
            </a:r>
            <a:endParaRPr lang="en-GB" sz="1200" b="1">
              <a:solidFill>
                <a:schemeClr val="bg2"/>
              </a:solidFill>
            </a:endParaRPr>
          </a:p>
        </p:txBody>
      </p:sp>
      <p:sp>
        <p:nvSpPr>
          <p:cNvPr id="21510" name="ZoneTexte 7"/>
          <p:cNvSpPr txBox="1">
            <a:spLocks noChangeArrowheads="1"/>
          </p:cNvSpPr>
          <p:nvPr/>
        </p:nvSpPr>
        <p:spPr bwMode="auto">
          <a:xfrm>
            <a:off x="4861068" y="3484663"/>
            <a:ext cx="2756228" cy="184666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3600" tIns="0" rIns="3600" bIns="0">
            <a:spAutoFit/>
          </a:bodyPr>
          <a:lstStyle>
            <a:lvl1pPr>
              <a:defRPr sz="1900">
                <a:solidFill>
                  <a:schemeClr val="tx2"/>
                </a:solidFill>
                <a:latin typeface="Arial" pitchFamily="34" charset="0"/>
              </a:defRPr>
            </a:lvl1pPr>
            <a:lvl2pPr marL="742950" indent="-285750">
              <a:defRPr sz="1900">
                <a:solidFill>
                  <a:schemeClr val="tx2"/>
                </a:solidFill>
                <a:latin typeface="Arial" pitchFamily="34" charset="0"/>
              </a:defRPr>
            </a:lvl2pPr>
            <a:lvl3pPr marL="1143000" indent="-228600">
              <a:defRPr sz="1900">
                <a:solidFill>
                  <a:schemeClr val="tx2"/>
                </a:solidFill>
                <a:latin typeface="Arial" pitchFamily="34" charset="0"/>
              </a:defRPr>
            </a:lvl3pPr>
            <a:lvl4pPr marL="1600200" indent="-228600">
              <a:defRPr sz="1900">
                <a:solidFill>
                  <a:schemeClr val="tx2"/>
                </a:solidFill>
                <a:latin typeface="Arial" pitchFamily="34" charset="0"/>
              </a:defRPr>
            </a:lvl4pPr>
            <a:lvl5pPr marL="2057400" indent="-228600">
              <a:defRPr sz="1900">
                <a:solidFill>
                  <a:schemeClr val="tx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r>
              <a:rPr lang="fr-FR" sz="1200" b="1">
                <a:solidFill>
                  <a:schemeClr val="bg2"/>
                </a:solidFill>
              </a:rPr>
              <a:t>March 2015 (Before LOTAR workshop</a:t>
            </a:r>
            <a:endParaRPr lang="en-GB" sz="1200" b="1">
              <a:solidFill>
                <a:schemeClr val="bg2"/>
              </a:solidFill>
            </a:endParaRPr>
          </a:p>
        </p:txBody>
      </p:sp>
      <p:sp>
        <p:nvSpPr>
          <p:cNvPr id="2" name="Bouton d'action : Aide 1">
            <a:hlinkClick r:id="rId3" action="ppaction://hlinksldjump" highlightClick="1"/>
          </p:cNvPr>
          <p:cNvSpPr/>
          <p:nvPr/>
        </p:nvSpPr>
        <p:spPr bwMode="auto">
          <a:xfrm>
            <a:off x="8193360" y="2138462"/>
            <a:ext cx="648072" cy="498450"/>
          </a:xfrm>
          <a:prstGeom prst="actionButtonHelp">
            <a:avLst/>
          </a:prstGeom>
          <a:solidFill>
            <a:schemeClr val="tx2">
              <a:lumMod val="60000"/>
              <a:lumOff val="40000"/>
            </a:schemeClr>
          </a:solidFill>
          <a:ln w="127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6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64791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re 1"/>
          <p:cNvSpPr>
            <a:spLocks noGrp="1"/>
          </p:cNvSpPr>
          <p:nvPr>
            <p:ph type="title"/>
          </p:nvPr>
        </p:nvSpPr>
        <p:spPr>
          <a:xfrm>
            <a:off x="56456" y="160338"/>
            <a:ext cx="9793841" cy="825500"/>
          </a:xfrm>
        </p:spPr>
        <p:txBody>
          <a:bodyPr/>
          <a:lstStyle/>
          <a:p>
            <a:r>
              <a:rPr lang="en-US" sz="2800" i="0" dirty="0" err="1" smtClean="0">
                <a:effectLst/>
              </a:rPr>
              <a:t>Valeurs</a:t>
            </a:r>
            <a:r>
              <a:rPr lang="en-US" sz="2800" i="0" dirty="0" smtClean="0">
                <a:effectLst/>
              </a:rPr>
              <a:t> </a:t>
            </a:r>
            <a:r>
              <a:rPr lang="en-US" sz="2800" i="0" dirty="0" err="1" smtClean="0">
                <a:effectLst/>
              </a:rPr>
              <a:t>ajoutées</a:t>
            </a:r>
            <a:r>
              <a:rPr lang="en-US" sz="2800" i="0" dirty="0" smtClean="0">
                <a:effectLst/>
              </a:rPr>
              <a:t> des </a:t>
            </a:r>
            <a:r>
              <a:rPr lang="en-US" sz="2800" i="0" dirty="0" err="1" smtClean="0">
                <a:effectLst/>
              </a:rPr>
              <a:t>améliorations</a:t>
            </a:r>
            <a:r>
              <a:rPr lang="en-US" sz="2800" i="0" dirty="0" smtClean="0">
                <a:effectLst/>
              </a:rPr>
              <a:t> de </a:t>
            </a:r>
            <a:r>
              <a:rPr lang="en-US" sz="2800" i="0" dirty="0" err="1" smtClean="0">
                <a:effectLst/>
              </a:rPr>
              <a:t>l’AP</a:t>
            </a:r>
            <a:r>
              <a:rPr lang="en-US" sz="2800" i="0" dirty="0" smtClean="0">
                <a:effectLst/>
              </a:rPr>
              <a:t> 242 Edition 2 en </a:t>
            </a:r>
            <a:r>
              <a:rPr lang="en-US" sz="2800" i="0" dirty="0" err="1" smtClean="0">
                <a:effectLst/>
              </a:rPr>
              <a:t>fonction</a:t>
            </a:r>
            <a:r>
              <a:rPr lang="en-US" sz="2800" i="0" dirty="0" smtClean="0">
                <a:effectLst/>
              </a:rPr>
              <a:t> des </a:t>
            </a:r>
            <a:r>
              <a:rPr lang="en-US" sz="2800" i="0" dirty="0" err="1" smtClean="0">
                <a:effectLst/>
              </a:rPr>
              <a:t>besoins</a:t>
            </a:r>
            <a:r>
              <a:rPr lang="en-US" sz="2800" i="0" dirty="0" smtClean="0">
                <a:effectLst/>
              </a:rPr>
              <a:t> métiers</a:t>
            </a:r>
            <a:endParaRPr lang="en-GB" sz="2800" i="0" dirty="0" smtClean="0">
              <a:effectLst/>
            </a:endParaRPr>
          </a:p>
        </p:txBody>
      </p:sp>
      <p:pic>
        <p:nvPicPr>
          <p:cNvPr id="1024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957" y="1528764"/>
            <a:ext cx="9828610" cy="213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1727" y="3732213"/>
            <a:ext cx="9362546" cy="270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5" name="ZoneTexte 4"/>
          <p:cNvSpPr txBox="1">
            <a:spLocks noChangeArrowheads="1"/>
          </p:cNvSpPr>
          <p:nvPr/>
        </p:nvSpPr>
        <p:spPr bwMode="auto">
          <a:xfrm>
            <a:off x="561211" y="1196975"/>
            <a:ext cx="736131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900">
                <a:solidFill>
                  <a:schemeClr val="tx2"/>
                </a:solidFill>
                <a:latin typeface="Arial" pitchFamily="34" charset="0"/>
              </a:defRPr>
            </a:lvl1pPr>
            <a:lvl2pPr marL="742950" indent="-285750">
              <a:defRPr sz="1900">
                <a:solidFill>
                  <a:schemeClr val="tx2"/>
                </a:solidFill>
                <a:latin typeface="Arial" pitchFamily="34" charset="0"/>
              </a:defRPr>
            </a:lvl2pPr>
            <a:lvl3pPr marL="1143000" indent="-228600">
              <a:defRPr sz="1900">
                <a:solidFill>
                  <a:schemeClr val="tx2"/>
                </a:solidFill>
                <a:latin typeface="Arial" pitchFamily="34" charset="0"/>
              </a:defRPr>
            </a:lvl3pPr>
            <a:lvl4pPr marL="1600200" indent="-228600">
              <a:defRPr sz="1900">
                <a:solidFill>
                  <a:schemeClr val="tx2"/>
                </a:solidFill>
                <a:latin typeface="Arial" pitchFamily="34" charset="0"/>
              </a:defRPr>
            </a:lvl4pPr>
            <a:lvl5pPr marL="2057400" indent="-228600">
              <a:defRPr sz="1900">
                <a:solidFill>
                  <a:schemeClr val="tx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90000"/>
              <a:buFont typeface="Monotype Sorts"/>
              <a:defRPr sz="1900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r>
              <a:rPr lang="en-US" sz="1600">
                <a:solidFill>
                  <a:srgbClr val="4F4E52"/>
                </a:solidFill>
              </a:rPr>
              <a:t>Notation: +++: </a:t>
            </a:r>
            <a:r>
              <a:rPr lang="en-US" sz="1600" u="sng">
                <a:solidFill>
                  <a:srgbClr val="4F4E52"/>
                </a:solidFill>
              </a:rPr>
              <a:t>high</a:t>
            </a:r>
            <a:r>
              <a:rPr lang="en-US" sz="1600">
                <a:solidFill>
                  <a:srgbClr val="4F4E52"/>
                </a:solidFill>
              </a:rPr>
              <a:t> added value, ++: </a:t>
            </a:r>
            <a:r>
              <a:rPr lang="en-US" sz="1600" u="sng">
                <a:solidFill>
                  <a:srgbClr val="4F4E52"/>
                </a:solidFill>
              </a:rPr>
              <a:t>Medium</a:t>
            </a:r>
            <a:r>
              <a:rPr lang="en-US" sz="1600">
                <a:solidFill>
                  <a:srgbClr val="4F4E52"/>
                </a:solidFill>
              </a:rPr>
              <a:t> added value, +: </a:t>
            </a:r>
            <a:r>
              <a:rPr lang="en-US" sz="1600" u="sng">
                <a:solidFill>
                  <a:srgbClr val="4F4E52"/>
                </a:solidFill>
              </a:rPr>
              <a:t>low</a:t>
            </a:r>
            <a:r>
              <a:rPr lang="en-US" sz="1600">
                <a:solidFill>
                  <a:srgbClr val="4F4E52"/>
                </a:solidFill>
              </a:rPr>
              <a:t> added value.</a:t>
            </a:r>
            <a:endParaRPr lang="fr-FR" sz="1600">
              <a:solidFill>
                <a:srgbClr val="4F4E52"/>
              </a:solidFill>
            </a:endParaRPr>
          </a:p>
          <a:p>
            <a:endParaRPr lang="en-GB" sz="1600">
              <a:solidFill>
                <a:srgbClr val="4F4E52"/>
              </a:solidFill>
            </a:endParaRPr>
          </a:p>
        </p:txBody>
      </p:sp>
      <p:sp>
        <p:nvSpPr>
          <p:cNvPr id="6" name="Bouton d'action : Aide 5">
            <a:hlinkClick r:id="rId5" action="ppaction://hlinksldjump" highlightClick="1"/>
          </p:cNvPr>
          <p:cNvSpPr/>
          <p:nvPr/>
        </p:nvSpPr>
        <p:spPr bwMode="auto">
          <a:xfrm>
            <a:off x="8986201" y="825426"/>
            <a:ext cx="648072" cy="498450"/>
          </a:xfrm>
          <a:prstGeom prst="actionButtonHelp">
            <a:avLst/>
          </a:prstGeom>
          <a:solidFill>
            <a:schemeClr val="tx2">
              <a:lumMod val="60000"/>
              <a:lumOff val="40000"/>
            </a:schemeClr>
          </a:solidFill>
          <a:ln w="127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6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58644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0472" y="1233488"/>
            <a:ext cx="8820812" cy="5327650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787748" y="260648"/>
            <a:ext cx="847193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rgbClr val="4F4E52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rgbClr val="4F4E52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rgbClr val="4F4E52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rgbClr val="4F4E52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rgbClr val="4F4E5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4F4E52"/>
                </a:solidFill>
                <a:latin typeface="Arial" pitchFamily="34" charset="0"/>
              </a:defRPr>
            </a:lvl9pPr>
          </a:lstStyle>
          <a:p>
            <a:pPr>
              <a:defRPr/>
            </a:pPr>
            <a:r>
              <a:rPr lang="en-US" sz="3200" b="1" dirty="0">
                <a:solidFill>
                  <a:srgbClr val="000099"/>
                </a:solidFill>
              </a:rPr>
              <a:t>P</a:t>
            </a:r>
            <a:r>
              <a:rPr lang="en-US" sz="3200" b="1" dirty="0" smtClean="0">
                <a:solidFill>
                  <a:srgbClr val="000099"/>
                </a:solidFill>
              </a:rPr>
              <a:t>rinciples </a:t>
            </a:r>
            <a:r>
              <a:rPr lang="en-US" sz="3200" b="1" dirty="0" smtClean="0">
                <a:solidFill>
                  <a:srgbClr val="000099"/>
                </a:solidFill>
                <a:latin typeface="+mj-lt"/>
                <a:ea typeface="+mj-ea"/>
                <a:cs typeface="+mj-cs"/>
              </a:rPr>
              <a:t>financiers du </a:t>
            </a:r>
            <a:r>
              <a:rPr lang="en-US" sz="3200" b="1" dirty="0" err="1" smtClean="0">
                <a:solidFill>
                  <a:srgbClr val="000099"/>
                </a:solidFill>
                <a:latin typeface="+mj-lt"/>
                <a:ea typeface="+mj-ea"/>
                <a:cs typeface="+mj-cs"/>
              </a:rPr>
              <a:t>projet</a:t>
            </a:r>
            <a:r>
              <a:rPr lang="en-US" sz="3200" b="1" dirty="0" smtClean="0">
                <a:solidFill>
                  <a:srgbClr val="000099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200" b="1" dirty="0">
                <a:solidFill>
                  <a:srgbClr val="000099"/>
                </a:solidFill>
              </a:rPr>
              <a:t>AP 242 Ed2 </a:t>
            </a:r>
            <a:endParaRPr lang="fr-FR" sz="3200" b="1" dirty="0">
              <a:solidFill>
                <a:srgbClr val="000099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" name="Bouton d'action : Aide 3">
            <a:hlinkClick r:id="rId3" action="ppaction://hlinksldjump" highlightClick="1"/>
          </p:cNvPr>
          <p:cNvSpPr/>
          <p:nvPr/>
        </p:nvSpPr>
        <p:spPr bwMode="auto">
          <a:xfrm>
            <a:off x="9129464" y="2780928"/>
            <a:ext cx="648072" cy="498450"/>
          </a:xfrm>
          <a:prstGeom prst="actionButtonHelp">
            <a:avLst/>
          </a:prstGeom>
          <a:solidFill>
            <a:schemeClr val="tx2">
              <a:lumMod val="60000"/>
              <a:lumOff val="40000"/>
            </a:schemeClr>
          </a:solidFill>
          <a:ln w="127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6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58056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1612071" y="2659400"/>
            <a:ext cx="7146508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fr-FR" sz="4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Merci pour votre attention</a:t>
            </a:r>
            <a:endParaRPr lang="fr-FR" sz="4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47130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ele@">
  <a:themeElements>
    <a:clrScheme name="">
      <a:dk1>
        <a:srgbClr val="000000"/>
      </a:dk1>
      <a:lt1>
        <a:srgbClr val="FFFFFF"/>
      </a:lt1>
      <a:dk2>
        <a:srgbClr val="7AEDFC"/>
      </a:dk2>
      <a:lt2>
        <a:srgbClr val="FFFF00"/>
      </a:lt2>
      <a:accent1>
        <a:srgbClr val="FF00FF"/>
      </a:accent1>
      <a:accent2>
        <a:srgbClr val="FF8000"/>
      </a:accent2>
      <a:accent3>
        <a:srgbClr val="BEF4FD"/>
      </a:accent3>
      <a:accent4>
        <a:srgbClr val="DADADA"/>
      </a:accent4>
      <a:accent5>
        <a:srgbClr val="FFAAFF"/>
      </a:accent5>
      <a:accent6>
        <a:srgbClr val="E77300"/>
      </a:accent6>
      <a:hlink>
        <a:srgbClr val="00FF00"/>
      </a:hlink>
      <a:folHlink>
        <a:srgbClr val="C0FFFF"/>
      </a:folHlink>
    </a:clrScheme>
    <a:fontScheme name="modele@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tx1"/>
        </a:solidFill>
        <a:ln w="12700" cap="flat" cmpd="sng" algn="ctr">
          <a:solidFill>
            <a:schemeClr val="bg2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1600" b="0" i="0" u="none" strike="noStrike" cap="none" normalizeH="0" baseline="0" smtClean="0">
            <a:ln>
              <a:noFill/>
            </a:ln>
            <a:solidFill>
              <a:schemeClr val="bg2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tx1"/>
        </a:solidFill>
        <a:ln w="12700" cap="flat" cmpd="sng" algn="ctr">
          <a:solidFill>
            <a:schemeClr val="bg2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1600" b="0" i="0" u="none" strike="noStrike" cap="none" normalizeH="0" baseline="0" smtClean="0">
            <a:ln>
              <a:noFill/>
            </a:ln>
            <a:solidFill>
              <a:schemeClr val="bg2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modele@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e@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e@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e@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e@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e@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e@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367</Words>
  <Application>Microsoft Office PowerPoint</Application>
  <PresentationFormat>Format A4 (210 x 297 mm)</PresentationFormat>
  <Paragraphs>132</Paragraphs>
  <Slides>16</Slides>
  <Notes>2</Notes>
  <HiddenSlides>0</HiddenSlides>
  <MMClips>0</MMClips>
  <ScaleCrop>false</ScaleCrop>
  <HeadingPairs>
    <vt:vector size="6" baseType="variant"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18" baseType="lpstr">
      <vt:lpstr>modele@</vt:lpstr>
      <vt:lpstr>Image</vt:lpstr>
      <vt:lpstr>Diapositive 1</vt:lpstr>
      <vt:lpstr>STEP AP 242 E2 whitepaper Premiere de couverture + plan du document</vt:lpstr>
      <vt:lpstr>Besoins métiers pour le standard STEP AP 242 edition 2 </vt:lpstr>
      <vt:lpstr>Nouvelles fonctionalités prévues  d’être couvertes par le standard AP 242 Edition 2</vt:lpstr>
      <vt:lpstr>=&gt; Périmetre du futur standard AP 242 edition 2    : fonctionnalités de haut niveau</vt:lpstr>
      <vt:lpstr>Diapositive 6</vt:lpstr>
      <vt:lpstr>Illustration des autres informations à inclure  dans l’AP 242 ED2 : </vt:lpstr>
      <vt:lpstr> Les besoins d’interopérabilité de l’industrie manufacturière  des solutions intégrées permettant de traiter le PDM, la géométrie,    le tolérancement 3D, la mécanique, le composite, les Harnais </vt:lpstr>
      <vt:lpstr>Diapositive 9</vt:lpstr>
      <vt:lpstr>Planning prévisionnel du projet AP 242 ED2 </vt:lpstr>
      <vt:lpstr>Planning de finalisation  du whitepaper AP 242 ED2 </vt:lpstr>
      <vt:lpstr>Diapositive 12</vt:lpstr>
      <vt:lpstr>Planning prévisionnel détaillé du projet AP 242 ED2 </vt:lpstr>
      <vt:lpstr>Valeurs ajoutées des améliorations de l’AP 242 Edition 2 en fonction des besoins métiers</vt:lpstr>
      <vt:lpstr>Diapositive 15</vt:lpstr>
      <vt:lpstr>Diapositive 16</vt:lpstr>
    </vt:vector>
  </TitlesOfParts>
  <Company>AFNeT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Comité de Pilotage   Projet S.E.I.N.E.  (Standards pour l’Entreprise Innovante Numérique Etendue) pierre.faure@dassault-aviation.fr jean.brange@afnet.fr samy.scemama@afnet.fr http://www.boost-industrie.com 23/10/2006</dc:title>
  <dc:creator>DELAUNAY, Jean-yves</dc:creator>
  <cp:lastModifiedBy>Marina DUSEIN</cp:lastModifiedBy>
  <cp:revision>383</cp:revision>
  <dcterms:modified xsi:type="dcterms:W3CDTF">2014-03-26T10:08:02Z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582111</vt:lpwstr>
  </property>
  <property fmtid="{D5CDD505-2E9C-101B-9397-08002B2CF9AE}" pid="3" name="NXPowerLiteSettings">
    <vt:lpwstr>E7000400038000</vt:lpwstr>
  </property>
  <property fmtid="{D5CDD505-2E9C-101B-9397-08002B2CF9AE}" pid="4" name="NXPowerLiteVersion">
    <vt:lpwstr>D5.0.2</vt:lpwstr>
  </property>
  <property fmtid="{D5CDD505-2E9C-101B-9397-08002B2CF9AE}" pid="5" name="_AdHocReviewCycleID">
    <vt:i4>509575221</vt:i4>
  </property>
  <property fmtid="{D5CDD505-2E9C-101B-9397-08002B2CF9AE}" pid="6" name="_AuthorEmail">
    <vt:lpwstr>jean-yves.delaunay@airbus.com</vt:lpwstr>
  </property>
  <property fmtid="{D5CDD505-2E9C-101B-9397-08002B2CF9AE}" pid="7" name="_AuthorEmailDisplayName">
    <vt:lpwstr>DELAUNAY, Jean-yves</vt:lpwstr>
  </property>
  <property fmtid="{D5CDD505-2E9C-101B-9397-08002B2CF9AE}" pid="8" name="_EmailSubject">
    <vt:lpwstr>presentation du 26 mars - Whitepaper AP 242 ED2</vt:lpwstr>
  </property>
  <property fmtid="{D5CDD505-2E9C-101B-9397-08002B2CF9AE}" pid="9" name="_NewReviewCycle">
    <vt:lpwstr/>
  </property>
</Properties>
</file>