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9" r:id="rId1"/>
  </p:sldMasterIdLst>
  <p:notesMasterIdLst>
    <p:notesMasterId r:id="rId9"/>
  </p:notesMasterIdLst>
  <p:handoutMasterIdLst>
    <p:handoutMasterId r:id="rId10"/>
  </p:handoutMasterIdLst>
  <p:sldIdLst>
    <p:sldId id="624" r:id="rId2"/>
    <p:sldId id="675" r:id="rId3"/>
    <p:sldId id="673" r:id="rId4"/>
    <p:sldId id="672" r:id="rId5"/>
    <p:sldId id="670" r:id="rId6"/>
    <p:sldId id="674" r:id="rId7"/>
    <p:sldId id="665" r:id="rId8"/>
  </p:sldIdLst>
  <p:sldSz cx="9906000" cy="6858000" type="A4"/>
  <p:notesSz cx="6797675" cy="9872663"/>
  <p:defaultTextStyle>
    <a:defPPr>
      <a:defRPr lang="fr-FR"/>
    </a:defPPr>
    <a:lvl1pPr algn="ctr" rtl="0" eaLnBrk="0" fontAlgn="base" hangingPunct="0">
      <a:spcBef>
        <a:spcPct val="0"/>
      </a:spcBef>
      <a:spcAft>
        <a:spcPct val="0"/>
      </a:spcAft>
      <a:defRPr sz="1600" kern="1200">
        <a:solidFill>
          <a:schemeClr val="bg2"/>
        </a:solidFill>
        <a:latin typeface="Arial" pitchFamily="34" charset="0"/>
        <a:ea typeface="+mn-ea"/>
        <a:cs typeface="+mn-cs"/>
      </a:defRPr>
    </a:lvl1pPr>
    <a:lvl2pPr marL="457200" algn="ctr" rtl="0" eaLnBrk="0" fontAlgn="base" hangingPunct="0">
      <a:spcBef>
        <a:spcPct val="0"/>
      </a:spcBef>
      <a:spcAft>
        <a:spcPct val="0"/>
      </a:spcAft>
      <a:defRPr sz="1600" kern="1200">
        <a:solidFill>
          <a:schemeClr val="bg2"/>
        </a:solidFill>
        <a:latin typeface="Arial" pitchFamily="34" charset="0"/>
        <a:ea typeface="+mn-ea"/>
        <a:cs typeface="+mn-cs"/>
      </a:defRPr>
    </a:lvl2pPr>
    <a:lvl3pPr marL="914400" algn="ctr" rtl="0" eaLnBrk="0" fontAlgn="base" hangingPunct="0">
      <a:spcBef>
        <a:spcPct val="0"/>
      </a:spcBef>
      <a:spcAft>
        <a:spcPct val="0"/>
      </a:spcAft>
      <a:defRPr sz="1600" kern="1200">
        <a:solidFill>
          <a:schemeClr val="bg2"/>
        </a:solidFill>
        <a:latin typeface="Arial" pitchFamily="34" charset="0"/>
        <a:ea typeface="+mn-ea"/>
        <a:cs typeface="+mn-cs"/>
      </a:defRPr>
    </a:lvl3pPr>
    <a:lvl4pPr marL="1371600" algn="ctr" rtl="0" eaLnBrk="0" fontAlgn="base" hangingPunct="0">
      <a:spcBef>
        <a:spcPct val="0"/>
      </a:spcBef>
      <a:spcAft>
        <a:spcPct val="0"/>
      </a:spcAft>
      <a:defRPr sz="1600" kern="1200">
        <a:solidFill>
          <a:schemeClr val="bg2"/>
        </a:solidFill>
        <a:latin typeface="Arial" pitchFamily="34" charset="0"/>
        <a:ea typeface="+mn-ea"/>
        <a:cs typeface="+mn-cs"/>
      </a:defRPr>
    </a:lvl4pPr>
    <a:lvl5pPr marL="1828800" algn="ctr" rtl="0" eaLnBrk="0" fontAlgn="base" hangingPunct="0">
      <a:spcBef>
        <a:spcPct val="0"/>
      </a:spcBef>
      <a:spcAft>
        <a:spcPct val="0"/>
      </a:spcAft>
      <a:defRPr sz="1600" kern="1200">
        <a:solidFill>
          <a:schemeClr val="bg2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1600" kern="1200">
        <a:solidFill>
          <a:schemeClr val="bg2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sz="1600" kern="1200">
        <a:solidFill>
          <a:schemeClr val="bg2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sz="1600" kern="1200">
        <a:solidFill>
          <a:schemeClr val="bg2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sz="1600" kern="1200">
        <a:solidFill>
          <a:schemeClr val="bg2"/>
        </a:solidFill>
        <a:latin typeface="Aria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3333FF"/>
    <a:srgbClr val="FFCC00"/>
    <a:srgbClr val="0000CC"/>
    <a:srgbClr val="217F33"/>
    <a:srgbClr val="C0C0C0"/>
    <a:srgbClr val="DDDDDD"/>
    <a:srgbClr val="EAAD13"/>
    <a:srgbClr val="EFC57D"/>
    <a:srgbClr val="67676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959" autoAdjust="0"/>
    <p:restoredTop sz="95382" autoAdjust="0"/>
  </p:normalViewPr>
  <p:slideViewPr>
    <p:cSldViewPr>
      <p:cViewPr>
        <p:scale>
          <a:sx n="75" d="100"/>
          <a:sy n="75" d="100"/>
        </p:scale>
        <p:origin x="-822" y="114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>
        <p:scale>
          <a:sx n="100" d="100"/>
          <a:sy n="100" d="100"/>
        </p:scale>
        <p:origin x="-2419" y="-58"/>
      </p:cViewPr>
      <p:guideLst>
        <p:guide orient="horz" pos="3109"/>
        <p:guide pos="214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70" name="Group 5"/>
          <p:cNvGrpSpPr>
            <a:grpSpLocks/>
          </p:cNvGrpSpPr>
          <p:nvPr/>
        </p:nvGrpSpPr>
        <p:grpSpPr bwMode="auto">
          <a:xfrm>
            <a:off x="4467225" y="388938"/>
            <a:ext cx="2179638" cy="198437"/>
            <a:chOff x="2839" y="243"/>
            <a:chExt cx="1384" cy="123"/>
          </a:xfrm>
        </p:grpSpPr>
        <p:sp>
          <p:nvSpPr>
            <p:cNvPr id="7178" name="Rectangle 3"/>
            <p:cNvSpPr>
              <a:spLocks noChangeArrowheads="1"/>
            </p:cNvSpPr>
            <p:nvPr/>
          </p:nvSpPr>
          <p:spPr bwMode="auto">
            <a:xfrm>
              <a:off x="3685" y="243"/>
              <a:ext cx="538" cy="12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0">
                    <a:gsLst>
                      <a:gs pos="0">
                        <a:srgbClr val="000000"/>
                      </a:gs>
                      <a:gs pos="100000">
                        <a:srgbClr val="000000"/>
                      </a:gs>
                    </a:gsLst>
                    <a:lin ang="18900000" scaled="1"/>
                  </a:gra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904" tIns="44654" rIns="90904" bIns="44654">
              <a:spAutoFit/>
            </a:bodyPr>
            <a:lstStyle/>
            <a:p>
              <a:pPr algn="l" defTabSz="763588">
                <a:lnSpc>
                  <a:spcPct val="90000"/>
                </a:lnSpc>
              </a:pPr>
              <a:endParaRPr lang="en-US" sz="800" b="1">
                <a:solidFill>
                  <a:schemeClr val="tx1"/>
                </a:solidFill>
              </a:endParaRPr>
            </a:p>
          </p:txBody>
        </p:sp>
        <p:sp>
          <p:nvSpPr>
            <p:cNvPr id="7179" name="Rectangle 4"/>
            <p:cNvSpPr>
              <a:spLocks noChangeArrowheads="1"/>
            </p:cNvSpPr>
            <p:nvPr/>
          </p:nvSpPr>
          <p:spPr bwMode="auto">
            <a:xfrm>
              <a:off x="2839" y="243"/>
              <a:ext cx="318" cy="12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0">
                    <a:gsLst>
                      <a:gs pos="0">
                        <a:srgbClr val="000000"/>
                      </a:gs>
                      <a:gs pos="100000">
                        <a:srgbClr val="000000"/>
                      </a:gs>
                    </a:gsLst>
                    <a:lin ang="18900000" scaled="1"/>
                  </a:gra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904" tIns="44654" rIns="90904" bIns="44654">
              <a:spAutoFit/>
            </a:bodyPr>
            <a:lstStyle/>
            <a:p>
              <a:pPr algn="l" defTabSz="763588">
                <a:lnSpc>
                  <a:spcPct val="90000"/>
                </a:lnSpc>
              </a:pPr>
              <a:endParaRPr lang="en-US" sz="800" b="1">
                <a:solidFill>
                  <a:schemeClr val="tx1"/>
                </a:solidFill>
              </a:endParaRPr>
            </a:p>
          </p:txBody>
        </p:sp>
      </p:grpSp>
      <p:grpSp>
        <p:nvGrpSpPr>
          <p:cNvPr id="7171" name="Group 9"/>
          <p:cNvGrpSpPr>
            <a:grpSpLocks/>
          </p:cNvGrpSpPr>
          <p:nvPr/>
        </p:nvGrpSpPr>
        <p:grpSpPr bwMode="auto">
          <a:xfrm>
            <a:off x="4460875" y="215900"/>
            <a:ext cx="1543050" cy="169863"/>
            <a:chOff x="2835" y="135"/>
            <a:chExt cx="981" cy="106"/>
          </a:xfrm>
        </p:grpSpPr>
        <p:sp>
          <p:nvSpPr>
            <p:cNvPr id="7175" name="Rectangle 6"/>
            <p:cNvSpPr>
              <a:spLocks noChangeArrowheads="1"/>
            </p:cNvSpPr>
            <p:nvPr/>
          </p:nvSpPr>
          <p:spPr bwMode="auto">
            <a:xfrm>
              <a:off x="2835" y="135"/>
              <a:ext cx="116" cy="1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0">
                    <a:gsLst>
                      <a:gs pos="0">
                        <a:srgbClr val="000000"/>
                      </a:gs>
                      <a:gs pos="100000">
                        <a:srgbClr val="000000"/>
                      </a:gs>
                    </a:gsLst>
                    <a:lin ang="18900000" scaled="1"/>
                  </a:gra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1112" tIns="44755" rIns="91112" bIns="44755">
              <a:spAutoFit/>
            </a:bodyPr>
            <a:lstStyle/>
            <a:p>
              <a:pPr algn="l" defTabSz="763588">
                <a:lnSpc>
                  <a:spcPct val="90000"/>
                </a:lnSpc>
              </a:pPr>
              <a:endParaRPr lang="en-US" sz="600">
                <a:solidFill>
                  <a:schemeClr val="tx1"/>
                </a:solidFill>
              </a:endParaRPr>
            </a:p>
          </p:txBody>
        </p:sp>
        <p:sp>
          <p:nvSpPr>
            <p:cNvPr id="7176" name="Rectangle 7"/>
            <p:cNvSpPr>
              <a:spLocks noChangeArrowheads="1"/>
            </p:cNvSpPr>
            <p:nvPr/>
          </p:nvSpPr>
          <p:spPr bwMode="auto">
            <a:xfrm>
              <a:off x="3467" y="135"/>
              <a:ext cx="116" cy="1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0">
                    <a:gsLst>
                      <a:gs pos="0">
                        <a:srgbClr val="000000"/>
                      </a:gs>
                      <a:gs pos="100000">
                        <a:srgbClr val="000000"/>
                      </a:gs>
                    </a:gsLst>
                    <a:lin ang="18900000" scaled="1"/>
                  </a:gra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1112" tIns="44755" rIns="91112" bIns="44755">
              <a:spAutoFit/>
            </a:bodyPr>
            <a:lstStyle/>
            <a:p>
              <a:pPr algn="l" defTabSz="763588">
                <a:lnSpc>
                  <a:spcPct val="90000"/>
                </a:lnSpc>
              </a:pPr>
              <a:endParaRPr lang="en-US" sz="600">
                <a:solidFill>
                  <a:schemeClr val="tx1"/>
                </a:solidFill>
              </a:endParaRPr>
            </a:p>
          </p:txBody>
        </p:sp>
        <p:sp>
          <p:nvSpPr>
            <p:cNvPr id="7177" name="Rectangle 8"/>
            <p:cNvSpPr>
              <a:spLocks noChangeArrowheads="1"/>
            </p:cNvSpPr>
            <p:nvPr/>
          </p:nvSpPr>
          <p:spPr bwMode="auto">
            <a:xfrm>
              <a:off x="3699" y="135"/>
              <a:ext cx="117" cy="1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0">
                    <a:gsLst>
                      <a:gs pos="0">
                        <a:srgbClr val="000000"/>
                      </a:gs>
                      <a:gs pos="100000">
                        <a:srgbClr val="000000"/>
                      </a:gs>
                    </a:gsLst>
                    <a:lin ang="18900000" scaled="1"/>
                  </a:gra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1112" tIns="44755" rIns="91112" bIns="44755">
              <a:spAutoFit/>
            </a:bodyPr>
            <a:lstStyle/>
            <a:p>
              <a:pPr algn="l" defTabSz="763588">
                <a:lnSpc>
                  <a:spcPct val="90000"/>
                </a:lnSpc>
              </a:pPr>
              <a:endParaRPr lang="en-US" sz="600">
                <a:solidFill>
                  <a:schemeClr val="tx1"/>
                </a:solidFill>
              </a:endParaRPr>
            </a:p>
          </p:txBody>
        </p:sp>
      </p:grpSp>
      <p:sp>
        <p:nvSpPr>
          <p:cNvPr id="7172" name="Rectangle 10"/>
          <p:cNvSpPr>
            <a:spLocks noChangeArrowheads="1"/>
          </p:cNvSpPr>
          <p:nvPr/>
        </p:nvSpPr>
        <p:spPr bwMode="auto">
          <a:xfrm>
            <a:off x="5913438" y="9209088"/>
            <a:ext cx="452437" cy="25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18900000" scaled="1"/>
                </a:gra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695" tIns="44551" rIns="90695" bIns="44551">
            <a:spAutoFit/>
          </a:bodyPr>
          <a:lstStyle/>
          <a:p>
            <a:pPr algn="l" defTabSz="763588">
              <a:lnSpc>
                <a:spcPct val="90000"/>
              </a:lnSpc>
            </a:pPr>
            <a:fld id="{AD88D03F-91BD-41B7-A41E-876359041896}" type="slidenum">
              <a:rPr lang="fr-FR" sz="1200">
                <a:solidFill>
                  <a:schemeClr val="tx1"/>
                </a:solidFill>
              </a:rPr>
              <a:pPr algn="l" defTabSz="763588">
                <a:lnSpc>
                  <a:spcPct val="90000"/>
                </a:lnSpc>
              </a:pPr>
              <a:t>‹N°›</a:t>
            </a:fld>
            <a:endParaRPr lang="fr-FR" sz="1200">
              <a:solidFill>
                <a:schemeClr val="tx1"/>
              </a:solidFill>
            </a:endParaRPr>
          </a:p>
        </p:txBody>
      </p:sp>
      <p:sp>
        <p:nvSpPr>
          <p:cNvPr id="7173" name="Rectangle 11"/>
          <p:cNvSpPr>
            <a:spLocks noChangeArrowheads="1"/>
          </p:cNvSpPr>
          <p:nvPr/>
        </p:nvSpPr>
        <p:spPr bwMode="auto">
          <a:xfrm>
            <a:off x="920750" y="9629775"/>
            <a:ext cx="207963" cy="184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18900000" scaled="1"/>
                </a:gra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695" tIns="44551" rIns="90695" bIns="44551">
            <a:spAutoFit/>
          </a:bodyPr>
          <a:lstStyle/>
          <a:p>
            <a:pPr algn="l" defTabSz="763588">
              <a:lnSpc>
                <a:spcPct val="90000"/>
              </a:lnSpc>
            </a:pPr>
            <a:r>
              <a:rPr lang="fr-FR" sz="70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7174" name="Rectangle 12"/>
          <p:cNvSpPr>
            <a:spLocks noChangeArrowheads="1"/>
          </p:cNvSpPr>
          <p:nvPr/>
        </p:nvSpPr>
        <p:spPr bwMode="auto">
          <a:xfrm>
            <a:off x="23813" y="538163"/>
            <a:ext cx="6675437" cy="271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18900000" scaled="1"/>
                </a:gra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695" tIns="44551" rIns="90695" bIns="44551">
            <a:spAutoFit/>
          </a:bodyPr>
          <a:lstStyle/>
          <a:p>
            <a:pPr defTabSz="763588"/>
            <a:r>
              <a:rPr lang="fr-FR" sz="1200" b="1" i="1"/>
              <a:t>Stratégie numérique aéronautique - Commission Technologies de l'Information – 06/12/07</a:t>
            </a:r>
          </a:p>
        </p:txBody>
      </p:sp>
    </p:spTree>
    <p:extLst>
      <p:ext uri="{BB962C8B-B14F-4D97-AF65-F5344CB8AC3E}">
        <p14:creationId xmlns:p14="http://schemas.microsoft.com/office/powerpoint/2010/main" val="251082286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8050" y="4694238"/>
            <a:ext cx="4981575" cy="415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000000">
                        <a:gamma/>
                        <a:shade val="80000"/>
                        <a:invGamma/>
                      </a:srgbClr>
                    </a:gs>
                    <a:gs pos="100000">
                      <a:srgbClr val="000000"/>
                    </a:gs>
                  </a:gsLst>
                  <a:lin ang="18900000" scaled="1"/>
                </a:gra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695" tIns="44551" rIns="90695" bIns="4455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noProof="0" smtClean="0"/>
              <a:t>Corps du texte</a:t>
            </a:r>
          </a:p>
          <a:p>
            <a:pPr lvl="0"/>
            <a:r>
              <a:rPr lang="fr-FR" noProof="0" smtClean="0"/>
              <a:t>Deuxième niveau</a:t>
            </a:r>
          </a:p>
          <a:p>
            <a:pPr lvl="0"/>
            <a:r>
              <a:rPr lang="fr-FR" noProof="0" smtClean="0"/>
              <a:t>Troisième niveau</a:t>
            </a:r>
          </a:p>
          <a:p>
            <a:pPr lvl="0"/>
            <a:r>
              <a:rPr lang="fr-FR" noProof="0" smtClean="0"/>
              <a:t>Quatrième niveau</a:t>
            </a:r>
          </a:p>
          <a:p>
            <a:pPr lvl="0"/>
            <a:r>
              <a:rPr lang="fr-FR" noProof="0" smtClean="0"/>
              <a:t>Cinquième niveau</a:t>
            </a:r>
          </a:p>
        </p:txBody>
      </p:sp>
      <p:sp>
        <p:nvSpPr>
          <p:cNvPr id="6147" name="Rectangle 3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96938" y="857250"/>
            <a:ext cx="5005387" cy="34671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pic>
        <p:nvPicPr>
          <p:cNvPr id="6148" name="Picture 4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388" y="9525"/>
            <a:ext cx="1639887" cy="560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18900000" scaled="1"/>
                </a:gra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6149" name="Group 7"/>
          <p:cNvGrpSpPr>
            <a:grpSpLocks/>
          </p:cNvGrpSpPr>
          <p:nvPr/>
        </p:nvGrpSpPr>
        <p:grpSpPr bwMode="auto">
          <a:xfrm>
            <a:off x="4467225" y="388938"/>
            <a:ext cx="2179638" cy="198437"/>
            <a:chOff x="2839" y="243"/>
            <a:chExt cx="1384" cy="123"/>
          </a:xfrm>
        </p:grpSpPr>
        <p:sp>
          <p:nvSpPr>
            <p:cNvPr id="6157" name="Rectangle 5"/>
            <p:cNvSpPr>
              <a:spLocks noChangeArrowheads="1"/>
            </p:cNvSpPr>
            <p:nvPr/>
          </p:nvSpPr>
          <p:spPr bwMode="auto">
            <a:xfrm>
              <a:off x="3685" y="243"/>
              <a:ext cx="538" cy="12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0">
                    <a:gsLst>
                      <a:gs pos="0">
                        <a:srgbClr val="000000"/>
                      </a:gs>
                      <a:gs pos="100000">
                        <a:srgbClr val="000000"/>
                      </a:gs>
                    </a:gsLst>
                    <a:lin ang="18900000" scaled="1"/>
                  </a:gra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904" tIns="44654" rIns="90904" bIns="44654">
              <a:spAutoFit/>
            </a:bodyPr>
            <a:lstStyle/>
            <a:p>
              <a:pPr algn="l" defTabSz="763588">
                <a:lnSpc>
                  <a:spcPct val="90000"/>
                </a:lnSpc>
              </a:pPr>
              <a:r>
                <a:rPr lang="fr-FR" sz="800" b="1">
                  <a:solidFill>
                    <a:schemeClr val="tx1"/>
                  </a:solidFill>
                </a:rPr>
                <a:t>16/12/99</a:t>
              </a:r>
            </a:p>
          </p:txBody>
        </p:sp>
        <p:sp>
          <p:nvSpPr>
            <p:cNvPr id="6158" name="Rectangle 6"/>
            <p:cNvSpPr>
              <a:spLocks noChangeArrowheads="1"/>
            </p:cNvSpPr>
            <p:nvPr/>
          </p:nvSpPr>
          <p:spPr bwMode="auto">
            <a:xfrm>
              <a:off x="2839" y="243"/>
              <a:ext cx="407" cy="12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0">
                    <a:gsLst>
                      <a:gs pos="0">
                        <a:srgbClr val="000000"/>
                      </a:gs>
                      <a:gs pos="100000">
                        <a:srgbClr val="000000"/>
                      </a:gs>
                    </a:gsLst>
                    <a:lin ang="18900000" scaled="1"/>
                  </a:gra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904" tIns="44654" rIns="90904" bIns="44654">
              <a:spAutoFit/>
            </a:bodyPr>
            <a:lstStyle/>
            <a:p>
              <a:pPr algn="l" defTabSz="763588">
                <a:lnSpc>
                  <a:spcPct val="90000"/>
                </a:lnSpc>
              </a:pPr>
              <a:r>
                <a:rPr lang="fr-FR" sz="800" b="1">
                  <a:solidFill>
                    <a:schemeClr val="tx1"/>
                  </a:solidFill>
                </a:rPr>
                <a:t>DSI</a:t>
              </a:r>
            </a:p>
          </p:txBody>
        </p:sp>
      </p:grpSp>
      <p:grpSp>
        <p:nvGrpSpPr>
          <p:cNvPr id="6150" name="Group 11"/>
          <p:cNvGrpSpPr>
            <a:grpSpLocks/>
          </p:cNvGrpSpPr>
          <p:nvPr/>
        </p:nvGrpSpPr>
        <p:grpSpPr bwMode="auto">
          <a:xfrm>
            <a:off x="4460875" y="215900"/>
            <a:ext cx="1746250" cy="168275"/>
            <a:chOff x="2835" y="135"/>
            <a:chExt cx="1110" cy="105"/>
          </a:xfrm>
        </p:grpSpPr>
        <p:sp>
          <p:nvSpPr>
            <p:cNvPr id="6154" name="Rectangle 8"/>
            <p:cNvSpPr>
              <a:spLocks noChangeArrowheads="1"/>
            </p:cNvSpPr>
            <p:nvPr/>
          </p:nvSpPr>
          <p:spPr bwMode="auto">
            <a:xfrm>
              <a:off x="2835" y="135"/>
              <a:ext cx="645" cy="10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0">
                    <a:gsLst>
                      <a:gs pos="0">
                        <a:srgbClr val="000000"/>
                      </a:gs>
                      <a:gs pos="100000">
                        <a:srgbClr val="000000"/>
                      </a:gs>
                    </a:gsLst>
                    <a:lin ang="18900000" scaled="1"/>
                  </a:gra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1112" tIns="44755" rIns="91112" bIns="44755">
              <a:spAutoFit/>
            </a:bodyPr>
            <a:lstStyle/>
            <a:p>
              <a:pPr algn="l" defTabSz="763588">
                <a:lnSpc>
                  <a:spcPct val="90000"/>
                </a:lnSpc>
              </a:pPr>
              <a:r>
                <a:rPr lang="fr-FR" sz="600">
                  <a:solidFill>
                    <a:schemeClr val="tx1"/>
                  </a:solidFill>
                </a:rPr>
                <a:t>IDENTIFICATION DOC.</a:t>
              </a:r>
            </a:p>
          </p:txBody>
        </p:sp>
        <p:sp>
          <p:nvSpPr>
            <p:cNvPr id="6155" name="Rectangle 9"/>
            <p:cNvSpPr>
              <a:spLocks noChangeArrowheads="1"/>
            </p:cNvSpPr>
            <p:nvPr/>
          </p:nvSpPr>
          <p:spPr bwMode="auto">
            <a:xfrm>
              <a:off x="3467" y="135"/>
              <a:ext cx="282" cy="10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0">
                    <a:gsLst>
                      <a:gs pos="0">
                        <a:srgbClr val="000000"/>
                      </a:gs>
                      <a:gs pos="100000">
                        <a:srgbClr val="000000"/>
                      </a:gs>
                    </a:gsLst>
                    <a:lin ang="18900000" scaled="1"/>
                  </a:gra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1112" tIns="44755" rIns="91112" bIns="44755">
              <a:spAutoFit/>
            </a:bodyPr>
            <a:lstStyle/>
            <a:p>
              <a:pPr algn="l" defTabSz="763588">
                <a:lnSpc>
                  <a:spcPct val="90000"/>
                </a:lnSpc>
              </a:pPr>
              <a:r>
                <a:rPr lang="fr-FR" sz="600">
                  <a:solidFill>
                    <a:schemeClr val="tx1"/>
                  </a:solidFill>
                </a:rPr>
                <a:t>INDICE</a:t>
              </a:r>
            </a:p>
          </p:txBody>
        </p:sp>
        <p:sp>
          <p:nvSpPr>
            <p:cNvPr id="6156" name="Rectangle 10"/>
            <p:cNvSpPr>
              <a:spLocks noChangeArrowheads="1"/>
            </p:cNvSpPr>
            <p:nvPr/>
          </p:nvSpPr>
          <p:spPr bwMode="auto">
            <a:xfrm>
              <a:off x="3699" y="135"/>
              <a:ext cx="246" cy="10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0">
                    <a:gsLst>
                      <a:gs pos="0">
                        <a:srgbClr val="000000"/>
                      </a:gs>
                      <a:gs pos="100000">
                        <a:srgbClr val="000000"/>
                      </a:gs>
                    </a:gsLst>
                    <a:lin ang="18900000" scaled="1"/>
                  </a:gra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1112" tIns="44755" rIns="91112" bIns="44755">
              <a:spAutoFit/>
            </a:bodyPr>
            <a:lstStyle/>
            <a:p>
              <a:pPr algn="l" defTabSz="763588">
                <a:lnSpc>
                  <a:spcPct val="90000"/>
                </a:lnSpc>
              </a:pPr>
              <a:r>
                <a:rPr lang="fr-FR" sz="600">
                  <a:solidFill>
                    <a:schemeClr val="tx1"/>
                  </a:solidFill>
                </a:rPr>
                <a:t>DATE</a:t>
              </a:r>
            </a:p>
          </p:txBody>
        </p:sp>
      </p:grpSp>
      <p:sp>
        <p:nvSpPr>
          <p:cNvPr id="6151" name="Rectangle 12"/>
          <p:cNvSpPr>
            <a:spLocks noChangeArrowheads="1"/>
          </p:cNvSpPr>
          <p:nvPr/>
        </p:nvSpPr>
        <p:spPr bwMode="auto">
          <a:xfrm>
            <a:off x="5913438" y="9209088"/>
            <a:ext cx="371475" cy="25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18900000" scaled="1"/>
                </a:gra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695" tIns="44551" rIns="90695" bIns="44551">
            <a:spAutoFit/>
          </a:bodyPr>
          <a:lstStyle/>
          <a:p>
            <a:pPr algn="l" defTabSz="763588">
              <a:lnSpc>
                <a:spcPct val="90000"/>
              </a:lnSpc>
            </a:pPr>
            <a:fld id="{EA12DFF8-25D2-4893-96AE-05B8B7214652}" type="slidenum">
              <a:rPr lang="fr-FR" sz="1200">
                <a:solidFill>
                  <a:schemeClr val="tx1"/>
                </a:solidFill>
              </a:rPr>
              <a:pPr algn="l" defTabSz="763588">
                <a:lnSpc>
                  <a:spcPct val="90000"/>
                </a:lnSpc>
              </a:pPr>
              <a:t>‹N°›</a:t>
            </a:fld>
            <a:endParaRPr lang="fr-FR" sz="1200">
              <a:solidFill>
                <a:schemeClr val="tx1"/>
              </a:solidFill>
            </a:endParaRPr>
          </a:p>
        </p:txBody>
      </p:sp>
      <p:sp>
        <p:nvSpPr>
          <p:cNvPr id="6152" name="Rectangle 13"/>
          <p:cNvSpPr>
            <a:spLocks noChangeArrowheads="1"/>
          </p:cNvSpPr>
          <p:nvPr/>
        </p:nvSpPr>
        <p:spPr bwMode="auto">
          <a:xfrm>
            <a:off x="920750" y="9629775"/>
            <a:ext cx="5073650" cy="187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18900000" scaled="1"/>
                </a:gra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695" tIns="44551" rIns="90695" bIns="44551">
            <a:spAutoFit/>
          </a:bodyPr>
          <a:lstStyle/>
          <a:p>
            <a:pPr algn="l" defTabSz="763588">
              <a:lnSpc>
                <a:spcPct val="90000"/>
              </a:lnSpc>
            </a:pPr>
            <a:r>
              <a:rPr lang="fr-FR" sz="700">
                <a:solidFill>
                  <a:schemeClr val="tx1"/>
                </a:solidFill>
              </a:rPr>
              <a:t>Ce document est la propriété de Dassault Aviation, il ne peut être utilisé, reproduit ou communiqué sans son autorisation.</a:t>
            </a:r>
          </a:p>
        </p:txBody>
      </p:sp>
      <p:sp>
        <p:nvSpPr>
          <p:cNvPr id="6153" name="Rectangle 14"/>
          <p:cNvSpPr>
            <a:spLocks noChangeArrowheads="1"/>
          </p:cNvSpPr>
          <p:nvPr/>
        </p:nvSpPr>
        <p:spPr bwMode="auto">
          <a:xfrm>
            <a:off x="2074863" y="571500"/>
            <a:ext cx="2706687" cy="252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18900000" scaled="1"/>
                </a:gra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695" tIns="44551" rIns="90695" bIns="44551">
            <a:spAutoFit/>
          </a:bodyPr>
          <a:lstStyle/>
          <a:p>
            <a:pPr defTabSz="763588">
              <a:lnSpc>
                <a:spcPct val="90000"/>
              </a:lnSpc>
            </a:pPr>
            <a:r>
              <a:rPr lang="fr-FR" sz="1200" b="1">
                <a:solidFill>
                  <a:schemeClr val="tx1"/>
                </a:solidFill>
              </a:rPr>
              <a:t>Utilisation des NTIC chez Dassault</a:t>
            </a:r>
          </a:p>
        </p:txBody>
      </p:sp>
    </p:spTree>
    <p:extLst>
      <p:ext uri="{BB962C8B-B14F-4D97-AF65-F5344CB8AC3E}">
        <p14:creationId xmlns:p14="http://schemas.microsoft.com/office/powerpoint/2010/main" val="392862195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lnSpc>
        <a:spcPct val="90000"/>
      </a:lnSpc>
      <a:spcBef>
        <a:spcPct val="4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742950" indent="-285750" algn="l" rtl="0" eaLnBrk="0" fontAlgn="base" hangingPunct="0">
      <a:lnSpc>
        <a:spcPct val="90000"/>
      </a:lnSpc>
      <a:spcBef>
        <a:spcPct val="40000"/>
      </a:spcBef>
      <a:spcAft>
        <a:spcPct val="0"/>
      </a:spcAft>
      <a:buClr>
        <a:srgbClr val="7FFF00"/>
      </a:buClr>
      <a:buSzPct val="75000"/>
      <a:buFont typeface="Wingdings" pitchFamily="2" charset="2"/>
      <a:buChar char="l"/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1143000" indent="-228600" algn="l" rtl="0" eaLnBrk="0" fontAlgn="base" hangingPunct="0">
      <a:lnSpc>
        <a:spcPct val="90000"/>
      </a:lnSpc>
      <a:spcBef>
        <a:spcPct val="40000"/>
      </a:spcBef>
      <a:spcAft>
        <a:spcPct val="0"/>
      </a:spcAft>
      <a:buClr>
        <a:srgbClr val="7FFF00"/>
      </a:buClr>
      <a:buSzPct val="100000"/>
      <a:buFont typeface="Wingdings" pitchFamily="2" charset="2"/>
      <a:buChar char="§"/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600200" indent="-228600" algn="l" rtl="0" eaLnBrk="0" fontAlgn="base" hangingPunct="0">
      <a:lnSpc>
        <a:spcPct val="90000"/>
      </a:lnSpc>
      <a:spcBef>
        <a:spcPct val="4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2057400" indent="-228600" algn="l" rtl="0" eaLnBrk="0" fontAlgn="base" hangingPunct="0">
      <a:lnSpc>
        <a:spcPct val="90000"/>
      </a:lnSpc>
      <a:spcBef>
        <a:spcPct val="4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727634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42950" y="2130443"/>
            <a:ext cx="84201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47542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92061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82638" y="4406918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82638" y="2906713"/>
            <a:ext cx="84201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410766940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09606" y="1600200"/>
            <a:ext cx="40259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787900" y="1600200"/>
            <a:ext cx="4027488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503738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73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73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032385" y="1535113"/>
            <a:ext cx="437832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032385" y="2174875"/>
            <a:ext cx="437832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351320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154159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4202286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138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873499" y="273052"/>
            <a:ext cx="553720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95300" y="1435102"/>
            <a:ext cx="3259138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361310860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941513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941513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941513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129683674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78155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764338" y="131763"/>
            <a:ext cx="2051050" cy="5583237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1" y="131763"/>
            <a:ext cx="6002338" cy="5583237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66164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vmlDrawing" Target="../drawings/vmlDrawing1.vml"/><Relationship Id="rId18" Type="http://schemas.openxmlformats.org/officeDocument/2006/relationships/image" Target="../media/image4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image" Target="../media/image3.jpe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20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wmf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5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oleObject" Target="../embeddings/oleObject1.bin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712913" y="260350"/>
            <a:ext cx="6042025" cy="1014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000000">
                        <a:gamma/>
                        <a:shade val="80000"/>
                        <a:invGamma/>
                      </a:srgbClr>
                    </a:gs>
                    <a:gs pos="100000">
                      <a:srgbClr val="000000"/>
                    </a:gs>
                  </a:gsLst>
                  <a:lin ang="18900000" scaled="1"/>
                </a:gra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5725" tIns="44450" rIns="85725" bIns="4445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et modifiez le titre</a:t>
            </a:r>
          </a:p>
        </p:txBody>
      </p:sp>
      <p:sp>
        <p:nvSpPr>
          <p:cNvPr id="1027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0"/>
            <a:ext cx="8205788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18900000" scaled="1"/>
                </a:gra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5725" tIns="44450" rIns="85725" bIns="4445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6"/>
          <p:cNvSpPr>
            <a:spLocks noChangeArrowheads="1"/>
          </p:cNvSpPr>
          <p:nvPr/>
        </p:nvSpPr>
        <p:spPr bwMode="auto">
          <a:xfrm>
            <a:off x="9056688" y="-26988"/>
            <a:ext cx="865187" cy="242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18900000" scaled="1"/>
                </a:gra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5725" tIns="44450" rIns="85725" bIns="44450">
            <a:spAutoFit/>
          </a:bodyPr>
          <a:lstStyle/>
          <a:p>
            <a:pPr marL="349250" indent="-349250" algn="l" defTabSz="862013"/>
            <a:r>
              <a:rPr lang="fr-FR" sz="1000"/>
              <a:t>P : </a:t>
            </a:r>
            <a:fld id="{59A74127-51AD-4546-B23C-B85915D7EDD0}" type="slidenum">
              <a:rPr lang="fr-FR" sz="1000"/>
              <a:pPr marL="349250" indent="-349250" algn="l" defTabSz="862013"/>
              <a:t>‹N°›</a:t>
            </a:fld>
            <a:r>
              <a:rPr lang="fr-FR" sz="1000"/>
              <a:t> </a:t>
            </a:r>
            <a:endParaRPr lang="fr-FR" sz="600"/>
          </a:p>
        </p:txBody>
      </p:sp>
      <p:sp>
        <p:nvSpPr>
          <p:cNvPr id="1029" name="Rectangle 19"/>
          <p:cNvSpPr>
            <a:spLocks noChangeArrowheads="1"/>
          </p:cNvSpPr>
          <p:nvPr/>
        </p:nvSpPr>
        <p:spPr bwMode="auto">
          <a:xfrm>
            <a:off x="688975" y="0"/>
            <a:ext cx="7848600" cy="258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18900000" scaled="1"/>
                </a:gra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5725" tIns="44450" rIns="85725" bIns="44450">
            <a:spAutoFit/>
          </a:bodyPr>
          <a:lstStyle/>
          <a:p>
            <a:pPr marL="349250" indent="-349250" algn="l" defTabSz="862013">
              <a:tabLst>
                <a:tab pos="3860800" algn="ctr"/>
              </a:tabLst>
              <a:defRPr/>
            </a:pPr>
            <a:r>
              <a:rPr lang="fr-FR" sz="1050" b="1" i="1" dirty="0"/>
              <a:t>		26th of March 2014, Paris</a:t>
            </a:r>
          </a:p>
        </p:txBody>
      </p:sp>
      <p:graphicFrame>
        <p:nvGraphicFramePr>
          <p:cNvPr id="1030" name="Object 34"/>
          <p:cNvGraphicFramePr>
            <a:graphicFrameLocks noChangeAspect="1"/>
          </p:cNvGraphicFramePr>
          <p:nvPr userDrawn="1"/>
        </p:nvGraphicFramePr>
        <p:xfrm>
          <a:off x="7294563" y="6137275"/>
          <a:ext cx="604837" cy="679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5" name="Image" r:id="rId14" imgW="681228" imgH="763524" progId="Word.Picture.8">
                  <p:embed/>
                </p:oleObj>
              </mc:Choice>
              <mc:Fallback>
                <p:oleObj name="Image" r:id="rId14" imgW="681228" imgH="763524" progId="Word.Picture.8">
                  <p:embed/>
                  <p:pic>
                    <p:nvPicPr>
                      <p:cNvPr id="0" name="Object 3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94563" y="6137275"/>
                        <a:ext cx="604837" cy="6794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31" name="Rectangle 36"/>
          <p:cNvSpPr>
            <a:spLocks noChangeArrowheads="1"/>
          </p:cNvSpPr>
          <p:nvPr userDrawn="1"/>
        </p:nvSpPr>
        <p:spPr bwMode="auto">
          <a:xfrm>
            <a:off x="4860925" y="2925763"/>
            <a:ext cx="184150" cy="339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18900000" scaled="1"/>
                </a:gra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fr-FR"/>
          </a:p>
        </p:txBody>
      </p:sp>
      <p:sp>
        <p:nvSpPr>
          <p:cNvPr id="1032" name="Rectangle 38"/>
          <p:cNvSpPr>
            <a:spLocks noChangeArrowheads="1"/>
          </p:cNvSpPr>
          <p:nvPr userDrawn="1"/>
        </p:nvSpPr>
        <p:spPr bwMode="auto">
          <a:xfrm>
            <a:off x="4860925" y="2787650"/>
            <a:ext cx="184150" cy="339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18900000" scaled="1"/>
                </a:gra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fr-FR"/>
          </a:p>
        </p:txBody>
      </p:sp>
      <p:pic>
        <p:nvPicPr>
          <p:cNvPr id="9" name="Picture 4"/>
          <p:cNvPicPr>
            <a:picLocks noChangeAspect="1" noChangeArrowheads="1"/>
          </p:cNvPicPr>
          <p:nvPr userDrawn="1"/>
        </p:nvPicPr>
        <p:blipFill>
          <a:blip r:embed="rId16"/>
          <a:srcRect/>
          <a:stretch>
            <a:fillRect/>
          </a:stretch>
        </p:blipFill>
        <p:spPr bwMode="auto">
          <a:xfrm>
            <a:off x="1830388" y="6307138"/>
            <a:ext cx="1547812" cy="511175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tx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tx1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 algn="ctr">
                <a:solidFill>
                  <a:schemeClr val="bg2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pic>
        <p:nvPicPr>
          <p:cNvPr id="1034" name="Image 5" descr="Logo_GALIA.JPG"/>
          <p:cNvPicPr>
            <a:picLocks noChangeAspect="1"/>
          </p:cNvPicPr>
          <p:nvPr userDrawn="1"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6238" y="6265863"/>
            <a:ext cx="1374775" cy="57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 userDrawn="1"/>
        </p:nvPicPr>
        <p:blipFill>
          <a:blip r:embed="rId18"/>
          <a:srcRect/>
          <a:stretch>
            <a:fillRect/>
          </a:stretch>
        </p:blipFill>
        <p:spPr bwMode="auto">
          <a:xfrm>
            <a:off x="8489950" y="6308725"/>
            <a:ext cx="1331913" cy="533400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tx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tx1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 algn="ctr">
                <a:solidFill>
                  <a:schemeClr val="bg2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pic>
        <p:nvPicPr>
          <p:cNvPr id="1036" name="Picture 12"/>
          <p:cNvPicPr>
            <a:picLocks noChangeAspect="1" noChangeArrowheads="1"/>
          </p:cNvPicPr>
          <p:nvPr userDrawn="1"/>
        </p:nvPicPr>
        <p:blipFill>
          <a:blip r:embed="rId19"/>
          <a:srcRect/>
          <a:stretch>
            <a:fillRect/>
          </a:stretch>
        </p:blipFill>
        <p:spPr bwMode="auto">
          <a:xfrm>
            <a:off x="46038" y="6342063"/>
            <a:ext cx="1638300" cy="415925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tx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tx1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 algn="ctr">
                <a:solidFill>
                  <a:schemeClr val="bg2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pic>
        <p:nvPicPr>
          <p:cNvPr id="1038" name="Picture 14"/>
          <p:cNvPicPr>
            <a:picLocks noChangeAspect="1" noChangeArrowheads="1"/>
          </p:cNvPicPr>
          <p:nvPr userDrawn="1"/>
        </p:nvPicPr>
        <p:blipFill>
          <a:blip r:embed="rId20"/>
          <a:srcRect/>
          <a:stretch>
            <a:fillRect/>
          </a:stretch>
        </p:blipFill>
        <p:spPr bwMode="auto">
          <a:xfrm>
            <a:off x="3794125" y="6249988"/>
            <a:ext cx="946150" cy="576262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tx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tx1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 algn="ctr">
                <a:solidFill>
                  <a:schemeClr val="bg2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</p:spTree>
  </p:cSld>
  <p:clrMap bg1="dk2" tx1="lt1" bg2="dk1" tx2="lt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  <p:sldLayoutId id="2147483719" r:id="rId10"/>
    <p:sldLayoutId id="2147483720" r:id="rId11"/>
  </p:sldLayoutIdLst>
  <p:timing>
    <p:tnLst>
      <p:par>
        <p:cTn id="1" dur="indefinite" restart="never" nodeType="tmRoot"/>
      </p:par>
    </p:tnLst>
  </p:timing>
  <p:txStyles>
    <p:titleStyle>
      <a:lvl1pPr algn="l" defTabSz="8620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b="1" i="1">
          <a:solidFill>
            <a:srgbClr val="00279F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l" defTabSz="8620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b="1" i="1">
          <a:solidFill>
            <a:srgbClr val="00279F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</a:defRPr>
      </a:lvl2pPr>
      <a:lvl3pPr algn="l" defTabSz="8620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b="1" i="1">
          <a:solidFill>
            <a:srgbClr val="00279F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</a:defRPr>
      </a:lvl3pPr>
      <a:lvl4pPr algn="l" defTabSz="8620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b="1" i="1">
          <a:solidFill>
            <a:srgbClr val="00279F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</a:defRPr>
      </a:lvl4pPr>
      <a:lvl5pPr algn="l" defTabSz="8620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b="1" i="1">
          <a:solidFill>
            <a:srgbClr val="00279F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</a:defRPr>
      </a:lvl5pPr>
      <a:lvl6pPr marL="457200" algn="l" defTabSz="8620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b="1" i="1">
          <a:solidFill>
            <a:srgbClr val="00279F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</a:defRPr>
      </a:lvl6pPr>
      <a:lvl7pPr marL="914400" algn="l" defTabSz="8620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b="1" i="1">
          <a:solidFill>
            <a:srgbClr val="00279F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</a:defRPr>
      </a:lvl7pPr>
      <a:lvl8pPr marL="1371600" algn="l" defTabSz="8620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b="1" i="1">
          <a:solidFill>
            <a:srgbClr val="00279F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</a:defRPr>
      </a:lvl8pPr>
      <a:lvl9pPr marL="1828800" algn="l" defTabSz="8620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b="1" i="1">
          <a:solidFill>
            <a:srgbClr val="00279F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</a:defRPr>
      </a:lvl9pPr>
    </p:titleStyle>
    <p:bodyStyle>
      <a:lvl1pPr marL="269875" indent="-269875" algn="l" defTabSz="862013" rtl="0" eaLnBrk="0" fontAlgn="base" hangingPunct="0">
        <a:lnSpc>
          <a:spcPct val="90000"/>
        </a:lnSpc>
        <a:spcBef>
          <a:spcPct val="30000"/>
        </a:spcBef>
        <a:spcAft>
          <a:spcPct val="0"/>
        </a:spcAft>
        <a:buClr>
          <a:srgbClr val="2CAA2C"/>
        </a:buClr>
        <a:buSzPct val="70000"/>
        <a:buFont typeface="Wingdings" pitchFamily="2" charset="2"/>
        <a:buChar char="l"/>
        <a:defRPr sz="2300" b="1">
          <a:solidFill>
            <a:schemeClr val="bg2"/>
          </a:solidFill>
          <a:latin typeface="+mn-lt"/>
          <a:ea typeface="+mn-ea"/>
          <a:cs typeface="+mn-cs"/>
        </a:defRPr>
      </a:lvl1pPr>
      <a:lvl2pPr marL="646113" indent="-215900" algn="l" defTabSz="862013" rtl="0" eaLnBrk="0" fontAlgn="base" hangingPunct="0">
        <a:lnSpc>
          <a:spcPct val="90000"/>
        </a:lnSpc>
        <a:spcBef>
          <a:spcPct val="30000"/>
        </a:spcBef>
        <a:spcAft>
          <a:spcPct val="0"/>
        </a:spcAft>
        <a:buClr>
          <a:srgbClr val="2CAA2C"/>
        </a:buClr>
        <a:buSzPct val="70000"/>
        <a:buFont typeface="Wingdings" pitchFamily="2" charset="2"/>
        <a:buChar char="n"/>
        <a:defRPr sz="1900" b="1">
          <a:solidFill>
            <a:schemeClr val="bg2"/>
          </a:solidFill>
          <a:latin typeface="+mn-lt"/>
        </a:defRPr>
      </a:lvl2pPr>
      <a:lvl3pPr marL="1076325" indent="-214313" algn="l" defTabSz="862013" rtl="0" eaLnBrk="0" fontAlgn="base" hangingPunct="0">
        <a:lnSpc>
          <a:spcPct val="90000"/>
        </a:lnSpc>
        <a:spcBef>
          <a:spcPct val="30000"/>
        </a:spcBef>
        <a:spcAft>
          <a:spcPct val="0"/>
        </a:spcAft>
        <a:buClr>
          <a:srgbClr val="2CAA2C"/>
        </a:buClr>
        <a:buSzPct val="100000"/>
        <a:buFont typeface="Wingdings" pitchFamily="2" charset="2"/>
        <a:buChar char="w"/>
        <a:defRPr sz="1700" b="1">
          <a:solidFill>
            <a:schemeClr val="bg2"/>
          </a:solidFill>
          <a:latin typeface="Fujiyama2" charset="0"/>
        </a:defRPr>
      </a:lvl3pPr>
      <a:lvl4pPr marL="1454150" indent="-160338" algn="l" defTabSz="862013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Times New Roman" pitchFamily="18" charset="0"/>
        </a:defRPr>
      </a:lvl4pPr>
      <a:lvl5pPr marL="1885950" indent="-161925" algn="l" defTabSz="862013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 New Roman" pitchFamily="18" charset="0"/>
        </a:defRPr>
      </a:lvl5pPr>
      <a:lvl6pPr marL="2343150" indent="-161925" algn="l" defTabSz="862013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 New Roman" pitchFamily="18" charset="0"/>
        </a:defRPr>
      </a:lvl6pPr>
      <a:lvl7pPr marL="2800350" indent="-161925" algn="l" defTabSz="862013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 New Roman" pitchFamily="18" charset="0"/>
        </a:defRPr>
      </a:lvl7pPr>
      <a:lvl8pPr marL="3257550" indent="-161925" algn="l" defTabSz="862013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 New Roman" pitchFamily="18" charset="0"/>
        </a:defRPr>
      </a:lvl8pPr>
      <a:lvl9pPr marL="3714750" indent="-161925" algn="l" defTabSz="862013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 New Roman" pitchFamily="18" charset="0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Espace réservé du contenu 2"/>
          <p:cNvSpPr>
            <a:spLocks noGrp="1"/>
          </p:cNvSpPr>
          <p:nvPr>
            <p:ph idx="1"/>
          </p:nvPr>
        </p:nvSpPr>
        <p:spPr>
          <a:xfrm>
            <a:off x="200472" y="692696"/>
            <a:ext cx="9705528" cy="4114800"/>
          </a:xfrm>
        </p:spPr>
        <p:txBody>
          <a:bodyPr/>
          <a:lstStyle/>
          <a:p>
            <a:pPr marL="0" indent="0">
              <a:buNone/>
            </a:pPr>
            <a:r>
              <a:rPr lang="fr-FR" sz="2800" dirty="0" smtClean="0"/>
              <a:t>Continuité </a:t>
            </a:r>
            <a:r>
              <a:rPr lang="fr-FR" sz="2800" dirty="0"/>
              <a:t>Numérique : un enjeu d’efficacité pour l’industrie supporté par les standards</a:t>
            </a:r>
          </a:p>
          <a:p>
            <a:pPr marL="0" indent="0">
              <a:buNone/>
            </a:pPr>
            <a:r>
              <a:rPr lang="fr-FR" sz="2800" dirty="0"/>
              <a:t>Standard STEP AP 242 – ISO 10303 </a:t>
            </a:r>
            <a:r>
              <a:rPr lang="fr-FR" sz="2800" dirty="0" smtClean="0"/>
              <a:t>:</a:t>
            </a:r>
            <a:r>
              <a:rPr lang="fr-FR" sz="2600" dirty="0" smtClean="0"/>
              <a:t/>
            </a:r>
            <a:br>
              <a:rPr lang="fr-FR" sz="2600" dirty="0" smtClean="0"/>
            </a:br>
            <a:r>
              <a:rPr lang="fr-FR" sz="2600" dirty="0" smtClean="0"/>
              <a:t>modèles </a:t>
            </a:r>
            <a:r>
              <a:rPr lang="fr-FR" sz="2600" dirty="0"/>
              <a:t>CAO 3D avec tolérancement gérés en </a:t>
            </a:r>
            <a:r>
              <a:rPr lang="fr-FR" sz="2600" dirty="0" smtClean="0"/>
              <a:t>configuration</a:t>
            </a:r>
          </a:p>
          <a:p>
            <a:pPr marL="0" indent="0">
              <a:buNone/>
            </a:pPr>
            <a:endParaRPr lang="fr-FR" sz="2800" dirty="0" smtClean="0"/>
          </a:p>
          <a:p>
            <a:pPr marL="0" indent="0">
              <a:buNone/>
            </a:pPr>
            <a:r>
              <a:rPr lang="fr-FR" sz="2800" u="sng" dirty="0" smtClean="0"/>
              <a:t>Résumé du projet STEP AP 242</a:t>
            </a:r>
          </a:p>
          <a:p>
            <a:pPr marL="0" indent="0">
              <a:buFont typeface="Wingdings" pitchFamily="2" charset="2"/>
              <a:buNone/>
            </a:pPr>
            <a:endParaRPr lang="fr-FR" sz="2800" dirty="0" smtClean="0"/>
          </a:p>
          <a:p>
            <a:pPr marL="0" indent="0">
              <a:buFont typeface="Wingdings" pitchFamily="2" charset="2"/>
              <a:buNone/>
            </a:pPr>
            <a:endParaRPr lang="fr-FR" sz="2800" dirty="0" smtClean="0"/>
          </a:p>
          <a:p>
            <a:pPr marL="0" indent="0">
              <a:buNone/>
            </a:pPr>
            <a:r>
              <a:rPr lang="fr-FR" sz="2800" dirty="0"/>
              <a:t>Le 26 mars 2014,</a:t>
            </a:r>
          </a:p>
          <a:p>
            <a:pPr marL="0" indent="0">
              <a:buNone/>
            </a:pPr>
            <a:r>
              <a:rPr lang="fr-FR" sz="2400" dirty="0"/>
              <a:t>Centre de conférence Paris </a:t>
            </a:r>
            <a:r>
              <a:rPr lang="fr-FR" sz="2400" dirty="0" err="1"/>
              <a:t>Trocadero</a:t>
            </a:r>
            <a:r>
              <a:rPr lang="fr-FR" sz="2400" dirty="0"/>
              <a:t> </a:t>
            </a:r>
          </a:p>
          <a:p>
            <a:pPr marL="0" indent="0">
              <a:buNone/>
            </a:pPr>
            <a:endParaRPr lang="fr-FR" sz="1800" dirty="0"/>
          </a:p>
          <a:p>
            <a:pPr marL="0" indent="0">
              <a:buNone/>
            </a:pPr>
            <a:r>
              <a:rPr lang="fr-FR" sz="2400" dirty="0" smtClean="0"/>
              <a:t>Jean-Yves DELAUNAY, </a:t>
            </a:r>
            <a:r>
              <a:rPr lang="fr-FR" sz="2400" dirty="0"/>
              <a:t>Airbus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i="0" dirty="0" err="1" smtClean="0">
                <a:effectLst/>
              </a:rPr>
              <a:t>Pourquoi</a:t>
            </a:r>
            <a:r>
              <a:rPr lang="en-GB" i="0" dirty="0" smtClean="0">
                <a:effectLst/>
              </a:rPr>
              <a:t> un </a:t>
            </a:r>
            <a:r>
              <a:rPr lang="en-GB" i="0" dirty="0" err="1" smtClean="0">
                <a:effectLst/>
              </a:rPr>
              <a:t>nouvel</a:t>
            </a:r>
            <a:r>
              <a:rPr lang="en-GB" i="0" dirty="0" smtClean="0">
                <a:effectLst/>
              </a:rPr>
              <a:t> AP?</a:t>
            </a:r>
            <a:endParaRPr lang="en-GB" i="0" dirty="0">
              <a:effectLst/>
            </a:endParaRPr>
          </a:p>
        </p:txBody>
      </p:sp>
      <p:sp>
        <p:nvSpPr>
          <p:cNvPr id="4" name="Espace réservé du contenu 2"/>
          <p:cNvSpPr>
            <a:spLocks noGrp="1"/>
          </p:cNvSpPr>
          <p:nvPr>
            <p:ph idx="1"/>
          </p:nvPr>
        </p:nvSpPr>
        <p:spPr>
          <a:xfrm>
            <a:off x="200472" y="1249469"/>
            <a:ext cx="9705528" cy="4948968"/>
          </a:xfrm>
        </p:spPr>
        <p:txBody>
          <a:bodyPr>
            <a:normAutofit/>
          </a:bodyPr>
          <a:lstStyle/>
          <a:p>
            <a:r>
              <a:rPr lang="fr-FR" sz="2000" b="0" dirty="0"/>
              <a:t>STEP est une norme adaptée pour la description des données du produit</a:t>
            </a:r>
          </a:p>
          <a:p>
            <a:pPr marL="430213" lvl="1" indent="0">
              <a:buNone/>
            </a:pPr>
            <a:r>
              <a:rPr lang="fr-FR" sz="1600" b="0" dirty="0" smtClean="0">
                <a:solidFill>
                  <a:schemeClr val="tx1"/>
                </a:solidFill>
              </a:rPr>
              <a:t>ion </a:t>
            </a:r>
            <a:r>
              <a:rPr lang="fr-FR" sz="1600" b="0" dirty="0">
                <a:solidFill>
                  <a:schemeClr val="tx1"/>
                </a:solidFill>
              </a:rPr>
              <a:t>de STEP</a:t>
            </a:r>
          </a:p>
          <a:p>
            <a:r>
              <a:rPr lang="fr-FR" sz="2000" b="0" dirty="0"/>
              <a:t>Situation</a:t>
            </a:r>
          </a:p>
          <a:p>
            <a:pPr lvl="1"/>
            <a:r>
              <a:rPr lang="fr-FR" sz="1600" b="0" dirty="0"/>
              <a:t>Chevauchement de l’AP 203 et </a:t>
            </a:r>
            <a:r>
              <a:rPr lang="fr-FR" sz="1600" b="0" dirty="0" smtClean="0"/>
              <a:t>de l’AP 214 </a:t>
            </a:r>
            <a:r>
              <a:rPr lang="fr-FR" sz="1600" b="0" dirty="0"/>
              <a:t>(env. 75%)</a:t>
            </a:r>
          </a:p>
          <a:p>
            <a:pPr lvl="1"/>
            <a:r>
              <a:rPr lang="fr-FR" sz="1600" b="0" dirty="0">
                <a:solidFill>
                  <a:srgbClr val="000000"/>
                </a:solidFill>
              </a:rPr>
              <a:t>Deux standards : diffusion coûteuse et contraignante</a:t>
            </a:r>
            <a:r>
              <a:rPr lang="fr-FR" sz="1600" b="0" dirty="0">
                <a:solidFill>
                  <a:srgbClr val="FF0000"/>
                </a:solidFill>
              </a:rPr>
              <a:t> </a:t>
            </a:r>
            <a:endParaRPr lang="fr-FR" sz="1600" b="0" dirty="0"/>
          </a:p>
          <a:p>
            <a:pPr lvl="1"/>
            <a:r>
              <a:rPr lang="fr-FR" sz="1600" b="0" dirty="0"/>
              <a:t>La filière aérospatiale a besoin d'un standard </a:t>
            </a:r>
            <a:r>
              <a:rPr lang="fr-FR" sz="1600" b="0" dirty="0">
                <a:solidFill>
                  <a:srgbClr val="000000"/>
                </a:solidFill>
              </a:rPr>
              <a:t>pour l’archivage long terme et pour </a:t>
            </a:r>
            <a:r>
              <a:rPr lang="fr-FR" sz="1600" b="0" dirty="0"/>
              <a:t>l'intégration des fournisseurs le long du cycle de vie </a:t>
            </a:r>
            <a:r>
              <a:rPr lang="fr-FR" sz="1600" b="0" dirty="0" smtClean="0"/>
              <a:t>(maintenance – support logistique)</a:t>
            </a:r>
            <a:endParaRPr lang="fr-FR" sz="1600" b="0" dirty="0"/>
          </a:p>
          <a:p>
            <a:pPr lvl="1"/>
            <a:r>
              <a:rPr lang="fr-FR" sz="1600" b="0" dirty="0"/>
              <a:t>L’automobile a besoin d’améliorer les fonctionnalités actuellement disponibles</a:t>
            </a:r>
            <a:endParaRPr lang="fr-FR" sz="2000" b="0" dirty="0"/>
          </a:p>
          <a:p>
            <a:r>
              <a:rPr lang="fr-FR" sz="2000" b="0" dirty="0" smtClean="0"/>
              <a:t>Possibilité </a:t>
            </a:r>
            <a:r>
              <a:rPr lang="fr-FR" sz="2000" b="0" dirty="0" smtClean="0"/>
              <a:t>de réduire le coût de développement </a:t>
            </a:r>
            <a:r>
              <a:rPr lang="fr-FR" sz="2000" b="0" dirty="0" smtClean="0"/>
              <a:t>et de maintenance de </a:t>
            </a:r>
          </a:p>
          <a:p>
            <a:pPr lvl="1"/>
            <a:r>
              <a:rPr lang="fr-FR" sz="1800" b="0" dirty="0" smtClean="0"/>
              <a:t>l’AP203 (PDES </a:t>
            </a:r>
            <a:r>
              <a:rPr lang="fr-FR" sz="1800" b="0" dirty="0" err="1" smtClean="0"/>
              <a:t>Inc</a:t>
            </a:r>
            <a:r>
              <a:rPr lang="fr-FR" sz="1800" b="0" dirty="0" smtClean="0"/>
              <a:t>, USA) orientée </a:t>
            </a:r>
          </a:p>
          <a:p>
            <a:r>
              <a:rPr lang="fr-FR" sz="2000" b="0" dirty="0" smtClean="0"/>
              <a:t>AP </a:t>
            </a:r>
            <a:r>
              <a:rPr lang="fr-FR" sz="2000" b="0" dirty="0" smtClean="0"/>
              <a:t>242 version 1 </a:t>
            </a:r>
            <a:endParaRPr lang="fr-FR" sz="2000" b="0" dirty="0" smtClean="0"/>
          </a:p>
          <a:p>
            <a:pPr lvl="1"/>
            <a:r>
              <a:rPr lang="fr-FR" sz="1600" b="0" dirty="0" smtClean="0"/>
              <a:t>fusionne </a:t>
            </a:r>
            <a:r>
              <a:rPr lang="fr-FR" sz="1600" b="0" dirty="0" smtClean="0"/>
              <a:t>toutes les fonctionnalités couvertes par l'AP203 ed2 et AP214 </a:t>
            </a:r>
            <a:r>
              <a:rPr lang="fr-FR" sz="1600" b="0" dirty="0" smtClean="0"/>
              <a:t>ed3,</a:t>
            </a:r>
          </a:p>
          <a:p>
            <a:pPr lvl="1"/>
            <a:r>
              <a:rPr lang="fr-FR" sz="1600" b="0" dirty="0" smtClean="0"/>
              <a:t>Ajoute des fonctionnalités pour le dimensionnement et tolérancement 3D</a:t>
            </a:r>
          </a:p>
          <a:p>
            <a:pPr lvl="1"/>
            <a:r>
              <a:rPr lang="fr-FR" sz="1600" b="0" dirty="0" smtClean="0"/>
              <a:t>Crée un modèle d’implémentation STZEP AP 242 XML </a:t>
            </a:r>
          </a:p>
          <a:p>
            <a:r>
              <a:rPr lang="fr-FR" sz="2000" b="0" dirty="0" smtClean="0"/>
              <a:t>Un </a:t>
            </a:r>
            <a:r>
              <a:rPr lang="fr-FR" sz="2000" b="0" dirty="0" smtClean="0"/>
              <a:t>nouveau modèle facilite l'utilisation de STEP avec les technologies Web</a:t>
            </a:r>
            <a:endParaRPr lang="fr-FR" sz="2000" b="0" dirty="0"/>
          </a:p>
        </p:txBody>
      </p:sp>
    </p:spTree>
    <p:extLst>
      <p:ext uri="{BB962C8B-B14F-4D97-AF65-F5344CB8AC3E}">
        <p14:creationId xmlns:p14="http://schemas.microsoft.com/office/powerpoint/2010/main" val="347590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28464" y="260350"/>
            <a:ext cx="9777536" cy="1014413"/>
          </a:xfrm>
        </p:spPr>
        <p:txBody>
          <a:bodyPr lIns="18000" rIns="18000"/>
          <a:lstStyle/>
          <a:p>
            <a:r>
              <a:rPr lang="en-US" i="0" dirty="0" smtClean="0">
                <a:effectLst/>
              </a:rPr>
              <a:t>Whitepaper “Development </a:t>
            </a:r>
            <a:r>
              <a:rPr lang="en-US" i="0" dirty="0">
                <a:effectLst/>
              </a:rPr>
              <a:t>of a Convergent Modular STEP Application Protocol Based on AP 203 and AP 214:</a:t>
            </a:r>
            <a:br>
              <a:rPr lang="en-US" i="0" dirty="0">
                <a:effectLst/>
              </a:rPr>
            </a:br>
            <a:r>
              <a:rPr lang="en-US" i="0" dirty="0">
                <a:effectLst/>
              </a:rPr>
              <a:t>STEP AP 242 – Managed Model Based 3D Engineering</a:t>
            </a:r>
            <a:endParaRPr lang="en-GB" i="0" dirty="0">
              <a:effectLst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912" y="1539900"/>
            <a:ext cx="4983148" cy="24783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798" y="4078210"/>
            <a:ext cx="4876068" cy="16161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 bwMode="auto">
          <a:xfrm>
            <a:off x="86172" y="1484784"/>
            <a:ext cx="5544616" cy="4320480"/>
          </a:xfrm>
          <a:prstGeom prst="rect">
            <a:avLst/>
          </a:prstGeom>
          <a:noFill/>
          <a:ln w="12700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600" b="0" i="0" u="none" strike="noStrike" cap="none" normalizeH="0" baseline="0" smtClean="0">
              <a:ln>
                <a:noFill/>
              </a:ln>
              <a:solidFill>
                <a:schemeClr val="bg2"/>
              </a:solidFill>
              <a:effectLst/>
              <a:latin typeface="Arial" pitchFamily="34" charset="0"/>
            </a:endParaRPr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5128" y="3695546"/>
            <a:ext cx="3541929" cy="2105109"/>
          </a:xfrm>
          <a:prstGeom prst="rect">
            <a:avLst/>
          </a:prstGeom>
          <a:noFill/>
          <a:ln w="9525">
            <a:solidFill>
              <a:schemeClr val="bg2">
                <a:lumMod val="50000"/>
                <a:lumOff val="5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6193230" y="3356992"/>
            <a:ext cx="175477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/>
              <a:t>Table of content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1994159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" name="Group 2"/>
          <p:cNvGrpSpPr>
            <a:grpSpLocks/>
          </p:cNvGrpSpPr>
          <p:nvPr/>
        </p:nvGrpSpPr>
        <p:grpSpPr bwMode="auto">
          <a:xfrm>
            <a:off x="77664" y="2471862"/>
            <a:ext cx="9144000" cy="1185862"/>
            <a:chOff x="0" y="2086"/>
            <a:chExt cx="5760" cy="1056"/>
          </a:xfrm>
        </p:grpSpPr>
        <p:sp>
          <p:nvSpPr>
            <p:cNvPr id="56" name="Rectangle 3"/>
            <p:cNvSpPr>
              <a:spLocks noChangeArrowheads="1"/>
            </p:cNvSpPr>
            <p:nvPr/>
          </p:nvSpPr>
          <p:spPr bwMode="gray">
            <a:xfrm>
              <a:off x="0" y="2325"/>
              <a:ext cx="5760" cy="817"/>
            </a:xfrm>
            <a:prstGeom prst="rect">
              <a:avLst/>
            </a:prstGeom>
            <a:gradFill rotWithShape="1">
              <a:gsLst>
                <a:gs pos="0">
                  <a:srgbClr val="DDDDDD"/>
                </a:gs>
                <a:gs pos="100000">
                  <a:srgbClr val="FFFFFF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tIns="90000" rIns="72000" bIns="9000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57" name="Rectangle 4"/>
            <p:cNvSpPr>
              <a:spLocks noChangeArrowheads="1"/>
            </p:cNvSpPr>
            <p:nvPr/>
          </p:nvSpPr>
          <p:spPr bwMode="gray">
            <a:xfrm flipV="1">
              <a:off x="0" y="2086"/>
              <a:ext cx="5760" cy="246"/>
            </a:xfrm>
            <a:prstGeom prst="rect">
              <a:avLst/>
            </a:prstGeom>
            <a:gradFill rotWithShape="1">
              <a:gsLst>
                <a:gs pos="0">
                  <a:srgbClr val="DBDBDB"/>
                </a:gs>
                <a:gs pos="100000">
                  <a:srgbClr val="FFFFFF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10800000" wrap="none" lIns="90000" tIns="90000" rIns="72000" bIns="9000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107" name="Rectangle 9"/>
          <p:cNvSpPr>
            <a:spLocks noChangeArrowheads="1"/>
          </p:cNvSpPr>
          <p:nvPr/>
        </p:nvSpPr>
        <p:spPr bwMode="auto">
          <a:xfrm>
            <a:off x="6448460" y="2984252"/>
            <a:ext cx="1656000" cy="360362"/>
          </a:xfrm>
          <a:prstGeom prst="rect">
            <a:avLst/>
          </a:prstGeom>
          <a:gradFill rotWithShape="1">
            <a:gsLst>
              <a:gs pos="0">
                <a:srgbClr val="90B9E6"/>
              </a:gs>
              <a:gs pos="100000">
                <a:srgbClr val="2A79D0"/>
              </a:gs>
            </a:gsLst>
            <a:lin ang="5400000" scaled="1"/>
          </a:gradFill>
          <a:ln w="12700">
            <a:solidFill>
              <a:srgbClr val="F8F8F8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40505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600" b="1" i="0" u="none" strike="noStrike" kern="0" cap="none" spc="0" normalizeH="0" baseline="0" noProof="1" smtClean="0">
                <a:ln>
                  <a:noFill/>
                </a:ln>
                <a:solidFill>
                  <a:srgbClr val="F8F8F8"/>
                </a:solidFill>
                <a:effectLst/>
                <a:uLnTx/>
                <a:uFillTx/>
              </a:rPr>
              <a:t>2013</a:t>
            </a:r>
            <a:endParaRPr kumimoji="0" lang="de-DE" sz="1600" b="1" i="0" u="none" strike="noStrike" kern="0" cap="none" spc="0" normalizeH="0" baseline="0" noProof="1">
              <a:ln>
                <a:noFill/>
              </a:ln>
              <a:solidFill>
                <a:srgbClr val="F8F8F8"/>
              </a:solidFill>
              <a:effectLst/>
              <a:uLnTx/>
              <a:uFillTx/>
            </a:endParaRPr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568624" y="44624"/>
            <a:ext cx="7344543" cy="1014413"/>
          </a:xfrm>
        </p:spPr>
        <p:txBody>
          <a:bodyPr/>
          <a:lstStyle/>
          <a:p>
            <a:pPr lvl="0"/>
            <a:r>
              <a:rPr lang="de-DE" i="0" noProof="1" smtClean="0">
                <a:solidFill>
                  <a:srgbClr val="02236A"/>
                </a:solidFill>
                <a:effectLst/>
              </a:rPr>
              <a:t>Summary of STEP AP </a:t>
            </a:r>
            <a:r>
              <a:rPr lang="de-DE" i="0" noProof="1">
                <a:solidFill>
                  <a:srgbClr val="02236A"/>
                </a:solidFill>
                <a:effectLst/>
              </a:rPr>
              <a:t>242 Edition </a:t>
            </a:r>
            <a:r>
              <a:rPr lang="de-DE" i="0" noProof="1" smtClean="0">
                <a:solidFill>
                  <a:srgbClr val="02236A"/>
                </a:solidFill>
                <a:effectLst/>
              </a:rPr>
              <a:t>1</a:t>
            </a:r>
            <a:endParaRPr lang="en-GB" dirty="0"/>
          </a:p>
        </p:txBody>
      </p:sp>
      <p:sp>
        <p:nvSpPr>
          <p:cNvPr id="58" name="Rectangle 5"/>
          <p:cNvSpPr>
            <a:spLocks noChangeArrowheads="1"/>
          </p:cNvSpPr>
          <p:nvPr/>
        </p:nvSpPr>
        <p:spPr bwMode="auto">
          <a:xfrm>
            <a:off x="272802" y="3429000"/>
            <a:ext cx="9432726" cy="320675"/>
          </a:xfrm>
          <a:prstGeom prst="rect">
            <a:avLst/>
          </a:prstGeom>
          <a:gradFill rotWithShape="1">
            <a:gsLst>
              <a:gs pos="0">
                <a:srgbClr val="969696"/>
              </a:gs>
              <a:gs pos="100000">
                <a:srgbClr val="FFFFFF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EAEAEA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40505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DE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59" name="Rectangle 6"/>
          <p:cNvSpPr>
            <a:spLocks noChangeArrowheads="1"/>
          </p:cNvSpPr>
          <p:nvPr/>
        </p:nvSpPr>
        <p:spPr bwMode="auto">
          <a:xfrm>
            <a:off x="64524" y="2975194"/>
            <a:ext cx="1656000" cy="360362"/>
          </a:xfrm>
          <a:prstGeom prst="rect">
            <a:avLst/>
          </a:prstGeom>
          <a:gradFill rotWithShape="1">
            <a:gsLst>
              <a:gs pos="0">
                <a:srgbClr val="90B9E6"/>
              </a:gs>
              <a:gs pos="100000">
                <a:srgbClr val="2A79D0"/>
              </a:gs>
            </a:gsLst>
            <a:lin ang="5400000" scaled="1"/>
          </a:gradFill>
          <a:ln w="12700">
            <a:solidFill>
              <a:srgbClr val="F8F8F8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40505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600" b="1" i="0" u="none" strike="noStrike" kern="0" cap="none" spc="0" normalizeH="0" baseline="0" noProof="1" smtClean="0">
                <a:ln>
                  <a:noFill/>
                </a:ln>
                <a:solidFill>
                  <a:srgbClr val="F8F8F8"/>
                </a:solidFill>
                <a:effectLst/>
                <a:uLnTx/>
                <a:uFillTx/>
              </a:rPr>
              <a:t>2009</a:t>
            </a:r>
            <a:endParaRPr kumimoji="0" lang="de-DE" sz="1600" b="1" i="0" u="none" strike="noStrike" kern="0" cap="none" spc="0" normalizeH="0" baseline="0" noProof="1">
              <a:ln>
                <a:noFill/>
              </a:ln>
              <a:solidFill>
                <a:srgbClr val="F8F8F8"/>
              </a:solidFill>
              <a:effectLst/>
              <a:uLnTx/>
              <a:uFillTx/>
            </a:endParaRPr>
          </a:p>
        </p:txBody>
      </p:sp>
      <p:sp>
        <p:nvSpPr>
          <p:cNvPr id="60" name="Rectangle 7"/>
          <p:cNvSpPr>
            <a:spLocks noChangeArrowheads="1"/>
          </p:cNvSpPr>
          <p:nvPr/>
        </p:nvSpPr>
        <p:spPr bwMode="auto">
          <a:xfrm>
            <a:off x="1769344" y="2975194"/>
            <a:ext cx="1656000" cy="360362"/>
          </a:xfrm>
          <a:prstGeom prst="rect">
            <a:avLst/>
          </a:prstGeom>
          <a:gradFill rotWithShape="1">
            <a:gsLst>
              <a:gs pos="0">
                <a:srgbClr val="90B9E6"/>
              </a:gs>
              <a:gs pos="100000">
                <a:srgbClr val="2A79D0"/>
              </a:gs>
            </a:gsLst>
            <a:lin ang="5400000" scaled="1"/>
          </a:gradFill>
          <a:ln w="12700">
            <a:solidFill>
              <a:srgbClr val="F8F8F8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40505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600" b="1" i="0" u="none" strike="noStrike" kern="0" cap="none" spc="0" normalizeH="0" baseline="0" noProof="1" smtClean="0">
                <a:ln>
                  <a:noFill/>
                </a:ln>
                <a:solidFill>
                  <a:srgbClr val="F8F8F8"/>
                </a:solidFill>
                <a:effectLst/>
                <a:uLnTx/>
                <a:uFillTx/>
              </a:rPr>
              <a:t>2010</a:t>
            </a:r>
            <a:endParaRPr kumimoji="0" lang="de-DE" sz="1600" b="1" i="0" u="none" strike="noStrike" kern="0" cap="none" spc="0" normalizeH="0" baseline="0" noProof="1">
              <a:ln>
                <a:noFill/>
              </a:ln>
              <a:solidFill>
                <a:srgbClr val="F8F8F8"/>
              </a:solidFill>
              <a:effectLst/>
              <a:uLnTx/>
              <a:uFillTx/>
            </a:endParaRPr>
          </a:p>
        </p:txBody>
      </p:sp>
      <p:sp>
        <p:nvSpPr>
          <p:cNvPr id="61" name="Rectangle 8"/>
          <p:cNvSpPr>
            <a:spLocks noChangeArrowheads="1"/>
          </p:cNvSpPr>
          <p:nvPr/>
        </p:nvSpPr>
        <p:spPr bwMode="auto">
          <a:xfrm>
            <a:off x="3280164" y="2975194"/>
            <a:ext cx="1656000" cy="360362"/>
          </a:xfrm>
          <a:prstGeom prst="rect">
            <a:avLst/>
          </a:prstGeom>
          <a:gradFill rotWithShape="1">
            <a:gsLst>
              <a:gs pos="0">
                <a:srgbClr val="90B9E6"/>
              </a:gs>
              <a:gs pos="100000">
                <a:srgbClr val="2A79D0"/>
              </a:gs>
            </a:gsLst>
            <a:lin ang="5400000" scaled="1"/>
          </a:gradFill>
          <a:ln w="12700">
            <a:solidFill>
              <a:srgbClr val="F8F8F8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40505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600" b="1" i="0" u="none" strike="noStrike" kern="0" cap="none" spc="0" normalizeH="0" baseline="0" noProof="1" smtClean="0">
                <a:ln>
                  <a:noFill/>
                </a:ln>
                <a:solidFill>
                  <a:srgbClr val="F8F8F8"/>
                </a:solidFill>
                <a:effectLst/>
                <a:uLnTx/>
                <a:uFillTx/>
              </a:rPr>
              <a:t>2011</a:t>
            </a:r>
            <a:endParaRPr kumimoji="0" lang="de-DE" sz="1600" b="1" i="0" u="none" strike="noStrike" kern="0" cap="none" spc="0" normalizeH="0" baseline="0" noProof="1">
              <a:ln>
                <a:noFill/>
              </a:ln>
              <a:solidFill>
                <a:srgbClr val="F8F8F8"/>
              </a:solidFill>
              <a:effectLst/>
              <a:uLnTx/>
              <a:uFillTx/>
            </a:endParaRPr>
          </a:p>
        </p:txBody>
      </p:sp>
      <p:sp>
        <p:nvSpPr>
          <p:cNvPr id="62" name="Rectangle 9"/>
          <p:cNvSpPr>
            <a:spLocks noChangeArrowheads="1"/>
          </p:cNvSpPr>
          <p:nvPr/>
        </p:nvSpPr>
        <p:spPr bwMode="auto">
          <a:xfrm>
            <a:off x="4768279" y="2975194"/>
            <a:ext cx="1656000" cy="360362"/>
          </a:xfrm>
          <a:prstGeom prst="rect">
            <a:avLst/>
          </a:prstGeom>
          <a:gradFill rotWithShape="1">
            <a:gsLst>
              <a:gs pos="0">
                <a:srgbClr val="90B9E6"/>
              </a:gs>
              <a:gs pos="100000">
                <a:srgbClr val="2A79D0"/>
              </a:gs>
            </a:gsLst>
            <a:lin ang="5400000" scaled="1"/>
          </a:gradFill>
          <a:ln w="12700">
            <a:solidFill>
              <a:srgbClr val="F8F8F8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40505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600" b="1" i="0" u="none" strike="noStrike" kern="0" cap="none" spc="0" normalizeH="0" baseline="0" noProof="1" smtClean="0">
                <a:ln>
                  <a:noFill/>
                </a:ln>
                <a:solidFill>
                  <a:srgbClr val="F8F8F8"/>
                </a:solidFill>
                <a:effectLst/>
                <a:uLnTx/>
                <a:uFillTx/>
              </a:rPr>
              <a:t>2012</a:t>
            </a:r>
            <a:endParaRPr kumimoji="0" lang="de-DE" sz="1600" b="1" i="0" u="none" strike="noStrike" kern="0" cap="none" spc="0" normalizeH="0" baseline="0" noProof="1">
              <a:ln>
                <a:noFill/>
              </a:ln>
              <a:solidFill>
                <a:srgbClr val="F8F8F8"/>
              </a:solidFill>
              <a:effectLst/>
              <a:uLnTx/>
              <a:uFillTx/>
            </a:endParaRPr>
          </a:p>
        </p:txBody>
      </p:sp>
      <p:sp>
        <p:nvSpPr>
          <p:cNvPr id="65" name="Oval 12"/>
          <p:cNvSpPr>
            <a:spLocks noChangeArrowheads="1"/>
          </p:cNvSpPr>
          <p:nvPr/>
        </p:nvSpPr>
        <p:spPr bwMode="auto">
          <a:xfrm>
            <a:off x="509836" y="2887881"/>
            <a:ext cx="177800" cy="177800"/>
          </a:xfrm>
          <a:prstGeom prst="ellipse">
            <a:avLst/>
          </a:prstGeom>
          <a:gradFill rotWithShape="1">
            <a:gsLst>
              <a:gs pos="0">
                <a:srgbClr val="FEA501"/>
              </a:gs>
              <a:gs pos="100000">
                <a:srgbClr val="C40505">
                  <a:alpha val="50000"/>
                </a:srgbClr>
              </a:gs>
            </a:gsLst>
            <a:path path="shape">
              <a:fillToRect l="50000" t="50000" r="50000" b="50000"/>
            </a:path>
          </a:gradFill>
          <a:ln w="12700">
            <a:solidFill>
              <a:srgbClr val="EAEAEA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40505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DE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66" name="Line 13"/>
          <p:cNvSpPr>
            <a:spLocks noChangeShapeType="1"/>
          </p:cNvSpPr>
          <p:nvPr/>
        </p:nvSpPr>
        <p:spPr bwMode="auto">
          <a:xfrm flipV="1">
            <a:off x="600882" y="1059081"/>
            <a:ext cx="0" cy="1843088"/>
          </a:xfrm>
          <a:prstGeom prst="line">
            <a:avLst/>
          </a:prstGeom>
          <a:noFill/>
          <a:ln w="19050">
            <a:solidFill>
              <a:srgbClr val="808080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40505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DE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67" name="Rectangle 14"/>
          <p:cNvSpPr>
            <a:spLocks noChangeArrowheads="1"/>
          </p:cNvSpPr>
          <p:nvPr/>
        </p:nvSpPr>
        <p:spPr bwMode="auto">
          <a:xfrm>
            <a:off x="619820" y="1071781"/>
            <a:ext cx="2093912" cy="1366838"/>
          </a:xfrm>
          <a:prstGeom prst="rect">
            <a:avLst/>
          </a:prstGeom>
          <a:gradFill rotWithShape="1">
            <a:gsLst>
              <a:gs pos="0">
                <a:srgbClr val="EAEAEA"/>
              </a:gs>
              <a:gs pos="100000">
                <a:srgbClr val="FFFFFF"/>
              </a:gs>
            </a:gsLst>
            <a:lin ang="5400000" scaled="1"/>
          </a:gradFill>
          <a:ln w="19050">
            <a:solidFill>
              <a:srgbClr val="FFFF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40505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DE" sz="1800" b="0" i="0" u="none" strike="noStrike" kern="0" cap="none" spc="0" normalizeH="0" baseline="0" noProof="1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sp>
        <p:nvSpPr>
          <p:cNvPr id="68" name="Line 15"/>
          <p:cNvSpPr>
            <a:spLocks noChangeShapeType="1"/>
          </p:cNvSpPr>
          <p:nvPr/>
        </p:nvSpPr>
        <p:spPr bwMode="auto">
          <a:xfrm flipV="1">
            <a:off x="5152132" y="1065436"/>
            <a:ext cx="0" cy="1808163"/>
          </a:xfrm>
          <a:prstGeom prst="line">
            <a:avLst/>
          </a:prstGeom>
          <a:noFill/>
          <a:ln w="19050">
            <a:solidFill>
              <a:srgbClr val="808080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40505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DE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69" name="Line 16"/>
          <p:cNvSpPr>
            <a:spLocks noChangeShapeType="1"/>
          </p:cNvSpPr>
          <p:nvPr/>
        </p:nvSpPr>
        <p:spPr bwMode="auto">
          <a:xfrm flipV="1">
            <a:off x="7074198" y="1059081"/>
            <a:ext cx="0" cy="1944688"/>
          </a:xfrm>
          <a:prstGeom prst="line">
            <a:avLst/>
          </a:prstGeom>
          <a:noFill/>
          <a:ln w="19050">
            <a:solidFill>
              <a:srgbClr val="808080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40505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DE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70" name="Line 17"/>
          <p:cNvSpPr>
            <a:spLocks noChangeShapeType="1"/>
          </p:cNvSpPr>
          <p:nvPr/>
        </p:nvSpPr>
        <p:spPr bwMode="auto">
          <a:xfrm flipV="1">
            <a:off x="1320850" y="3414930"/>
            <a:ext cx="6350" cy="2748459"/>
          </a:xfrm>
          <a:prstGeom prst="line">
            <a:avLst/>
          </a:prstGeom>
          <a:noFill/>
          <a:ln w="19050">
            <a:solidFill>
              <a:srgbClr val="808080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40505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DE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71" name="Rectangle 20"/>
          <p:cNvSpPr>
            <a:spLocks noChangeArrowheads="1"/>
          </p:cNvSpPr>
          <p:nvPr/>
        </p:nvSpPr>
        <p:spPr bwMode="auto">
          <a:xfrm>
            <a:off x="5601072" y="1050822"/>
            <a:ext cx="1385813" cy="972344"/>
          </a:xfrm>
          <a:prstGeom prst="rect">
            <a:avLst/>
          </a:prstGeom>
          <a:gradFill rotWithShape="1">
            <a:gsLst>
              <a:gs pos="0">
                <a:srgbClr val="EAEAEA"/>
              </a:gs>
              <a:gs pos="100000">
                <a:srgbClr val="FFFFFF"/>
              </a:gs>
            </a:gsLst>
            <a:lin ang="5400000" scaled="1"/>
          </a:gradFill>
          <a:ln w="19050">
            <a:solidFill>
              <a:srgbClr val="FFFF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40505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DE" sz="1800" b="0" i="0" u="none" strike="noStrike" kern="0" cap="none" spc="0" normalizeH="0" baseline="0" noProof="1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sp>
        <p:nvSpPr>
          <p:cNvPr id="72" name="Rectangle 21"/>
          <p:cNvSpPr>
            <a:spLocks noChangeArrowheads="1"/>
          </p:cNvSpPr>
          <p:nvPr/>
        </p:nvSpPr>
        <p:spPr bwMode="auto">
          <a:xfrm>
            <a:off x="1339900" y="5299294"/>
            <a:ext cx="2093912" cy="864096"/>
          </a:xfrm>
          <a:prstGeom prst="rect">
            <a:avLst/>
          </a:prstGeom>
          <a:gradFill rotWithShape="1">
            <a:gsLst>
              <a:gs pos="0">
                <a:srgbClr val="EAEAEA"/>
              </a:gs>
              <a:gs pos="100000">
                <a:srgbClr val="FFFFFF"/>
              </a:gs>
            </a:gsLst>
            <a:lin ang="5400000" scaled="1"/>
          </a:gradFill>
          <a:ln w="19050">
            <a:solidFill>
              <a:srgbClr val="FFFF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40505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DE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73" name="Oval 23"/>
          <p:cNvSpPr>
            <a:spLocks noChangeArrowheads="1"/>
          </p:cNvSpPr>
          <p:nvPr/>
        </p:nvSpPr>
        <p:spPr bwMode="auto">
          <a:xfrm>
            <a:off x="5055148" y="2887881"/>
            <a:ext cx="177800" cy="177800"/>
          </a:xfrm>
          <a:prstGeom prst="ellipse">
            <a:avLst/>
          </a:prstGeom>
          <a:gradFill rotWithShape="1">
            <a:gsLst>
              <a:gs pos="0">
                <a:srgbClr val="FEA501"/>
              </a:gs>
              <a:gs pos="100000">
                <a:srgbClr val="C40505">
                  <a:alpha val="50000"/>
                </a:srgbClr>
              </a:gs>
            </a:gsLst>
            <a:path path="shape">
              <a:fillToRect l="50000" t="50000" r="50000" b="50000"/>
            </a:path>
          </a:gradFill>
          <a:ln w="12700">
            <a:solidFill>
              <a:srgbClr val="EAEAEA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40505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DE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75" name="Oval 26"/>
          <p:cNvSpPr>
            <a:spLocks noChangeArrowheads="1"/>
          </p:cNvSpPr>
          <p:nvPr/>
        </p:nvSpPr>
        <p:spPr bwMode="auto">
          <a:xfrm>
            <a:off x="1242492" y="3241894"/>
            <a:ext cx="177800" cy="177800"/>
          </a:xfrm>
          <a:prstGeom prst="ellipse">
            <a:avLst/>
          </a:prstGeom>
          <a:gradFill rotWithShape="1">
            <a:gsLst>
              <a:gs pos="0">
                <a:srgbClr val="FEA501"/>
              </a:gs>
              <a:gs pos="100000">
                <a:srgbClr val="C40505">
                  <a:alpha val="50000"/>
                </a:srgbClr>
              </a:gs>
            </a:gsLst>
            <a:path path="shape">
              <a:fillToRect l="50000" t="50000" r="50000" b="50000"/>
            </a:path>
          </a:gradFill>
          <a:ln w="12700">
            <a:solidFill>
              <a:srgbClr val="EAEAEA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40505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DE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76" name="Text Box 27"/>
          <p:cNvSpPr txBox="1">
            <a:spLocks noChangeArrowheads="1"/>
          </p:cNvSpPr>
          <p:nvPr/>
        </p:nvSpPr>
        <p:spPr bwMode="auto">
          <a:xfrm>
            <a:off x="547937" y="1059081"/>
            <a:ext cx="2354932" cy="14350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DDDDDD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40505"/>
                  </a:outerShdw>
                </a:effectLst>
              </a14:hiddenEffects>
            </a:ext>
          </a:extLst>
        </p:spPr>
        <p:txBody>
          <a:bodyPr wrap="square" lIns="108000" tIns="64800" rIns="126000">
            <a:spAutoFit/>
          </a:bodyPr>
          <a:lstStyle>
            <a:lvl1pPr>
              <a:defRPr>
                <a:solidFill>
                  <a:srgbClr val="4F4E52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rgbClr val="4F4E52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rgbClr val="4F4E52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rgbClr val="4F4E52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rgbClr val="4F4E52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4F4E52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4F4E52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4F4E52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4F4E52"/>
                </a:solidFill>
                <a:latin typeface="Arial" pitchFamily="34" charset="0"/>
              </a:defRPr>
            </a:lvl9pPr>
          </a:lstStyle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600" b="1" i="0" u="none" strike="noStrike" kern="0" cap="none" spc="0" normalizeH="0" baseline="0" noProof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„Quo vadis 214?“</a:t>
            </a:r>
            <a:endParaRPr kumimoji="0" lang="de-DE" sz="1600" b="1" i="0" u="none" strike="noStrike" kern="0" cap="none" spc="0" normalizeH="0" baseline="0" noProof="1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400" b="0" i="0" u="none" strike="noStrike" kern="0" cap="none" spc="0" normalizeH="0" baseline="0" noProof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STEP modularization workshop</a:t>
            </a:r>
          </a:p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400" b="0" i="0" u="none" strike="noStrike" kern="0" cap="none" spc="0" normalizeH="0" baseline="0" noProof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Recommendation to merge AP 203 and</a:t>
            </a:r>
            <a:r>
              <a:rPr kumimoji="0" lang="de-DE" sz="1400" b="0" i="0" u="none" strike="noStrike" kern="0" cap="none" spc="0" normalizeH="0" noProof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</a:t>
            </a:r>
            <a:r>
              <a:rPr kumimoji="0" lang="de-DE" sz="1400" b="0" i="0" u="none" strike="noStrike" kern="0" cap="none" spc="0" normalizeH="0" baseline="0" noProof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AP 214</a:t>
            </a:r>
            <a:endParaRPr kumimoji="0" lang="de-DE" sz="1400" b="0" i="0" u="none" strike="noStrike" kern="0" cap="none" spc="0" normalizeH="0" baseline="0" noProof="1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77" name="Text Box 29"/>
          <p:cNvSpPr txBox="1">
            <a:spLocks noChangeArrowheads="1"/>
          </p:cNvSpPr>
          <p:nvPr/>
        </p:nvSpPr>
        <p:spPr bwMode="auto">
          <a:xfrm>
            <a:off x="5681809" y="1059081"/>
            <a:ext cx="1265831" cy="6040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DDDDDD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40505"/>
                  </a:outerShdw>
                </a:effectLst>
              </a14:hiddenEffects>
            </a:ext>
          </a:extLst>
        </p:spPr>
        <p:txBody>
          <a:bodyPr wrap="square" lIns="108000" tIns="64800" rIns="126000">
            <a:spAutoFit/>
          </a:bodyPr>
          <a:lstStyle>
            <a:lvl1pPr>
              <a:defRPr>
                <a:solidFill>
                  <a:srgbClr val="4F4E52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rgbClr val="4F4E52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rgbClr val="4F4E52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rgbClr val="4F4E52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rgbClr val="4F4E52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4F4E52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4F4E52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4F4E52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4F4E52"/>
                </a:solidFill>
                <a:latin typeface="Arial" pitchFamily="34" charset="0"/>
              </a:defRPr>
            </a:lvl9pPr>
          </a:lstStyle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600" b="1" i="0" u="none" strike="noStrike" kern="0" cap="none" spc="0" normalizeH="0" baseline="0" noProof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DIS doc. submitted</a:t>
            </a:r>
            <a:endParaRPr kumimoji="0" lang="de-DE" sz="1400" b="0" i="0" u="none" strike="noStrike" kern="0" cap="none" spc="0" normalizeH="0" baseline="0" noProof="1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78" name="Text Box 30"/>
          <p:cNvSpPr txBox="1">
            <a:spLocks noChangeArrowheads="1"/>
          </p:cNvSpPr>
          <p:nvPr/>
        </p:nvSpPr>
        <p:spPr bwMode="auto">
          <a:xfrm>
            <a:off x="1339900" y="5302480"/>
            <a:ext cx="2070100" cy="10195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DDDDDD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5F5F5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40505"/>
                  </a:outerShdw>
                </a:effectLst>
              </a14:hiddenEffects>
            </a:ext>
          </a:extLst>
        </p:spPr>
        <p:txBody>
          <a:bodyPr lIns="108000" tIns="64800" rIns="126000">
            <a:spAutoFit/>
          </a:bodyPr>
          <a:lstStyle>
            <a:lvl1pPr>
              <a:defRPr>
                <a:solidFill>
                  <a:srgbClr val="4F4E52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rgbClr val="4F4E52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rgbClr val="4F4E52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rgbClr val="4F4E52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rgbClr val="4F4E52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4F4E52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4F4E52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4F4E52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4F4E52"/>
                </a:solidFill>
                <a:latin typeface="Arial" pitchFamily="34" charset="0"/>
              </a:defRPr>
            </a:lvl9pPr>
          </a:lstStyle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600" b="1" i="0" u="none" strike="noStrike" kern="0" cap="none" spc="0" normalizeH="0" baseline="0" noProof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</a:rPr>
              <a:t>WP Workshop</a:t>
            </a:r>
            <a:r>
              <a:rPr kumimoji="0" lang="de-DE" sz="1800" b="0" i="0" u="none" strike="noStrike" kern="0" cap="none" spc="0" normalizeH="0" baseline="0" noProof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</a:rPr>
              <a:t> </a:t>
            </a:r>
            <a:endParaRPr kumimoji="0" lang="de-DE" sz="1800" b="0" i="0" u="none" strike="noStrike" kern="0" cap="none" spc="0" normalizeH="0" baseline="0" noProof="1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</a:endParaRPr>
          </a:p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400" b="0" i="0" u="none" strike="noStrike" kern="0" cap="none" spc="0" normalizeH="0" baseline="0" noProof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Proposal: AP 242 with BO Model</a:t>
            </a:r>
            <a:endParaRPr kumimoji="0" lang="de-DE" sz="1400" b="0" i="0" u="none" strike="noStrike" kern="0" cap="none" spc="0" normalizeH="0" baseline="0" noProof="1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79" name="Line 17"/>
          <p:cNvSpPr>
            <a:spLocks noChangeShapeType="1"/>
          </p:cNvSpPr>
          <p:nvPr/>
        </p:nvSpPr>
        <p:spPr bwMode="auto">
          <a:xfrm flipV="1">
            <a:off x="1581324" y="3405665"/>
            <a:ext cx="4035" cy="1653399"/>
          </a:xfrm>
          <a:prstGeom prst="line">
            <a:avLst/>
          </a:prstGeom>
          <a:noFill/>
          <a:ln w="19050">
            <a:solidFill>
              <a:srgbClr val="808080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40505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DE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80" name="Rectangle 21"/>
          <p:cNvSpPr>
            <a:spLocks noChangeArrowheads="1"/>
          </p:cNvSpPr>
          <p:nvPr/>
        </p:nvSpPr>
        <p:spPr bwMode="auto">
          <a:xfrm>
            <a:off x="1589832" y="4436512"/>
            <a:ext cx="2093912" cy="646758"/>
          </a:xfrm>
          <a:prstGeom prst="rect">
            <a:avLst/>
          </a:prstGeom>
          <a:gradFill rotWithShape="1">
            <a:gsLst>
              <a:gs pos="0">
                <a:srgbClr val="EAEAEA"/>
              </a:gs>
              <a:gs pos="100000">
                <a:srgbClr val="FFFFFF"/>
              </a:gs>
            </a:gsLst>
            <a:lin ang="5400000" scaled="1"/>
          </a:gradFill>
          <a:ln w="19050">
            <a:solidFill>
              <a:srgbClr val="FFFF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40505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DE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81" name="Oval 26"/>
          <p:cNvSpPr>
            <a:spLocks noChangeArrowheads="1"/>
          </p:cNvSpPr>
          <p:nvPr/>
        </p:nvSpPr>
        <p:spPr bwMode="auto">
          <a:xfrm>
            <a:off x="1488232" y="3249831"/>
            <a:ext cx="177800" cy="177800"/>
          </a:xfrm>
          <a:prstGeom prst="ellipse">
            <a:avLst/>
          </a:prstGeom>
          <a:gradFill rotWithShape="1">
            <a:gsLst>
              <a:gs pos="0">
                <a:srgbClr val="FEA501"/>
              </a:gs>
              <a:gs pos="100000">
                <a:srgbClr val="C40505">
                  <a:alpha val="50000"/>
                </a:srgbClr>
              </a:gs>
            </a:gsLst>
            <a:path path="shape">
              <a:fillToRect l="50000" t="50000" r="50000" b="50000"/>
            </a:path>
          </a:gradFill>
          <a:ln w="12700">
            <a:solidFill>
              <a:srgbClr val="EAEAEA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40505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DE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82" name="Text Box 30"/>
          <p:cNvSpPr txBox="1">
            <a:spLocks noChangeArrowheads="1"/>
          </p:cNvSpPr>
          <p:nvPr/>
        </p:nvSpPr>
        <p:spPr bwMode="auto">
          <a:xfrm>
            <a:off x="1589832" y="4437803"/>
            <a:ext cx="2070100" cy="8040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DDDDDD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5F5F5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40505"/>
                  </a:outerShdw>
                </a:effectLst>
              </a14:hiddenEffects>
            </a:ext>
          </a:extLst>
        </p:spPr>
        <p:txBody>
          <a:bodyPr lIns="108000" tIns="64800" rIns="126000">
            <a:spAutoFit/>
          </a:bodyPr>
          <a:lstStyle>
            <a:lvl1pPr>
              <a:defRPr>
                <a:solidFill>
                  <a:srgbClr val="4F4E52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rgbClr val="4F4E52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rgbClr val="4F4E52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rgbClr val="4F4E52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rgbClr val="4F4E52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4F4E52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4F4E52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4F4E52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4F4E52"/>
                </a:solidFill>
                <a:latin typeface="Arial" pitchFamily="34" charset="0"/>
              </a:defRPr>
            </a:lvl9pPr>
          </a:lstStyle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600" b="1" i="0" u="none" strike="noStrike" kern="0" cap="none" spc="0" normalizeH="0" baseline="0" noProof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</a:rPr>
              <a:t>WP published</a:t>
            </a:r>
            <a:r>
              <a:rPr kumimoji="0" lang="de-DE" sz="1800" b="0" i="0" u="none" strike="noStrike" kern="0" cap="none" spc="0" normalizeH="0" baseline="0" noProof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</a:rPr>
              <a:t> </a:t>
            </a:r>
            <a:endParaRPr kumimoji="0" lang="de-DE" sz="1800" b="0" i="0" u="none" strike="noStrike" kern="0" cap="none" spc="0" normalizeH="0" baseline="0" noProof="1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</a:endParaRPr>
          </a:p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400" b="0" i="0" u="none" strike="noStrike" kern="0" cap="none" spc="0" normalizeH="0" baseline="0" noProof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Stakeholders to decide</a:t>
            </a:r>
            <a:endParaRPr kumimoji="0" lang="de-DE" sz="1400" b="0" i="0" u="none" strike="noStrike" kern="0" cap="none" spc="0" normalizeH="0" baseline="0" noProof="1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83" name="Rectangle 19"/>
          <p:cNvSpPr>
            <a:spLocks noChangeArrowheads="1"/>
          </p:cNvSpPr>
          <p:nvPr/>
        </p:nvSpPr>
        <p:spPr bwMode="auto">
          <a:xfrm>
            <a:off x="3008784" y="1065436"/>
            <a:ext cx="2093913" cy="1366838"/>
          </a:xfrm>
          <a:prstGeom prst="rect">
            <a:avLst/>
          </a:prstGeom>
          <a:gradFill rotWithShape="1">
            <a:gsLst>
              <a:gs pos="0">
                <a:srgbClr val="EAEAEA"/>
              </a:gs>
              <a:gs pos="100000">
                <a:srgbClr val="FFFFFF"/>
              </a:gs>
            </a:gsLst>
            <a:lin ang="5400000" scaled="1"/>
          </a:gradFill>
          <a:ln w="19050">
            <a:solidFill>
              <a:srgbClr val="FFFF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40505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DE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84" name="Text Box 28"/>
          <p:cNvSpPr txBox="1">
            <a:spLocks noChangeArrowheads="1"/>
          </p:cNvSpPr>
          <p:nvPr/>
        </p:nvSpPr>
        <p:spPr bwMode="auto">
          <a:xfrm>
            <a:off x="3008784" y="1065436"/>
            <a:ext cx="2051050" cy="11118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DDDDDD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40505"/>
                  </a:outerShdw>
                </a:effectLst>
              </a14:hiddenEffects>
            </a:ext>
          </a:extLst>
        </p:spPr>
        <p:txBody>
          <a:bodyPr lIns="108000" tIns="64800" rIns="126000">
            <a:spAutoFit/>
          </a:bodyPr>
          <a:lstStyle>
            <a:lvl1pPr>
              <a:defRPr>
                <a:solidFill>
                  <a:srgbClr val="4F4E52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rgbClr val="4F4E52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rgbClr val="4F4E52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rgbClr val="4F4E52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rgbClr val="4F4E52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4F4E52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4F4E52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4F4E52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4F4E52"/>
                </a:solidFill>
                <a:latin typeface="Arial" pitchFamily="34" charset="0"/>
              </a:defRPr>
            </a:lvl9pPr>
          </a:lstStyle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600" b="1" i="0" u="none" strike="noStrike" kern="0" cap="none" spc="0" normalizeH="0" baseline="0" noProof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CD ballot started</a:t>
            </a:r>
            <a:endParaRPr kumimoji="0" lang="de-DE" sz="1400" b="0" i="0" u="none" strike="noStrike" kern="0" cap="none" spc="0" normalizeH="0" baseline="0" noProof="1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400" b="0" i="0" u="none" strike="noStrike" kern="0" cap="none" spc="0" normalizeH="0" baseline="0" noProof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After &gt; 18 months technical work + several workshops</a:t>
            </a:r>
            <a:endParaRPr kumimoji="0" lang="de-DE" sz="1400" b="0" i="0" u="none" strike="noStrike" kern="0" cap="none" spc="0" normalizeH="0" baseline="0" noProof="1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86" name="Rectangle 21"/>
          <p:cNvSpPr>
            <a:spLocks noChangeArrowheads="1"/>
          </p:cNvSpPr>
          <p:nvPr/>
        </p:nvSpPr>
        <p:spPr bwMode="auto">
          <a:xfrm>
            <a:off x="2597944" y="3685402"/>
            <a:ext cx="2093912" cy="646758"/>
          </a:xfrm>
          <a:prstGeom prst="rect">
            <a:avLst/>
          </a:prstGeom>
          <a:gradFill rotWithShape="1">
            <a:gsLst>
              <a:gs pos="0">
                <a:srgbClr val="EAEAEA"/>
              </a:gs>
              <a:gs pos="100000">
                <a:srgbClr val="FFFFFF"/>
              </a:gs>
            </a:gsLst>
            <a:lin ang="5400000" scaled="1"/>
          </a:gradFill>
          <a:ln w="19050">
            <a:solidFill>
              <a:srgbClr val="FFFF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40505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DE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87" name="Oval 26"/>
          <p:cNvSpPr>
            <a:spLocks noChangeArrowheads="1"/>
          </p:cNvSpPr>
          <p:nvPr/>
        </p:nvSpPr>
        <p:spPr bwMode="auto">
          <a:xfrm>
            <a:off x="2591347" y="3249831"/>
            <a:ext cx="177800" cy="177800"/>
          </a:xfrm>
          <a:prstGeom prst="ellipse">
            <a:avLst/>
          </a:prstGeom>
          <a:gradFill rotWithShape="1">
            <a:gsLst>
              <a:gs pos="0">
                <a:srgbClr val="FEA501"/>
              </a:gs>
              <a:gs pos="100000">
                <a:srgbClr val="C40505">
                  <a:alpha val="50000"/>
                </a:srgbClr>
              </a:gs>
            </a:gsLst>
            <a:path path="shape">
              <a:fillToRect l="50000" t="50000" r="50000" b="50000"/>
            </a:path>
          </a:gradFill>
          <a:ln w="12700">
            <a:solidFill>
              <a:srgbClr val="EAEAEA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40505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DE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88" name="Text Box 30"/>
          <p:cNvSpPr txBox="1">
            <a:spLocks noChangeArrowheads="1"/>
          </p:cNvSpPr>
          <p:nvPr/>
        </p:nvSpPr>
        <p:spPr bwMode="auto">
          <a:xfrm>
            <a:off x="2534444" y="3651494"/>
            <a:ext cx="2070100" cy="680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DDDDDD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5F5F5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40505"/>
                  </a:outerShdw>
                </a:effectLst>
              </a14:hiddenEffects>
            </a:ext>
          </a:extLst>
        </p:spPr>
        <p:txBody>
          <a:bodyPr lIns="108000" tIns="64800" rIns="126000">
            <a:spAutoFit/>
          </a:bodyPr>
          <a:lstStyle>
            <a:lvl1pPr>
              <a:defRPr>
                <a:solidFill>
                  <a:srgbClr val="4F4E52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rgbClr val="4F4E52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rgbClr val="4F4E52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rgbClr val="4F4E52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rgbClr val="4F4E52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4F4E52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4F4E52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4F4E52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4F4E52"/>
                </a:solidFill>
                <a:latin typeface="Arial" pitchFamily="34" charset="0"/>
              </a:defRPr>
            </a:lvl9pPr>
          </a:lstStyle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600" b="1" i="0" u="none" strike="noStrike" kern="0" cap="none" spc="0" normalizeH="0" baseline="0" noProof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</a:rPr>
              <a:t>Project kickoff</a:t>
            </a:r>
            <a:endParaRPr kumimoji="0" lang="de-DE" sz="1800" b="0" i="0" u="none" strike="noStrike" kern="0" cap="none" spc="0" normalizeH="0" baseline="0" noProof="1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</a:endParaRPr>
          </a:p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400" b="0" i="0" u="none" strike="noStrike" kern="0" cap="none" spc="0" normalizeH="0" baseline="0" noProof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18 m plan </a:t>
            </a:r>
            <a:r>
              <a:rPr kumimoji="0" lang="de-DE" sz="1400" b="0" i="0" u="none" strike="noStrike" kern="0" cap="none" spc="0" normalizeH="0" baseline="0" noProof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  <a:sym typeface="Wingdings" pitchFamily="2" charset="2"/>
              </a:rPr>
              <a:t> 12/2011</a:t>
            </a:r>
            <a:endParaRPr kumimoji="0" lang="de-DE" sz="1400" b="0" i="0" u="none" strike="noStrike" kern="0" cap="none" spc="0" normalizeH="0" baseline="0" noProof="1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89" name="Line 17"/>
          <p:cNvSpPr>
            <a:spLocks noChangeShapeType="1"/>
          </p:cNvSpPr>
          <p:nvPr/>
        </p:nvSpPr>
        <p:spPr bwMode="auto">
          <a:xfrm flipV="1">
            <a:off x="5622280" y="3406994"/>
            <a:ext cx="4035" cy="1653399"/>
          </a:xfrm>
          <a:prstGeom prst="line">
            <a:avLst/>
          </a:prstGeom>
          <a:noFill/>
          <a:ln w="19050">
            <a:solidFill>
              <a:srgbClr val="808080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40505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DE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90" name="Oval 26"/>
          <p:cNvSpPr>
            <a:spLocks noChangeArrowheads="1"/>
          </p:cNvSpPr>
          <p:nvPr/>
        </p:nvSpPr>
        <p:spPr bwMode="auto">
          <a:xfrm>
            <a:off x="5537201" y="3251160"/>
            <a:ext cx="177800" cy="177800"/>
          </a:xfrm>
          <a:prstGeom prst="ellipse">
            <a:avLst/>
          </a:prstGeom>
          <a:gradFill rotWithShape="1">
            <a:gsLst>
              <a:gs pos="0">
                <a:srgbClr val="FEA501"/>
              </a:gs>
              <a:gs pos="100000">
                <a:srgbClr val="C40505">
                  <a:alpha val="50000"/>
                </a:srgbClr>
              </a:gs>
            </a:gsLst>
            <a:path path="shape">
              <a:fillToRect l="50000" t="50000" r="50000" b="50000"/>
            </a:path>
          </a:gradFill>
          <a:ln w="12700">
            <a:solidFill>
              <a:srgbClr val="EAEAEA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40505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DE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91" name="Rectangle 21"/>
          <p:cNvSpPr>
            <a:spLocks noChangeArrowheads="1"/>
          </p:cNvSpPr>
          <p:nvPr/>
        </p:nvSpPr>
        <p:spPr bwMode="auto">
          <a:xfrm>
            <a:off x="4111192" y="4449812"/>
            <a:ext cx="2093912" cy="646758"/>
          </a:xfrm>
          <a:prstGeom prst="rect">
            <a:avLst/>
          </a:prstGeom>
          <a:gradFill rotWithShape="1">
            <a:gsLst>
              <a:gs pos="0">
                <a:srgbClr val="EAEAEA"/>
              </a:gs>
              <a:gs pos="100000">
                <a:srgbClr val="FFFFFF"/>
              </a:gs>
            </a:gsLst>
            <a:lin ang="5400000" scaled="1"/>
          </a:gradFill>
          <a:ln w="19050">
            <a:solidFill>
              <a:srgbClr val="FFFF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40505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DE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92" name="Text Box 30"/>
          <p:cNvSpPr txBox="1">
            <a:spLocks noChangeArrowheads="1"/>
          </p:cNvSpPr>
          <p:nvPr/>
        </p:nvSpPr>
        <p:spPr bwMode="auto">
          <a:xfrm>
            <a:off x="4111191" y="4451176"/>
            <a:ext cx="2313087" cy="6040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DDDDDD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5F5F5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40505"/>
                  </a:outerShdw>
                </a:effectLst>
              </a14:hiddenEffects>
            </a:ext>
          </a:extLst>
        </p:spPr>
        <p:txBody>
          <a:bodyPr wrap="square" lIns="108000" tIns="64800" rIns="126000">
            <a:spAutoFit/>
          </a:bodyPr>
          <a:lstStyle>
            <a:lvl1pPr>
              <a:defRPr>
                <a:solidFill>
                  <a:srgbClr val="4F4E52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rgbClr val="4F4E52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rgbClr val="4F4E52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rgbClr val="4F4E52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rgbClr val="4F4E52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4F4E52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4F4E52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4F4E52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4F4E52"/>
                </a:solidFill>
                <a:latin typeface="Arial" pitchFamily="34" charset="0"/>
              </a:defRPr>
            </a:lvl9pPr>
          </a:lstStyle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600" b="1" i="0" u="none" strike="noStrike" kern="0" cap="none" spc="0" normalizeH="0" baseline="0" noProof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</a:rPr>
              <a:t>CD Ballot resolution workshop</a:t>
            </a:r>
            <a:endParaRPr kumimoji="0" lang="de-DE" sz="1800" b="0" i="0" u="none" strike="noStrike" kern="0" cap="none" spc="0" normalizeH="0" baseline="0" noProof="1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</a:endParaRPr>
          </a:p>
        </p:txBody>
      </p:sp>
      <p:sp>
        <p:nvSpPr>
          <p:cNvPr id="94" name="Rectangle 21"/>
          <p:cNvSpPr>
            <a:spLocks noChangeArrowheads="1"/>
          </p:cNvSpPr>
          <p:nvPr/>
        </p:nvSpPr>
        <p:spPr bwMode="auto">
          <a:xfrm>
            <a:off x="5457056" y="5229200"/>
            <a:ext cx="2093912" cy="864096"/>
          </a:xfrm>
          <a:prstGeom prst="rect">
            <a:avLst/>
          </a:prstGeom>
          <a:gradFill rotWithShape="1">
            <a:gsLst>
              <a:gs pos="0">
                <a:srgbClr val="EAEAEA"/>
              </a:gs>
              <a:gs pos="100000">
                <a:srgbClr val="FFFFFF"/>
              </a:gs>
            </a:gsLst>
            <a:lin ang="5400000" scaled="1"/>
          </a:gradFill>
          <a:ln w="19050">
            <a:solidFill>
              <a:srgbClr val="FFFF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40505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DE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95" name="Text Box 30"/>
          <p:cNvSpPr txBox="1">
            <a:spLocks noChangeArrowheads="1"/>
          </p:cNvSpPr>
          <p:nvPr/>
        </p:nvSpPr>
        <p:spPr bwMode="auto">
          <a:xfrm>
            <a:off x="5601072" y="5303427"/>
            <a:ext cx="2070100" cy="3578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DDDDDD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5F5F5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40505"/>
                  </a:outerShdw>
                </a:effectLst>
              </a14:hiddenEffects>
            </a:ext>
          </a:extLst>
        </p:spPr>
        <p:txBody>
          <a:bodyPr lIns="108000" tIns="64800" rIns="126000">
            <a:spAutoFit/>
          </a:bodyPr>
          <a:lstStyle>
            <a:lvl1pPr>
              <a:defRPr>
                <a:solidFill>
                  <a:srgbClr val="4F4E52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rgbClr val="4F4E52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rgbClr val="4F4E52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rgbClr val="4F4E52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rgbClr val="4F4E52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4F4E52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4F4E52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4F4E52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4F4E52"/>
                </a:solidFill>
                <a:latin typeface="Arial" pitchFamily="34" charset="0"/>
              </a:defRPr>
            </a:lvl9pPr>
          </a:lstStyle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600" b="1" i="0" u="none" strike="noStrike" kern="0" cap="none" spc="0" normalizeH="0" baseline="0" noProof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</a:rPr>
              <a:t>DIS ballot started</a:t>
            </a:r>
            <a:endParaRPr kumimoji="0" lang="de-DE" sz="1800" b="0" i="0" u="none" strike="noStrike" kern="0" cap="none" spc="0" normalizeH="0" baseline="0" noProof="1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</a:endParaRPr>
          </a:p>
        </p:txBody>
      </p:sp>
      <p:sp>
        <p:nvSpPr>
          <p:cNvPr id="96" name="Line 17"/>
          <p:cNvSpPr>
            <a:spLocks noChangeShapeType="1"/>
          </p:cNvSpPr>
          <p:nvPr/>
        </p:nvSpPr>
        <p:spPr bwMode="auto">
          <a:xfrm flipV="1">
            <a:off x="7415560" y="3429545"/>
            <a:ext cx="6350" cy="2748459"/>
          </a:xfrm>
          <a:prstGeom prst="line">
            <a:avLst/>
          </a:prstGeom>
          <a:noFill/>
          <a:ln w="19050">
            <a:solidFill>
              <a:srgbClr val="808080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40505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DE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97" name="Oval 26"/>
          <p:cNvSpPr>
            <a:spLocks noChangeArrowheads="1"/>
          </p:cNvSpPr>
          <p:nvPr/>
        </p:nvSpPr>
        <p:spPr bwMode="auto">
          <a:xfrm>
            <a:off x="7296573" y="3243809"/>
            <a:ext cx="177800" cy="177800"/>
          </a:xfrm>
          <a:prstGeom prst="ellipse">
            <a:avLst/>
          </a:prstGeom>
          <a:gradFill rotWithShape="1">
            <a:gsLst>
              <a:gs pos="0">
                <a:srgbClr val="FEA501"/>
              </a:gs>
              <a:gs pos="100000">
                <a:srgbClr val="C40505">
                  <a:alpha val="50000"/>
                </a:srgbClr>
              </a:gs>
            </a:gsLst>
            <a:path path="shape">
              <a:fillToRect l="50000" t="50000" r="50000" b="50000"/>
            </a:path>
          </a:gradFill>
          <a:ln w="12700">
            <a:solidFill>
              <a:srgbClr val="EAEAEA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40505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DE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98" name="Text Box 30"/>
          <p:cNvSpPr txBox="1">
            <a:spLocks noChangeArrowheads="1"/>
          </p:cNvSpPr>
          <p:nvPr/>
        </p:nvSpPr>
        <p:spPr bwMode="auto">
          <a:xfrm>
            <a:off x="149672" y="2591190"/>
            <a:ext cx="562869" cy="3270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DDDDDD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5F5F5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40505"/>
                  </a:outerShdw>
                </a:effectLst>
              </a14:hiddenEffects>
            </a:ext>
          </a:extLst>
        </p:spPr>
        <p:txBody>
          <a:bodyPr wrap="square" lIns="108000" tIns="64800" rIns="126000">
            <a:spAutoFit/>
          </a:bodyPr>
          <a:lstStyle>
            <a:lvl1pPr>
              <a:defRPr>
                <a:solidFill>
                  <a:srgbClr val="4F4E52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rgbClr val="4F4E52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rgbClr val="4F4E52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rgbClr val="4F4E52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rgbClr val="4F4E52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4F4E52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4F4E52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4F4E52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4F4E52"/>
                </a:solidFill>
                <a:latin typeface="Arial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400" b="0" i="1" u="none" strike="noStrike" kern="0" cap="none" spc="0" normalizeH="0" baseline="0" noProof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04</a:t>
            </a:r>
            <a:endParaRPr kumimoji="0" lang="de-DE" sz="1400" b="0" i="1" u="none" strike="noStrike" kern="0" cap="none" spc="0" normalizeH="0" baseline="0" noProof="1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99" name="Text Box 30"/>
          <p:cNvSpPr txBox="1">
            <a:spLocks noChangeArrowheads="1"/>
          </p:cNvSpPr>
          <p:nvPr/>
        </p:nvSpPr>
        <p:spPr bwMode="auto">
          <a:xfrm>
            <a:off x="897032" y="3398848"/>
            <a:ext cx="562869" cy="3270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DDDDDD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5F5F5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40505"/>
                  </a:outerShdw>
                </a:effectLst>
              </a14:hiddenEffects>
            </a:ext>
          </a:extLst>
        </p:spPr>
        <p:txBody>
          <a:bodyPr wrap="square" lIns="108000" tIns="64800" rIns="126000">
            <a:spAutoFit/>
          </a:bodyPr>
          <a:lstStyle>
            <a:lvl1pPr>
              <a:defRPr>
                <a:solidFill>
                  <a:srgbClr val="4F4E52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rgbClr val="4F4E52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rgbClr val="4F4E52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rgbClr val="4F4E52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rgbClr val="4F4E52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4F4E52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4F4E52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4F4E52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4F4E52"/>
                </a:solidFill>
                <a:latin typeface="Arial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400" b="0" i="1" u="none" strike="noStrike" kern="0" cap="none" spc="0" normalizeH="0" baseline="0" noProof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09</a:t>
            </a:r>
            <a:endParaRPr kumimoji="0" lang="de-DE" sz="1400" b="0" i="1" u="none" strike="noStrike" kern="0" cap="none" spc="0" normalizeH="0" baseline="0" noProof="1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100" name="Text Box 30"/>
          <p:cNvSpPr txBox="1">
            <a:spLocks noChangeArrowheads="1"/>
          </p:cNvSpPr>
          <p:nvPr/>
        </p:nvSpPr>
        <p:spPr bwMode="auto">
          <a:xfrm>
            <a:off x="1428924" y="3407792"/>
            <a:ext cx="562869" cy="3270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DDDDDD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5F5F5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40505"/>
                  </a:outerShdw>
                </a:effectLst>
              </a14:hiddenEffects>
            </a:ext>
          </a:extLst>
        </p:spPr>
        <p:txBody>
          <a:bodyPr wrap="square" lIns="108000" tIns="64800" rIns="126000">
            <a:spAutoFit/>
          </a:bodyPr>
          <a:lstStyle>
            <a:lvl1pPr>
              <a:defRPr>
                <a:solidFill>
                  <a:srgbClr val="4F4E52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rgbClr val="4F4E52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rgbClr val="4F4E52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rgbClr val="4F4E52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rgbClr val="4F4E52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4F4E52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4F4E52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4F4E52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4F4E52"/>
                </a:solidFill>
                <a:latin typeface="Arial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400" b="0" i="1" u="none" strike="noStrike" kern="0" cap="none" spc="0" normalizeH="0" baseline="0" noProof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11</a:t>
            </a:r>
            <a:endParaRPr kumimoji="0" lang="de-DE" sz="1400" b="0" i="1" u="none" strike="noStrike" kern="0" cap="none" spc="0" normalizeH="0" baseline="0" noProof="1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101" name="Text Box 30"/>
          <p:cNvSpPr txBox="1">
            <a:spLocks noChangeArrowheads="1"/>
          </p:cNvSpPr>
          <p:nvPr/>
        </p:nvSpPr>
        <p:spPr bwMode="auto">
          <a:xfrm>
            <a:off x="2424212" y="3398848"/>
            <a:ext cx="562869" cy="3270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DDDDDD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5F5F5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40505"/>
                  </a:outerShdw>
                </a:effectLst>
              </a14:hiddenEffects>
            </a:ext>
          </a:extLst>
        </p:spPr>
        <p:txBody>
          <a:bodyPr wrap="square" lIns="108000" tIns="64800" rIns="126000">
            <a:spAutoFit/>
          </a:bodyPr>
          <a:lstStyle>
            <a:lvl1pPr>
              <a:defRPr>
                <a:solidFill>
                  <a:srgbClr val="4F4E52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rgbClr val="4F4E52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rgbClr val="4F4E52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rgbClr val="4F4E52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rgbClr val="4F4E52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4F4E52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4F4E52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4F4E52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4F4E52"/>
                </a:solidFill>
                <a:latin typeface="Arial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400" b="0" i="1" u="none" strike="noStrike" kern="0" cap="none" spc="0" normalizeH="0" baseline="0" noProof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07</a:t>
            </a:r>
            <a:endParaRPr kumimoji="0" lang="de-DE" sz="1400" b="0" i="1" u="none" strike="noStrike" kern="0" cap="none" spc="0" normalizeH="0" baseline="0" noProof="1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102" name="Text Box 30"/>
          <p:cNvSpPr txBox="1">
            <a:spLocks noChangeArrowheads="1"/>
          </p:cNvSpPr>
          <p:nvPr/>
        </p:nvSpPr>
        <p:spPr bwMode="auto">
          <a:xfrm>
            <a:off x="4987403" y="2591190"/>
            <a:ext cx="562869" cy="3270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DDDDDD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5F5F5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40505"/>
                  </a:outerShdw>
                </a:effectLst>
              </a14:hiddenEffects>
            </a:ext>
          </a:extLst>
        </p:spPr>
        <p:txBody>
          <a:bodyPr wrap="square" lIns="108000" tIns="64800" rIns="126000">
            <a:spAutoFit/>
          </a:bodyPr>
          <a:lstStyle>
            <a:lvl1pPr>
              <a:defRPr>
                <a:solidFill>
                  <a:srgbClr val="4F4E52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rgbClr val="4F4E52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rgbClr val="4F4E52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rgbClr val="4F4E52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rgbClr val="4F4E52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4F4E52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4F4E52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4F4E52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4F4E52"/>
                </a:solidFill>
                <a:latin typeface="Arial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400" b="0" i="1" u="none" strike="noStrike" kern="0" cap="none" spc="0" normalizeH="0" baseline="0" noProof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03</a:t>
            </a:r>
            <a:endParaRPr kumimoji="0" lang="de-DE" sz="1400" b="0" i="1" u="none" strike="noStrike" kern="0" cap="none" spc="0" normalizeH="0" baseline="0" noProof="1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103" name="Text Box 30"/>
          <p:cNvSpPr txBox="1">
            <a:spLocks noChangeArrowheads="1"/>
          </p:cNvSpPr>
          <p:nvPr/>
        </p:nvSpPr>
        <p:spPr bwMode="auto">
          <a:xfrm>
            <a:off x="5152132" y="3398848"/>
            <a:ext cx="562869" cy="3270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DDDDDD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5F5F5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40505"/>
                  </a:outerShdw>
                </a:effectLst>
              </a14:hiddenEffects>
            </a:ext>
          </a:extLst>
        </p:spPr>
        <p:txBody>
          <a:bodyPr wrap="square" lIns="108000" tIns="64800" rIns="126000">
            <a:spAutoFit/>
          </a:bodyPr>
          <a:lstStyle>
            <a:lvl1pPr>
              <a:defRPr>
                <a:solidFill>
                  <a:srgbClr val="4F4E52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rgbClr val="4F4E52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rgbClr val="4F4E52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rgbClr val="4F4E52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rgbClr val="4F4E52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4F4E52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4F4E52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4F4E52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4F4E52"/>
                </a:solidFill>
                <a:latin typeface="Arial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400" b="0" i="1" u="none" strike="noStrike" kern="0" cap="none" spc="0" normalizeH="0" baseline="0" noProof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06</a:t>
            </a:r>
            <a:endParaRPr kumimoji="0" lang="de-DE" sz="1400" b="0" i="1" u="none" strike="noStrike" kern="0" cap="none" spc="0" normalizeH="0" baseline="0" noProof="1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104" name="Text Box 30"/>
          <p:cNvSpPr txBox="1">
            <a:spLocks noChangeArrowheads="1"/>
          </p:cNvSpPr>
          <p:nvPr/>
        </p:nvSpPr>
        <p:spPr bwMode="auto">
          <a:xfrm>
            <a:off x="6935316" y="2591190"/>
            <a:ext cx="562869" cy="3270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DDDDDD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5F5F5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40505"/>
                  </a:outerShdw>
                </a:effectLst>
              </a14:hiddenEffects>
            </a:ext>
          </a:extLst>
        </p:spPr>
        <p:txBody>
          <a:bodyPr wrap="square" lIns="108000" tIns="64800" rIns="126000">
            <a:spAutoFit/>
          </a:bodyPr>
          <a:lstStyle>
            <a:lvl1pPr>
              <a:defRPr>
                <a:solidFill>
                  <a:srgbClr val="4F4E52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rgbClr val="4F4E52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rgbClr val="4F4E52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rgbClr val="4F4E52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rgbClr val="4F4E52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4F4E52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4F4E52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4F4E52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4F4E52"/>
                </a:solidFill>
                <a:latin typeface="Arial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400" b="0" i="1" u="none" strike="noStrike" kern="0" cap="none" spc="0" normalizeH="0" baseline="0" noProof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04</a:t>
            </a:r>
            <a:endParaRPr kumimoji="0" lang="de-DE" sz="1400" b="0" i="1" u="none" strike="noStrike" kern="0" cap="none" spc="0" normalizeH="0" baseline="0" noProof="1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105" name="Text Box 30"/>
          <p:cNvSpPr txBox="1">
            <a:spLocks noChangeArrowheads="1"/>
          </p:cNvSpPr>
          <p:nvPr/>
        </p:nvSpPr>
        <p:spPr bwMode="auto">
          <a:xfrm>
            <a:off x="6987704" y="3398848"/>
            <a:ext cx="562869" cy="3270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DDDDDD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5F5F5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40505"/>
                  </a:outerShdw>
                </a:effectLst>
              </a14:hiddenEffects>
            </a:ext>
          </a:extLst>
        </p:spPr>
        <p:txBody>
          <a:bodyPr wrap="square" lIns="108000" tIns="64800" rIns="126000">
            <a:spAutoFit/>
          </a:bodyPr>
          <a:lstStyle>
            <a:lvl1pPr>
              <a:defRPr>
                <a:solidFill>
                  <a:srgbClr val="4F4E52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rgbClr val="4F4E52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rgbClr val="4F4E52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rgbClr val="4F4E52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rgbClr val="4F4E52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4F4E52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4F4E52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4F4E52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4F4E52"/>
                </a:solidFill>
                <a:latin typeface="Arial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400" b="0" i="1" u="none" strike="noStrike" kern="0" cap="none" spc="0" normalizeH="0" baseline="0" noProof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07</a:t>
            </a:r>
            <a:endParaRPr kumimoji="0" lang="de-DE" sz="1400" b="0" i="1" u="none" strike="noStrike" kern="0" cap="none" spc="0" normalizeH="0" baseline="0" noProof="1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106" name="Rectangle 9"/>
          <p:cNvSpPr>
            <a:spLocks noChangeArrowheads="1"/>
          </p:cNvSpPr>
          <p:nvPr/>
        </p:nvSpPr>
        <p:spPr bwMode="auto">
          <a:xfrm>
            <a:off x="8129860" y="2996630"/>
            <a:ext cx="1656000" cy="360362"/>
          </a:xfrm>
          <a:prstGeom prst="rect">
            <a:avLst/>
          </a:prstGeom>
          <a:gradFill rotWithShape="1">
            <a:gsLst>
              <a:gs pos="0">
                <a:srgbClr val="90B9E6"/>
              </a:gs>
              <a:gs pos="100000">
                <a:srgbClr val="2A79D0"/>
              </a:gs>
            </a:gsLst>
            <a:lin ang="5400000" scaled="1"/>
          </a:gradFill>
          <a:ln w="12700">
            <a:solidFill>
              <a:srgbClr val="F8F8F8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40505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600" b="1" i="0" u="none" strike="noStrike" kern="0" cap="none" spc="0" normalizeH="0" baseline="0" noProof="1" smtClean="0">
                <a:ln>
                  <a:noFill/>
                </a:ln>
                <a:solidFill>
                  <a:srgbClr val="F8F8F8"/>
                </a:solidFill>
                <a:effectLst/>
                <a:uLnTx/>
                <a:uFillTx/>
              </a:rPr>
              <a:t>2014</a:t>
            </a:r>
            <a:endParaRPr kumimoji="0" lang="de-DE" sz="1600" b="1" i="0" u="none" strike="noStrike" kern="0" cap="none" spc="0" normalizeH="0" baseline="0" noProof="1">
              <a:ln>
                <a:noFill/>
              </a:ln>
              <a:solidFill>
                <a:srgbClr val="F8F8F8"/>
              </a:solidFill>
              <a:effectLst/>
              <a:uLnTx/>
              <a:uFillTx/>
            </a:endParaRPr>
          </a:p>
        </p:txBody>
      </p:sp>
      <p:sp>
        <p:nvSpPr>
          <p:cNvPr id="74" name="Oval 24"/>
          <p:cNvSpPr>
            <a:spLocks noChangeArrowheads="1"/>
          </p:cNvSpPr>
          <p:nvPr/>
        </p:nvSpPr>
        <p:spPr bwMode="auto">
          <a:xfrm>
            <a:off x="6969224" y="2887881"/>
            <a:ext cx="177800" cy="177800"/>
          </a:xfrm>
          <a:prstGeom prst="ellipse">
            <a:avLst/>
          </a:prstGeom>
          <a:gradFill rotWithShape="1">
            <a:gsLst>
              <a:gs pos="0">
                <a:srgbClr val="FEA501"/>
              </a:gs>
              <a:gs pos="100000">
                <a:srgbClr val="C40505">
                  <a:alpha val="50000"/>
                </a:srgbClr>
              </a:gs>
            </a:gsLst>
            <a:path path="shape">
              <a:fillToRect l="50000" t="50000" r="50000" b="50000"/>
            </a:path>
          </a:gradFill>
          <a:ln w="12700">
            <a:solidFill>
              <a:srgbClr val="EAEAEA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40505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DE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08" name="Rectangle 21"/>
          <p:cNvSpPr>
            <a:spLocks noChangeArrowheads="1"/>
          </p:cNvSpPr>
          <p:nvPr/>
        </p:nvSpPr>
        <p:spPr bwMode="auto">
          <a:xfrm>
            <a:off x="8259688" y="5229200"/>
            <a:ext cx="1445840" cy="864096"/>
          </a:xfrm>
          <a:prstGeom prst="rect">
            <a:avLst/>
          </a:prstGeom>
          <a:gradFill rotWithShape="1">
            <a:gsLst>
              <a:gs pos="0">
                <a:srgbClr val="EAEAEA"/>
              </a:gs>
              <a:gs pos="100000">
                <a:srgbClr val="FFFFFF"/>
              </a:gs>
            </a:gsLst>
            <a:lin ang="5400000" scaled="1"/>
          </a:gradFill>
          <a:ln w="19050">
            <a:solidFill>
              <a:srgbClr val="FFFF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40505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DE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09" name="Text Box 30"/>
          <p:cNvSpPr txBox="1">
            <a:spLocks noChangeArrowheads="1"/>
          </p:cNvSpPr>
          <p:nvPr/>
        </p:nvSpPr>
        <p:spPr bwMode="auto">
          <a:xfrm>
            <a:off x="8265368" y="5275010"/>
            <a:ext cx="2070100" cy="850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DDDDDD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5F5F5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40505"/>
                  </a:outerShdw>
                </a:effectLst>
              </a14:hiddenEffects>
            </a:ext>
          </a:extLst>
        </p:spPr>
        <p:txBody>
          <a:bodyPr lIns="108000" tIns="64800" rIns="126000">
            <a:spAutoFit/>
          </a:bodyPr>
          <a:lstStyle>
            <a:lvl1pPr>
              <a:defRPr>
                <a:solidFill>
                  <a:srgbClr val="4F4E52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rgbClr val="4F4E52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rgbClr val="4F4E52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rgbClr val="4F4E52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rgbClr val="4F4E52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4F4E52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4F4E52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4F4E52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4F4E52"/>
                </a:solidFill>
                <a:latin typeface="Arial" pitchFamily="34" charset="0"/>
              </a:defRPr>
            </a:lvl9pPr>
          </a:lstStyle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600" b="1" i="0" u="none" strike="noStrike" kern="0" cap="none" spc="0" normalizeH="0" baseline="0" noProof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</a:rPr>
              <a:t>AP 242 ED1 </a:t>
            </a:r>
            <a:br>
              <a:rPr kumimoji="0" lang="de-DE" sz="1600" b="1" i="0" u="none" strike="noStrike" kern="0" cap="none" spc="0" normalizeH="0" baseline="0" noProof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</a:rPr>
            </a:br>
            <a:r>
              <a:rPr kumimoji="0" lang="de-DE" sz="1600" b="1" i="0" u="none" strike="noStrike" kern="0" cap="none" spc="0" normalizeH="0" baseline="0" noProof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</a:rPr>
              <a:t>published</a:t>
            </a:r>
            <a:br>
              <a:rPr kumimoji="0" lang="de-DE" sz="1600" b="1" i="0" u="none" strike="noStrike" kern="0" cap="none" spc="0" normalizeH="0" baseline="0" noProof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</a:rPr>
            </a:br>
            <a:r>
              <a:rPr kumimoji="0" lang="de-DE" sz="1600" b="1" i="0" u="none" strike="noStrike" kern="0" cap="none" spc="0" normalizeH="0" baseline="0" noProof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</a:rPr>
              <a:t>by</a:t>
            </a:r>
            <a:r>
              <a:rPr kumimoji="0" lang="de-DE" sz="1600" b="1" i="0" u="none" strike="noStrike" kern="0" cap="none" spc="0" normalizeH="0" noProof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</a:rPr>
              <a:t> ISO (target)</a:t>
            </a:r>
            <a:endParaRPr kumimoji="0" lang="de-DE" sz="1800" b="0" i="0" u="none" strike="noStrike" kern="0" cap="none" spc="0" normalizeH="0" baseline="0" noProof="1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</a:endParaRPr>
          </a:p>
        </p:txBody>
      </p:sp>
      <p:sp>
        <p:nvSpPr>
          <p:cNvPr id="110" name="Oval 26"/>
          <p:cNvSpPr>
            <a:spLocks noChangeArrowheads="1"/>
          </p:cNvSpPr>
          <p:nvPr/>
        </p:nvSpPr>
        <p:spPr bwMode="auto">
          <a:xfrm>
            <a:off x="8265368" y="2852936"/>
            <a:ext cx="177800" cy="177800"/>
          </a:xfrm>
          <a:prstGeom prst="ellipse">
            <a:avLst/>
          </a:prstGeom>
          <a:gradFill rotWithShape="1">
            <a:gsLst>
              <a:gs pos="0">
                <a:srgbClr val="FEA501"/>
              </a:gs>
              <a:gs pos="100000">
                <a:srgbClr val="C40505">
                  <a:alpha val="50000"/>
                </a:srgbClr>
              </a:gs>
            </a:gsLst>
            <a:path path="shape">
              <a:fillToRect l="50000" t="50000" r="50000" b="50000"/>
            </a:path>
          </a:gradFill>
          <a:ln w="12700">
            <a:solidFill>
              <a:srgbClr val="EAEAEA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40505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DE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11" name="Text Box 30"/>
          <p:cNvSpPr txBox="1">
            <a:spLocks noChangeArrowheads="1"/>
          </p:cNvSpPr>
          <p:nvPr/>
        </p:nvSpPr>
        <p:spPr bwMode="auto">
          <a:xfrm>
            <a:off x="7905328" y="2564904"/>
            <a:ext cx="562869" cy="3270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DDDDDD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5F5F5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40505"/>
                  </a:outerShdw>
                </a:effectLst>
              </a14:hiddenEffects>
            </a:ext>
          </a:extLst>
        </p:spPr>
        <p:txBody>
          <a:bodyPr wrap="square" lIns="108000" tIns="64800" rIns="126000">
            <a:spAutoFit/>
          </a:bodyPr>
          <a:lstStyle>
            <a:lvl1pPr>
              <a:defRPr>
                <a:solidFill>
                  <a:srgbClr val="4F4E52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rgbClr val="4F4E52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rgbClr val="4F4E52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rgbClr val="4F4E52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rgbClr val="4F4E52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4F4E52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4F4E52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4F4E52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4F4E52"/>
                </a:solidFill>
                <a:latin typeface="Arial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400" b="0" i="1" u="none" strike="noStrike" kern="0" cap="none" spc="0" normalizeH="0" baseline="0" noProof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02</a:t>
            </a:r>
            <a:endParaRPr kumimoji="0" lang="de-DE" sz="1400" b="0" i="1" u="none" strike="noStrike" kern="0" cap="none" spc="0" normalizeH="0" baseline="0" noProof="1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112" name="Line 17"/>
          <p:cNvSpPr>
            <a:spLocks noChangeShapeType="1"/>
          </p:cNvSpPr>
          <p:nvPr/>
        </p:nvSpPr>
        <p:spPr bwMode="auto">
          <a:xfrm flipH="1" flipV="1">
            <a:off x="8354268" y="1071781"/>
            <a:ext cx="10666" cy="1793855"/>
          </a:xfrm>
          <a:prstGeom prst="line">
            <a:avLst/>
          </a:prstGeom>
          <a:noFill/>
          <a:ln w="19050">
            <a:solidFill>
              <a:srgbClr val="808080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40505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DE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13" name="Rectangle 21"/>
          <p:cNvSpPr>
            <a:spLocks noChangeArrowheads="1"/>
          </p:cNvSpPr>
          <p:nvPr/>
        </p:nvSpPr>
        <p:spPr bwMode="auto">
          <a:xfrm>
            <a:off x="7714704" y="1065436"/>
            <a:ext cx="2093912" cy="864096"/>
          </a:xfrm>
          <a:prstGeom prst="rect">
            <a:avLst/>
          </a:prstGeom>
          <a:gradFill rotWithShape="1">
            <a:gsLst>
              <a:gs pos="0">
                <a:srgbClr val="EAEAEA"/>
              </a:gs>
              <a:gs pos="100000">
                <a:srgbClr val="FFFFFF"/>
              </a:gs>
            </a:gsLst>
            <a:lin ang="5400000" scaled="1"/>
          </a:gradFill>
          <a:ln w="19050">
            <a:solidFill>
              <a:srgbClr val="FFFF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40505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DE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14" name="Text Box 30"/>
          <p:cNvSpPr txBox="1">
            <a:spLocks noChangeArrowheads="1"/>
          </p:cNvSpPr>
          <p:nvPr/>
        </p:nvSpPr>
        <p:spPr bwMode="auto">
          <a:xfrm>
            <a:off x="7858720" y="1139663"/>
            <a:ext cx="2070100" cy="6040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DDDDDD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5F5F5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40505"/>
                  </a:outerShdw>
                </a:effectLst>
              </a14:hiddenEffects>
            </a:ext>
          </a:extLst>
        </p:spPr>
        <p:txBody>
          <a:bodyPr lIns="108000" tIns="64800" rIns="126000">
            <a:spAutoFit/>
          </a:bodyPr>
          <a:lstStyle>
            <a:lvl1pPr>
              <a:defRPr>
                <a:solidFill>
                  <a:srgbClr val="4F4E52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rgbClr val="4F4E52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rgbClr val="4F4E52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rgbClr val="4F4E52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rgbClr val="4F4E52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4F4E52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4F4E52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4F4E52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4F4E52"/>
                </a:solidFill>
                <a:latin typeface="Arial" pitchFamily="34" charset="0"/>
              </a:defRPr>
            </a:lvl9pPr>
          </a:lstStyle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600" b="1" i="0" u="none" strike="noStrike" kern="0" cap="none" spc="0" normalizeH="0" baseline="0" noProof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</a:rPr>
              <a:t>IS documentation</a:t>
            </a:r>
            <a:br>
              <a:rPr kumimoji="0" lang="de-DE" sz="1600" b="1" i="0" u="none" strike="noStrike" kern="0" cap="none" spc="0" normalizeH="0" baseline="0" noProof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</a:rPr>
            </a:br>
            <a:r>
              <a:rPr kumimoji="0" lang="de-DE" sz="1600" b="1" i="0" u="none" strike="noStrike" kern="0" cap="none" spc="0" normalizeH="0" baseline="0" noProof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</a:rPr>
              <a:t> sent</a:t>
            </a:r>
            <a:r>
              <a:rPr kumimoji="0" lang="de-DE" sz="1600" b="1" i="0" u="none" strike="noStrike" kern="0" cap="none" spc="0" normalizeH="0" noProof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</a:rPr>
              <a:t> to ISO </a:t>
            </a:r>
            <a:endParaRPr kumimoji="0" lang="de-DE" sz="1800" b="0" i="0" u="none" strike="noStrike" kern="0" cap="none" spc="0" normalizeH="0" baseline="0" noProof="1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</a:endParaRPr>
          </a:p>
        </p:txBody>
      </p:sp>
      <p:sp>
        <p:nvSpPr>
          <p:cNvPr id="115" name="Oval 26"/>
          <p:cNvSpPr>
            <a:spLocks noChangeArrowheads="1"/>
          </p:cNvSpPr>
          <p:nvPr/>
        </p:nvSpPr>
        <p:spPr bwMode="auto">
          <a:xfrm>
            <a:off x="8769424" y="3344292"/>
            <a:ext cx="177800" cy="177800"/>
          </a:xfrm>
          <a:prstGeom prst="ellipse">
            <a:avLst/>
          </a:prstGeom>
          <a:gradFill rotWithShape="1">
            <a:gsLst>
              <a:gs pos="0">
                <a:srgbClr val="FEA501"/>
              </a:gs>
              <a:gs pos="100000">
                <a:srgbClr val="C40505">
                  <a:alpha val="50000"/>
                </a:srgbClr>
              </a:gs>
            </a:gsLst>
            <a:path path="shape">
              <a:fillToRect l="50000" t="50000" r="50000" b="50000"/>
            </a:path>
          </a:gradFill>
          <a:ln w="12700">
            <a:solidFill>
              <a:srgbClr val="EAEAEA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40505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DE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16" name="Line 17"/>
          <p:cNvSpPr>
            <a:spLocks noChangeShapeType="1"/>
          </p:cNvSpPr>
          <p:nvPr/>
        </p:nvSpPr>
        <p:spPr bwMode="auto">
          <a:xfrm flipV="1">
            <a:off x="8875340" y="3356992"/>
            <a:ext cx="0" cy="1884908"/>
          </a:xfrm>
          <a:prstGeom prst="line">
            <a:avLst/>
          </a:prstGeom>
          <a:noFill/>
          <a:ln w="19050">
            <a:solidFill>
              <a:srgbClr val="808080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40505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DE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63" name="Text Box 30"/>
          <p:cNvSpPr txBox="1">
            <a:spLocks noChangeArrowheads="1"/>
          </p:cNvSpPr>
          <p:nvPr/>
        </p:nvSpPr>
        <p:spPr bwMode="auto">
          <a:xfrm>
            <a:off x="8786811" y="3429000"/>
            <a:ext cx="562869" cy="3270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DDDDDD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5F5F5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40505"/>
                  </a:outerShdw>
                </a:effectLst>
              </a14:hiddenEffects>
            </a:ext>
          </a:extLst>
        </p:spPr>
        <p:txBody>
          <a:bodyPr wrap="square" lIns="108000" tIns="64800" rIns="126000">
            <a:spAutoFit/>
          </a:bodyPr>
          <a:lstStyle>
            <a:lvl1pPr>
              <a:defRPr>
                <a:solidFill>
                  <a:srgbClr val="4F4E52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rgbClr val="4F4E52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rgbClr val="4F4E52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rgbClr val="4F4E52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rgbClr val="4F4E52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4F4E52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4F4E52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4F4E52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4F4E52"/>
                </a:solidFill>
                <a:latin typeface="Arial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400" b="0" i="1" u="none" strike="noStrike" kern="0" cap="none" spc="0" normalizeH="0" baseline="0" noProof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07?</a:t>
            </a:r>
            <a:endParaRPr kumimoji="0" lang="de-DE" sz="1400" b="0" i="1" u="none" strike="noStrike" kern="0" cap="none" spc="0" normalizeH="0" baseline="0" noProof="1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5471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Structure du </a:t>
            </a:r>
            <a:r>
              <a:rPr lang="en-GB" dirty="0" err="1" smtClean="0"/>
              <a:t>projet</a:t>
            </a:r>
            <a:r>
              <a:rPr lang="en-GB" dirty="0" smtClean="0"/>
              <a:t>: </a:t>
            </a:r>
            <a:r>
              <a:rPr lang="en-GB" dirty="0" err="1" smtClean="0"/>
              <a:t>vue</a:t>
            </a:r>
            <a:r>
              <a:rPr lang="en-GB" dirty="0" smtClean="0"/>
              <a:t> </a:t>
            </a:r>
            <a:r>
              <a:rPr lang="en-GB" dirty="0" err="1" smtClean="0"/>
              <a:t>externe</a:t>
            </a:r>
            <a:endParaRPr lang="en-GB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9339" y="1268760"/>
            <a:ext cx="7625736" cy="46840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ZoneTexte 3"/>
          <p:cNvSpPr txBox="1"/>
          <p:nvPr/>
        </p:nvSpPr>
        <p:spPr>
          <a:xfrm rot="18952019">
            <a:off x="6191388" y="5604332"/>
            <a:ext cx="118974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00" i="1" dirty="0" smtClean="0"/>
              <a:t>En </a:t>
            </a:r>
            <a:r>
              <a:rPr lang="en-GB" sz="1200" i="1" dirty="0" err="1" smtClean="0"/>
              <a:t>préparation</a:t>
            </a:r>
            <a:endParaRPr lang="en-GB" sz="1200" i="1" dirty="0"/>
          </a:p>
        </p:txBody>
      </p:sp>
    </p:spTree>
    <p:extLst>
      <p:ext uri="{BB962C8B-B14F-4D97-AF65-F5344CB8AC3E}">
        <p14:creationId xmlns:p14="http://schemas.microsoft.com/office/powerpoint/2010/main" val="2760432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12913" y="260350"/>
            <a:ext cx="7128519" cy="1014413"/>
          </a:xfrm>
        </p:spPr>
        <p:txBody>
          <a:bodyPr/>
          <a:lstStyle/>
          <a:p>
            <a:r>
              <a:rPr lang="en-GB" dirty="0" err="1" smtClean="0">
                <a:effectLst/>
              </a:rPr>
              <a:t>Maniere</a:t>
            </a:r>
            <a:r>
              <a:rPr lang="en-GB" dirty="0" smtClean="0">
                <a:effectLst/>
              </a:rPr>
              <a:t> de </a:t>
            </a:r>
            <a:r>
              <a:rPr lang="en-GB" dirty="0" err="1" smtClean="0">
                <a:effectLst/>
              </a:rPr>
              <a:t>travailler</a:t>
            </a:r>
            <a:r>
              <a:rPr lang="en-GB" dirty="0" smtClean="0">
                <a:effectLst/>
              </a:rPr>
              <a:t> du </a:t>
            </a:r>
            <a:r>
              <a:rPr lang="en-GB" dirty="0" err="1" smtClean="0">
                <a:effectLst/>
              </a:rPr>
              <a:t>projet</a:t>
            </a:r>
            <a:r>
              <a:rPr lang="en-GB" dirty="0" smtClean="0">
                <a:effectLst/>
              </a:rPr>
              <a:t> AP 242</a:t>
            </a:r>
            <a:endParaRPr lang="en-GB" dirty="0">
              <a:effectLst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6456" y="1131416"/>
            <a:ext cx="9849544" cy="4114800"/>
          </a:xfrm>
        </p:spPr>
        <p:txBody>
          <a:bodyPr/>
          <a:lstStyle/>
          <a:p>
            <a:r>
              <a:rPr lang="en-GB" sz="2000" b="0" dirty="0" smtClean="0"/>
              <a:t>Premier </a:t>
            </a:r>
            <a:r>
              <a:rPr lang="en-GB" sz="2000" b="0" dirty="0" err="1" smtClean="0"/>
              <a:t>projet</a:t>
            </a:r>
            <a:r>
              <a:rPr lang="en-GB" sz="2000" b="0" dirty="0" smtClean="0"/>
              <a:t> international de </a:t>
            </a:r>
            <a:r>
              <a:rPr lang="en-GB" sz="2000" b="0" dirty="0" err="1" smtClean="0"/>
              <a:t>développement</a:t>
            </a:r>
            <a:r>
              <a:rPr lang="en-GB" sz="2000" b="0" dirty="0" smtClean="0"/>
              <a:t> de standards STEP</a:t>
            </a:r>
            <a:br>
              <a:rPr lang="en-GB" sz="2000" b="0" dirty="0" smtClean="0"/>
            </a:br>
            <a:r>
              <a:rPr lang="en-GB" sz="2000" b="0" dirty="0" smtClean="0"/>
              <a:t>par </a:t>
            </a:r>
            <a:r>
              <a:rPr lang="en-GB" sz="2000" b="0" dirty="0" err="1" smtClean="0"/>
              <a:t>l’aéronautique</a:t>
            </a:r>
            <a:r>
              <a:rPr lang="en-GB" sz="2000" b="0" dirty="0" smtClean="0"/>
              <a:t> et </a:t>
            </a:r>
            <a:r>
              <a:rPr lang="en-GB" sz="2000" b="0" dirty="0" err="1" smtClean="0"/>
              <a:t>l’automobile</a:t>
            </a:r>
            <a:r>
              <a:rPr lang="en-GB" sz="2000" b="0" dirty="0" smtClean="0"/>
              <a:t>, </a:t>
            </a:r>
          </a:p>
          <a:p>
            <a:pPr lvl="1"/>
            <a:r>
              <a:rPr lang="en-GB" sz="1600" b="0" dirty="0" err="1" smtClean="0"/>
              <a:t>Gestion</a:t>
            </a:r>
            <a:r>
              <a:rPr lang="en-GB" sz="1600" b="0" dirty="0" smtClean="0"/>
              <a:t> des budgets et </a:t>
            </a:r>
            <a:r>
              <a:rPr lang="en-GB" sz="1600" b="0" dirty="0" err="1" smtClean="0"/>
              <a:t>ressources</a:t>
            </a:r>
            <a:r>
              <a:rPr lang="en-GB" sz="1600" b="0" dirty="0" smtClean="0"/>
              <a:t>: USA: PDES </a:t>
            </a:r>
            <a:r>
              <a:rPr lang="en-GB" sz="1600" b="0" dirty="0" err="1" smtClean="0"/>
              <a:t>Inc</a:t>
            </a:r>
            <a:r>
              <a:rPr lang="en-GB" sz="1600" b="0" dirty="0" smtClean="0"/>
              <a:t>, Europe: </a:t>
            </a:r>
            <a:r>
              <a:rPr lang="en-GB" sz="1600" b="0" dirty="0" err="1" smtClean="0"/>
              <a:t>ProSTEP</a:t>
            </a:r>
            <a:r>
              <a:rPr lang="en-GB" sz="1600" b="0" dirty="0" smtClean="0"/>
              <a:t> </a:t>
            </a:r>
            <a:r>
              <a:rPr lang="en-GB" sz="1600" b="0" dirty="0" err="1" smtClean="0"/>
              <a:t>iViP</a:t>
            </a:r>
            <a:r>
              <a:rPr lang="en-GB" sz="1600" b="0" dirty="0" smtClean="0"/>
              <a:t>.</a:t>
            </a:r>
          </a:p>
          <a:p>
            <a:r>
              <a:rPr lang="en-GB" sz="2000" b="0" dirty="0" smtClean="0"/>
              <a:t>Organisations de workshops </a:t>
            </a:r>
            <a:r>
              <a:rPr lang="en-GB" sz="2000" b="0" dirty="0"/>
              <a:t>aux phases </a:t>
            </a:r>
            <a:r>
              <a:rPr lang="en-GB" sz="2000" b="0" dirty="0" err="1"/>
              <a:t>clé</a:t>
            </a:r>
            <a:r>
              <a:rPr lang="en-GB" sz="2000" b="0" dirty="0"/>
              <a:t> du </a:t>
            </a:r>
            <a:r>
              <a:rPr lang="en-GB" sz="2000" b="0" dirty="0" err="1" smtClean="0"/>
              <a:t>projet</a:t>
            </a:r>
            <a:r>
              <a:rPr lang="en-GB" sz="2000" b="0" dirty="0"/>
              <a:t> </a:t>
            </a:r>
            <a:endParaRPr lang="en-GB" sz="1600" b="0" dirty="0"/>
          </a:p>
          <a:p>
            <a:pPr lvl="1"/>
            <a:r>
              <a:rPr lang="en-GB" sz="1600" b="0" dirty="0" err="1" smtClean="0"/>
              <a:t>Alternance</a:t>
            </a:r>
            <a:r>
              <a:rPr lang="en-GB" sz="1600" b="0" dirty="0" smtClean="0"/>
              <a:t> USA / Europe</a:t>
            </a:r>
            <a:endParaRPr lang="en-GB" sz="1600" b="0" dirty="0"/>
          </a:p>
          <a:p>
            <a:r>
              <a:rPr lang="en-GB" sz="2000" b="0" dirty="0" smtClean="0"/>
              <a:t>Teleconferences </a:t>
            </a:r>
            <a:r>
              <a:rPr lang="en-GB" sz="2000" b="0" dirty="0" err="1" smtClean="0"/>
              <a:t>périodiques</a:t>
            </a:r>
            <a:r>
              <a:rPr lang="en-GB" sz="2000" b="0" dirty="0" smtClean="0"/>
              <a:t> </a:t>
            </a:r>
            <a:r>
              <a:rPr lang="en-GB" sz="2000" b="0" dirty="0" err="1" smtClean="0"/>
              <a:t>réunissant</a:t>
            </a:r>
            <a:r>
              <a:rPr lang="en-GB" sz="2000" b="0" dirty="0" smtClean="0"/>
              <a:t> </a:t>
            </a:r>
            <a:r>
              <a:rPr lang="en-GB" sz="2000" b="0" dirty="0" err="1"/>
              <a:t>l’ensemble</a:t>
            </a:r>
            <a:r>
              <a:rPr lang="en-GB" sz="2000" b="0" dirty="0"/>
              <a:t> des </a:t>
            </a:r>
            <a:r>
              <a:rPr lang="en-GB" sz="2000" b="0" dirty="0" err="1"/>
              <a:t>acteurs</a:t>
            </a:r>
            <a:r>
              <a:rPr lang="en-GB" sz="2000" b="0" dirty="0"/>
              <a:t> du </a:t>
            </a:r>
            <a:r>
              <a:rPr lang="en-GB" sz="2000" b="0" dirty="0" err="1" smtClean="0"/>
              <a:t>projet</a:t>
            </a:r>
            <a:endParaRPr lang="en-GB" sz="2000" b="0" dirty="0"/>
          </a:p>
          <a:p>
            <a:r>
              <a:rPr lang="en-GB" sz="2000" b="0" dirty="0" err="1" smtClean="0"/>
              <a:t>Décomposition</a:t>
            </a:r>
            <a:r>
              <a:rPr lang="en-GB" sz="2000" b="0" dirty="0" smtClean="0"/>
              <a:t> en </a:t>
            </a:r>
            <a:r>
              <a:rPr lang="en-GB" sz="2000" b="0" dirty="0" err="1" smtClean="0"/>
              <a:t>groupes</a:t>
            </a:r>
            <a:r>
              <a:rPr lang="en-GB" sz="2000" b="0" dirty="0" smtClean="0"/>
              <a:t> de travail</a:t>
            </a:r>
          </a:p>
          <a:p>
            <a:pPr lvl="1"/>
            <a:r>
              <a:rPr lang="en-GB" sz="1800" b="0" dirty="0" smtClean="0"/>
              <a:t>Business Object Model (PDM, …), 3D PMI</a:t>
            </a:r>
          </a:p>
          <a:p>
            <a:pPr lvl="1"/>
            <a:r>
              <a:rPr lang="en-GB" sz="1800" b="0" dirty="0" err="1" smtClean="0"/>
              <a:t>Puis</a:t>
            </a:r>
            <a:r>
              <a:rPr lang="en-GB" sz="1800" b="0" dirty="0" smtClean="0"/>
              <a:t> 3D </a:t>
            </a:r>
            <a:r>
              <a:rPr lang="en-GB" sz="1800" b="0" dirty="0" err="1" smtClean="0"/>
              <a:t>tesselé</a:t>
            </a:r>
            <a:r>
              <a:rPr lang="en-GB" sz="1800" b="0" dirty="0" smtClean="0"/>
              <a:t>, </a:t>
            </a:r>
            <a:r>
              <a:rPr lang="en-GB" sz="1800" b="0" dirty="0" err="1" smtClean="0"/>
              <a:t>Cinematique</a:t>
            </a:r>
            <a:r>
              <a:rPr lang="en-GB" sz="1800" b="0" dirty="0" smtClean="0"/>
              <a:t>, harmonisation PDM avec STEP AP 239 / OASIS PLCS</a:t>
            </a:r>
          </a:p>
          <a:p>
            <a:r>
              <a:rPr lang="en-GB" sz="2000" b="0" dirty="0" err="1" smtClean="0"/>
              <a:t>Téléconference</a:t>
            </a:r>
            <a:r>
              <a:rPr lang="en-GB" sz="2000" b="0" dirty="0" smtClean="0"/>
              <a:t> </a:t>
            </a:r>
            <a:r>
              <a:rPr lang="en-GB" sz="2000" b="0" dirty="0" err="1" smtClean="0"/>
              <a:t>d’avancement</a:t>
            </a:r>
            <a:r>
              <a:rPr lang="en-GB" sz="2000" b="0" dirty="0"/>
              <a:t> </a:t>
            </a:r>
            <a:r>
              <a:rPr lang="en-GB" sz="2000" b="0" dirty="0" smtClean="0"/>
              <a:t>à </a:t>
            </a:r>
            <a:r>
              <a:rPr lang="en-GB" sz="2000" b="0" dirty="0" err="1" smtClean="0"/>
              <a:t>l’attention</a:t>
            </a:r>
            <a:r>
              <a:rPr lang="en-GB" sz="2000" b="0" dirty="0" smtClean="0"/>
              <a:t> des </a:t>
            </a:r>
            <a:r>
              <a:rPr lang="en-GB" sz="2000" b="0" dirty="0" err="1" smtClean="0"/>
              <a:t>vendeurs</a:t>
            </a:r>
            <a:r>
              <a:rPr lang="en-GB" sz="2000" b="0" dirty="0" smtClean="0"/>
              <a:t> PLM</a:t>
            </a:r>
          </a:p>
          <a:p>
            <a:r>
              <a:rPr lang="en-GB" sz="2000" b="0" dirty="0" err="1" smtClean="0"/>
              <a:t>Téleconférence</a:t>
            </a:r>
            <a:r>
              <a:rPr lang="en-GB" sz="2000" b="0" dirty="0" smtClean="0"/>
              <a:t> </a:t>
            </a:r>
            <a:r>
              <a:rPr lang="en-GB" sz="2000" b="0" dirty="0" err="1" smtClean="0"/>
              <a:t>régulière</a:t>
            </a:r>
            <a:r>
              <a:rPr lang="en-GB" sz="2000" b="0" dirty="0" smtClean="0"/>
              <a:t> du </a:t>
            </a:r>
            <a:r>
              <a:rPr lang="en-GB" sz="2000" b="0" dirty="0" err="1" smtClean="0"/>
              <a:t>comité</a:t>
            </a:r>
            <a:r>
              <a:rPr lang="en-GB" sz="2000" b="0" dirty="0" smtClean="0"/>
              <a:t> de pilotage du </a:t>
            </a:r>
            <a:r>
              <a:rPr lang="en-GB" sz="2000" b="0" dirty="0" err="1" smtClean="0"/>
              <a:t>projet</a:t>
            </a:r>
            <a:r>
              <a:rPr lang="en-GB" sz="2000" b="0" dirty="0" smtClean="0"/>
              <a:t> AP 242</a:t>
            </a:r>
          </a:p>
          <a:p>
            <a:r>
              <a:rPr lang="en-GB" sz="2000" b="0" dirty="0" err="1" smtClean="0"/>
              <a:t>Mise</a:t>
            </a:r>
            <a:r>
              <a:rPr lang="en-GB" sz="2000" b="0" dirty="0" smtClean="0"/>
              <a:t> </a:t>
            </a:r>
            <a:r>
              <a:rPr lang="en-GB" sz="2000" b="0" dirty="0"/>
              <a:t>en place du site web public </a:t>
            </a:r>
            <a:r>
              <a:rPr lang="en-GB" sz="2000" b="0" dirty="0" smtClean="0"/>
              <a:t>STEP </a:t>
            </a:r>
            <a:r>
              <a:rPr lang="en-GB" sz="2000" b="0" dirty="0"/>
              <a:t>AP </a:t>
            </a:r>
            <a:r>
              <a:rPr lang="en-GB" sz="2000" b="0" dirty="0" smtClean="0"/>
              <a:t>242</a:t>
            </a:r>
            <a:endParaRPr lang="en-GB" sz="1100" b="0" dirty="0"/>
          </a:p>
          <a:p>
            <a:r>
              <a:rPr lang="en-GB" sz="2000" b="0" dirty="0" smtClean="0"/>
              <a:t>Suppression de </a:t>
            </a:r>
            <a:r>
              <a:rPr lang="en-GB" sz="2000" b="0" dirty="0" err="1" smtClean="0"/>
              <a:t>l’activité</a:t>
            </a:r>
            <a:r>
              <a:rPr lang="en-GB" sz="2000" b="0" dirty="0" smtClean="0"/>
              <a:t> de </a:t>
            </a:r>
            <a:r>
              <a:rPr lang="en-GB" sz="2000" b="0" dirty="0" err="1" smtClean="0"/>
              <a:t>développement</a:t>
            </a:r>
            <a:r>
              <a:rPr lang="en-GB" sz="2000" b="0" dirty="0" smtClean="0"/>
              <a:t> des recommendations </a:t>
            </a:r>
            <a:r>
              <a:rPr lang="en-GB" sz="2000" b="0" dirty="0" err="1" smtClean="0"/>
              <a:t>d’utilisations</a:t>
            </a:r>
            <a:r>
              <a:rPr lang="en-GB" sz="2000" b="0" dirty="0" smtClean="0"/>
              <a:t> PDM AP 242</a:t>
            </a:r>
          </a:p>
          <a:p>
            <a:pPr lvl="1"/>
            <a:r>
              <a:rPr lang="en-GB" b="0" dirty="0" err="1" smtClean="0"/>
              <a:t>Transfert</a:t>
            </a:r>
            <a:r>
              <a:rPr lang="en-GB" b="0" dirty="0" smtClean="0"/>
              <a:t> au </a:t>
            </a:r>
            <a:r>
              <a:rPr lang="en-GB" b="0" dirty="0" err="1" smtClean="0"/>
              <a:t>futur</a:t>
            </a:r>
            <a:r>
              <a:rPr lang="en-GB" b="0" dirty="0" smtClean="0"/>
              <a:t> PDM Implementer Forum</a:t>
            </a:r>
          </a:p>
        </p:txBody>
      </p:sp>
    </p:spTree>
    <p:extLst>
      <p:ext uri="{BB962C8B-B14F-4D97-AF65-F5344CB8AC3E}">
        <p14:creationId xmlns:p14="http://schemas.microsoft.com/office/powerpoint/2010/main" val="3497076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/>
          <p:cNvSpPr txBox="1"/>
          <p:nvPr/>
        </p:nvSpPr>
        <p:spPr>
          <a:xfrm>
            <a:off x="1612071" y="2659400"/>
            <a:ext cx="7146508" cy="76944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fr-FR" sz="4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Merci pour votre attention</a:t>
            </a:r>
            <a:endParaRPr lang="fr-FR" sz="44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7130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dele@">
  <a:themeElements>
    <a:clrScheme name="">
      <a:dk1>
        <a:srgbClr val="000000"/>
      </a:dk1>
      <a:lt1>
        <a:srgbClr val="FFFFFF"/>
      </a:lt1>
      <a:dk2>
        <a:srgbClr val="7AEDFC"/>
      </a:dk2>
      <a:lt2>
        <a:srgbClr val="FFFF00"/>
      </a:lt2>
      <a:accent1>
        <a:srgbClr val="FF00FF"/>
      </a:accent1>
      <a:accent2>
        <a:srgbClr val="FF8000"/>
      </a:accent2>
      <a:accent3>
        <a:srgbClr val="BEF4FD"/>
      </a:accent3>
      <a:accent4>
        <a:srgbClr val="DADADA"/>
      </a:accent4>
      <a:accent5>
        <a:srgbClr val="FFAAFF"/>
      </a:accent5>
      <a:accent6>
        <a:srgbClr val="E77300"/>
      </a:accent6>
      <a:hlink>
        <a:srgbClr val="00FF00"/>
      </a:hlink>
      <a:folHlink>
        <a:srgbClr val="C0FFFF"/>
      </a:folHlink>
    </a:clrScheme>
    <a:fontScheme name="modele@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tx1"/>
        </a:solidFill>
        <a:ln w="12700" cap="flat" cmpd="sng" algn="ctr">
          <a:solidFill>
            <a:schemeClr val="bg2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1600" b="0" i="0" u="none" strike="noStrike" cap="none" normalizeH="0" baseline="0" smtClean="0">
            <a:ln>
              <a:noFill/>
            </a:ln>
            <a:solidFill>
              <a:schemeClr val="bg2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tx1"/>
        </a:solidFill>
        <a:ln w="12700" cap="flat" cmpd="sng" algn="ctr">
          <a:solidFill>
            <a:schemeClr val="bg2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1600" b="0" i="0" u="none" strike="noStrike" cap="none" normalizeH="0" baseline="0" smtClean="0">
            <a:ln>
              <a:noFill/>
            </a:ln>
            <a:solidFill>
              <a:schemeClr val="bg2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modele@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e@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e@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e@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e@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e@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e@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297</Words>
  <Application>Microsoft Office PowerPoint</Application>
  <PresentationFormat>Format A4 (210 x 297 mm)</PresentationFormat>
  <Paragraphs>77</Paragraphs>
  <Slides>7</Slides>
  <Notes>1</Notes>
  <HiddenSlides>0</HiddenSlides>
  <MMClips>0</MMClips>
  <ScaleCrop>false</ScaleCrop>
  <HeadingPairs>
    <vt:vector size="6" baseType="variant">
      <vt:variant>
        <vt:lpstr>Thème</vt:lpstr>
      </vt:variant>
      <vt:variant>
        <vt:i4>1</vt:i4>
      </vt:variant>
      <vt:variant>
        <vt:lpstr>Serveurs OLE incorporés</vt:lpstr>
      </vt:variant>
      <vt:variant>
        <vt:i4>1</vt:i4>
      </vt:variant>
      <vt:variant>
        <vt:lpstr>Titres des diapositives</vt:lpstr>
      </vt:variant>
      <vt:variant>
        <vt:i4>7</vt:i4>
      </vt:variant>
    </vt:vector>
  </HeadingPairs>
  <TitlesOfParts>
    <vt:vector size="9" baseType="lpstr">
      <vt:lpstr>modele@</vt:lpstr>
      <vt:lpstr>Image</vt:lpstr>
      <vt:lpstr>Présentation PowerPoint</vt:lpstr>
      <vt:lpstr>Pourquoi un nouvel AP?</vt:lpstr>
      <vt:lpstr>Whitepaper “Development of a Convergent Modular STEP Application Protocol Based on AP 203 and AP 214: STEP AP 242 – Managed Model Based 3D Engineering</vt:lpstr>
      <vt:lpstr>Summary of STEP AP 242 Edition 1</vt:lpstr>
      <vt:lpstr>Structure du projet: vue externe</vt:lpstr>
      <vt:lpstr>Maniere de travailler du projet AP 242</vt:lpstr>
      <vt:lpstr>Présentation PowerPoint</vt:lpstr>
    </vt:vector>
  </TitlesOfParts>
  <Company>AFNeT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Comité de Pilotage   Projet S.E.I.N.E.  (Standards pour l’Entreprise Innovante Numérique Etendue) pierre.faure@dassault-aviation.fr jean.brange@afnet.fr samy.scemama@afnet.fr http://www.boost-industrie.com 23/10/2006</dc:title>
  <dc:creator>DELAUNAY, Jean-yves</dc:creator>
  <cp:lastModifiedBy>DELAUNAY, Jean-yves</cp:lastModifiedBy>
  <cp:revision>375</cp:revision>
  <dcterms:modified xsi:type="dcterms:W3CDTF">2014-03-26T08:31:01Z</dcterms:modified>
</cp:coreProperties>
</file>