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7"/>
  </p:notesMasterIdLst>
  <p:handoutMasterIdLst>
    <p:handoutMasterId r:id="rId8"/>
  </p:handoutMasterIdLst>
  <p:sldIdLst>
    <p:sldId id="391" r:id="rId2"/>
    <p:sldId id="436" r:id="rId3"/>
    <p:sldId id="392" r:id="rId4"/>
    <p:sldId id="414" r:id="rId5"/>
    <p:sldId id="425" r:id="rId6"/>
  </p:sldIdLst>
  <p:sldSz cx="9144000" cy="6858000" type="screen4x3"/>
  <p:notesSz cx="7099300" cy="102346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757"/>
    <a:srgbClr val="F0F6F0"/>
    <a:srgbClr val="688947"/>
    <a:srgbClr val="87CB3D"/>
    <a:srgbClr val="006600"/>
    <a:srgbClr val="418144"/>
    <a:srgbClr val="FFFFFF"/>
    <a:srgbClr val="66FF33"/>
    <a:srgbClr val="577F7C"/>
    <a:srgbClr val="C05B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25" autoAdjust="0"/>
    <p:restoredTop sz="95971" autoAdjust="0"/>
  </p:normalViewPr>
  <p:slideViewPr>
    <p:cSldViewPr snapToGrid="0">
      <p:cViewPr>
        <p:scale>
          <a:sx n="70" d="100"/>
          <a:sy n="70" d="100"/>
        </p:scale>
        <p:origin x="-122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3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930"/>
    </p:cViewPr>
  </p:sorterViewPr>
  <p:notesViewPr>
    <p:cSldViewPr snapToGrid="0">
      <p:cViewPr varScale="1">
        <p:scale>
          <a:sx n="83" d="100"/>
          <a:sy n="83" d="100"/>
        </p:scale>
        <p:origin x="-1998" y="-72"/>
      </p:cViewPr>
      <p:guideLst>
        <p:guide orient="horz" pos="3224"/>
        <p:guide pos="2236"/>
      </p:guideLst>
    </p:cSldViewPr>
  </p:notes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4021295" y="0"/>
            <a:ext cx="3076363" cy="5117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AD9F4D-1833-4D03-B229-FBFB19943CC5}" type="datetimeFigureOut">
              <a:rPr lang="en-US" smtClean="0"/>
              <a:t>3/21/2014</a:t>
            </a:fld>
            <a:endParaRPr lang="en-US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721105"/>
            <a:ext cx="3076363" cy="5117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4021295" y="9721105"/>
            <a:ext cx="3076363" cy="5117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586C18-D1D8-49EC-9B0C-1340A469C8C2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2994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4021295" y="0"/>
            <a:ext cx="3076363" cy="5117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45C7AA-A6A9-4731-A7DC-B894346A14E6}" type="datetimeFigureOut">
              <a:rPr lang="fr-FR" smtClean="0"/>
              <a:t>21/03/2014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721105"/>
            <a:ext cx="3076363" cy="5117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4021295" y="9721105"/>
            <a:ext cx="3076363" cy="5117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AB3C5A-D424-4317-95B8-9DA3C62942A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76164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37155" indent="-283521" eaLnBrk="0" hangingPunct="0"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34085" indent="-226817" eaLnBrk="0" hangingPunct="0"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587718" indent="-226817" eaLnBrk="0" hangingPunct="0"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41352" indent="-226817" eaLnBrk="0" hangingPunct="0"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494986" indent="-226817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48620" indent="-226817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02254" indent="-226817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55888" indent="-226817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fld id="{354CA8B8-4DD6-4D44-A24E-4A6BF2E2B216}" type="slidenum">
              <a:rPr lang="fr-FR" smtClean="0">
                <a:solidFill>
                  <a:prstClr val="black"/>
                </a:solidFill>
              </a:rPr>
              <a:pPr eaLnBrk="1" hangingPunct="1"/>
              <a:t>1</a:t>
            </a:fld>
            <a:endParaRPr lang="fr-FR" dirty="0" smtClean="0">
              <a:solidFill>
                <a:prstClr val="black"/>
              </a:solidFill>
            </a:endParaRPr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 smtClean="0">
                <a:solidFill>
                  <a:prstClr val="black"/>
                </a:solidFill>
              </a:rPr>
              <a:t>10 Avril 2013</a:t>
            </a:r>
            <a:endParaRPr lang="fr-FR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46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018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4504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35" y="440692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597237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62713" y="1600200"/>
            <a:ext cx="3716215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419600" y="1600200"/>
            <a:ext cx="3717681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348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280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280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77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7552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2819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538" y="273055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435103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604861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582166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4459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44004" y="131766"/>
            <a:ext cx="1893277" cy="558323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62708" y="131766"/>
            <a:ext cx="5540620" cy="558323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4265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755798" y="1123951"/>
            <a:ext cx="7848650" cy="458100"/>
          </a:xfrm>
          <a:prstGeom prst="rect">
            <a:avLst/>
          </a:prstGeom>
        </p:spPr>
        <p:txBody>
          <a:bodyPr>
            <a:spAutoFit/>
          </a:bodyPr>
          <a:lstStyle>
            <a:lvl1pPr>
              <a:buFont typeface="Arial" pitchFamily="34" charset="0"/>
              <a:buNone/>
              <a:defRPr baseline="0"/>
            </a:lvl1pPr>
          </a:lstStyle>
          <a:p>
            <a:pPr lvl="0"/>
            <a:r>
              <a:rPr lang="en-US" dirty="0" smtClean="0"/>
              <a:t>Click to add subtitle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/>
          </p:nvPr>
        </p:nvSpPr>
        <p:spPr>
          <a:xfrm>
            <a:off x="863600" y="1701800"/>
            <a:ext cx="7777163" cy="4223477"/>
          </a:xfrm>
          <a:prstGeom prst="rect">
            <a:avLst/>
          </a:prstGeom>
        </p:spPr>
        <p:txBody>
          <a:bodyPr/>
          <a:lstStyle>
            <a:lvl1pPr marL="295672" indent="-295672">
              <a:spcBef>
                <a:spcPts val="939"/>
              </a:spcBef>
              <a:defRPr/>
            </a:lvl1pPr>
            <a:lvl2pPr>
              <a:spcBef>
                <a:spcPts val="704"/>
              </a:spcBef>
              <a:defRPr/>
            </a:lvl2pPr>
            <a:lvl3pPr>
              <a:spcBef>
                <a:spcPts val="469"/>
              </a:spcBef>
              <a:defRPr/>
            </a:lvl3pPr>
            <a:lvl4pPr>
              <a:spcBef>
                <a:spcPts val="469"/>
              </a:spcBef>
              <a:defRPr/>
            </a:lvl4pPr>
            <a:lvl5pPr>
              <a:spcBef>
                <a:spcPts val="469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804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81151" y="260351"/>
            <a:ext cx="5577254" cy="10144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85725" tIns="44450" rIns="85725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et modifiez le titre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2707" y="1600200"/>
            <a:ext cx="7574574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5725" tIns="44450" rIns="85725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8360020" y="-26988"/>
            <a:ext cx="798634" cy="2428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85725" tIns="44450" rIns="85725" bIns="44450">
            <a:spAutoFit/>
          </a:bodyPr>
          <a:lstStyle>
            <a:lvl1pPr marL="349250" indent="-349250" defTabSz="862013">
              <a:defRPr sz="1600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1pPr>
            <a:lvl2pPr marL="37931725" indent="-37474525" defTabSz="862013">
              <a:defRPr sz="1600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2pPr>
            <a:lvl3pPr>
              <a:defRPr sz="1600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3pPr>
            <a:lvl4pPr>
              <a:defRPr sz="1600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4pPr>
            <a:lvl5pPr>
              <a:defRPr sz="1600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bg2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l"/>
            <a:r>
              <a:rPr lang="fr-FR" altLang="fr-FR" sz="1000"/>
              <a:t>P : </a:t>
            </a:r>
            <a:fld id="{671B623E-058B-48DB-8D32-4F5197078BB4}" type="slidenum">
              <a:rPr lang="fr-FR" altLang="fr-FR" sz="1000"/>
              <a:pPr algn="l"/>
              <a:t>‹N°›</a:t>
            </a:fld>
            <a:r>
              <a:rPr lang="fr-FR" altLang="fr-FR" sz="1000"/>
              <a:t> </a:t>
            </a:r>
            <a:endParaRPr lang="fr-FR" altLang="fr-FR" sz="600"/>
          </a:p>
        </p:txBody>
      </p:sp>
      <p:sp>
        <p:nvSpPr>
          <p:cNvPr id="1029" name="Rectangle 19"/>
          <p:cNvSpPr>
            <a:spLocks noChangeArrowheads="1"/>
          </p:cNvSpPr>
          <p:nvPr/>
        </p:nvSpPr>
        <p:spPr bwMode="auto">
          <a:xfrm>
            <a:off x="635977" y="1"/>
            <a:ext cx="7244862" cy="2587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85725" tIns="44450" rIns="85725" bIns="44450">
            <a:spAutoFit/>
          </a:bodyPr>
          <a:lstStyle/>
          <a:p>
            <a:pPr marL="349250" indent="-349250" algn="l" defTabSz="862013">
              <a:tabLst>
                <a:tab pos="3860800" algn="ctr"/>
              </a:tabLst>
              <a:defRPr/>
            </a:pPr>
            <a:r>
              <a:rPr lang="fr-FR" sz="1050" b="1" i="1" dirty="0">
                <a:ea typeface="+mn-ea"/>
              </a:rPr>
              <a:t>		26th of March 2014, Paris</a:t>
            </a:r>
          </a:p>
        </p:txBody>
      </p:sp>
      <p:sp>
        <p:nvSpPr>
          <p:cNvPr id="1031" name="Rectangle 36"/>
          <p:cNvSpPr>
            <a:spLocks noChangeArrowheads="1"/>
          </p:cNvSpPr>
          <p:nvPr userDrawn="1"/>
        </p:nvSpPr>
        <p:spPr bwMode="auto">
          <a:xfrm>
            <a:off x="4479635" y="2926349"/>
            <a:ext cx="184731" cy="33855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fr-FR">
              <a:latin typeface="Arial" charset="0"/>
              <a:ea typeface="+mn-ea"/>
            </a:endParaRPr>
          </a:p>
        </p:txBody>
      </p:sp>
      <p:sp>
        <p:nvSpPr>
          <p:cNvPr id="1032" name="Rectangle 38"/>
          <p:cNvSpPr>
            <a:spLocks noChangeArrowheads="1"/>
          </p:cNvSpPr>
          <p:nvPr userDrawn="1"/>
        </p:nvSpPr>
        <p:spPr bwMode="auto">
          <a:xfrm>
            <a:off x="4479635" y="2788236"/>
            <a:ext cx="184731" cy="33855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fr-FR">
              <a:latin typeface="Arial" charset="0"/>
              <a:ea typeface="+mn-ea"/>
            </a:endParaRPr>
          </a:p>
        </p:txBody>
      </p:sp>
      <p:sp>
        <p:nvSpPr>
          <p:cNvPr id="15" name="ZoneTexte 14"/>
          <p:cNvSpPr txBox="1"/>
          <p:nvPr userDrawn="1"/>
        </p:nvSpPr>
        <p:spPr>
          <a:xfrm>
            <a:off x="5873216" y="6176964"/>
            <a:ext cx="184731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endParaRPr lang="fr-FR" dirty="0">
              <a:latin typeface="Arial" charset="0"/>
              <a:ea typeface="+mn-ea"/>
            </a:endParaRPr>
          </a:p>
        </p:txBody>
      </p:sp>
      <p:grpSp>
        <p:nvGrpSpPr>
          <p:cNvPr id="1033" name="Grouper 16"/>
          <p:cNvGrpSpPr>
            <a:grpSpLocks/>
          </p:cNvGrpSpPr>
          <p:nvPr userDrawn="1"/>
        </p:nvGrpSpPr>
        <p:grpSpPr bwMode="auto">
          <a:xfrm>
            <a:off x="158262" y="6035625"/>
            <a:ext cx="8317523" cy="838200"/>
            <a:chOff x="171451" y="5715000"/>
            <a:chExt cx="9010649" cy="838200"/>
          </a:xfrm>
        </p:grpSpPr>
        <p:pic>
          <p:nvPicPr>
            <p:cNvPr id="1034" name="Image 5" descr="Logo_GALIA.JPG"/>
            <p:cNvPicPr>
              <a:picLocks noChangeAspect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1942" y="5876290"/>
              <a:ext cx="1031875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5" name="Picture 4"/>
            <p:cNvPicPr>
              <a:picLocks noChangeAspect="1" noChangeArrowheads="1"/>
            </p:cNvPicPr>
            <p:nvPr userDrawn="1"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44035" y="5876290"/>
              <a:ext cx="1308100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6" name="Picture 12"/>
            <p:cNvPicPr>
              <a:picLocks noChangeAspect="1" noChangeArrowheads="1"/>
            </p:cNvPicPr>
            <p:nvPr userDrawn="1"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451" y="5876291"/>
              <a:ext cx="1286693" cy="326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7" name="Picture 14"/>
            <p:cNvPicPr>
              <a:picLocks noChangeAspect="1" noChangeArrowheads="1"/>
            </p:cNvPicPr>
            <p:nvPr userDrawn="1"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8026" y="5876290"/>
              <a:ext cx="708025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8" name="Image 15" descr="LOGO-plm_lab_logo_v1.jpg"/>
            <p:cNvPicPr>
              <a:picLocks noChangeAspect="1"/>
            </p:cNvPicPr>
            <p:nvPr userDrawn="1"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05788" y="5840571"/>
              <a:ext cx="976312" cy="503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9" name="Image 14" descr="Logo-MICADO.png"/>
            <p:cNvPicPr>
              <a:picLocks noChangeAspect="1"/>
            </p:cNvPicPr>
            <p:nvPr userDrawn="1"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8849" y="5876290"/>
              <a:ext cx="781050" cy="43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0" name="Image 15" descr="Logo-Gifas-95.png"/>
            <p:cNvPicPr>
              <a:picLocks noChangeAspect="1"/>
            </p:cNvPicPr>
            <p:nvPr userDrawn="1"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9708" y="5715000"/>
              <a:ext cx="603250" cy="838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3259020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iming>
    <p:tnLst>
      <p:par>
        <p:cTn id="1" dur="indefinite" restart="never" nodeType="tmRoot"/>
      </p:par>
    </p:tnLst>
  </p:timing>
  <p:txStyles>
    <p:titleStyle>
      <a:lvl1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ＭＳ Ｐゴシック" charset="-128"/>
          <a:cs typeface="ＭＳ Ｐゴシック" charset="-128"/>
        </a:defRPr>
      </a:lvl1pPr>
      <a:lvl2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ＭＳ Ｐゴシック" charset="-128"/>
          <a:cs typeface="ＭＳ Ｐゴシック" charset="-128"/>
        </a:defRPr>
      </a:lvl2pPr>
      <a:lvl3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ＭＳ Ｐゴシック" charset="-128"/>
          <a:cs typeface="ＭＳ Ｐゴシック" charset="-128"/>
        </a:defRPr>
      </a:lvl3pPr>
      <a:lvl4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ＭＳ Ｐゴシック" charset="-128"/>
          <a:cs typeface="ＭＳ Ｐゴシック" charset="-128"/>
        </a:defRPr>
      </a:lvl4pPr>
      <a:lvl5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ea typeface="ＭＳ Ｐゴシック" charset="-128"/>
          <a:cs typeface="ＭＳ Ｐゴシック" charset="-128"/>
        </a:defRPr>
      </a:lvl5pPr>
      <a:lvl6pPr marL="4572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6pPr>
      <a:lvl7pPr marL="9144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7pPr>
      <a:lvl8pPr marL="13716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8pPr>
      <a:lvl9pPr marL="18288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9pPr>
    </p:titleStyle>
    <p:bodyStyle>
      <a:lvl1pPr marL="269875" indent="-269875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70000"/>
        <a:buFont typeface="Wingdings" pitchFamily="2" charset="2"/>
        <a:buChar char="l"/>
        <a:defRPr sz="2300" b="1">
          <a:solidFill>
            <a:schemeClr val="bg2"/>
          </a:solidFill>
          <a:latin typeface="+mn-lt"/>
          <a:ea typeface="ＭＳ Ｐゴシック" charset="-128"/>
          <a:cs typeface="ＭＳ Ｐゴシック" charset="-128"/>
        </a:defRPr>
      </a:lvl1pPr>
      <a:lvl2pPr marL="646113" indent="-215900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70000"/>
        <a:buFont typeface="Wingdings" pitchFamily="2" charset="2"/>
        <a:buChar char="n"/>
        <a:defRPr sz="1900" b="1">
          <a:solidFill>
            <a:schemeClr val="bg2"/>
          </a:solidFill>
          <a:latin typeface="+mn-lt"/>
          <a:ea typeface="ＭＳ Ｐゴシック" charset="-128"/>
        </a:defRPr>
      </a:lvl2pPr>
      <a:lvl3pPr marL="1076325" indent="-214313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100000"/>
        <a:buFont typeface="Wingdings" pitchFamily="2" charset="2"/>
        <a:buChar char="w"/>
        <a:defRPr sz="1700" b="1">
          <a:solidFill>
            <a:schemeClr val="bg2"/>
          </a:solidFill>
          <a:latin typeface="Fujiyama2" charset="0"/>
          <a:ea typeface="ＭＳ Ｐゴシック" charset="-128"/>
        </a:defRPr>
      </a:lvl3pPr>
      <a:lvl4pPr marL="1454150" indent="-160338" algn="l" defTabSz="862013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 New Roman" pitchFamily="18" charset="0"/>
          <a:ea typeface="ＭＳ Ｐゴシック" charset="-128"/>
        </a:defRPr>
      </a:lvl4pPr>
      <a:lvl5pPr marL="18859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  <a:ea typeface="ＭＳ Ｐゴシック" charset="-128"/>
        </a:defRPr>
      </a:lvl5pPr>
      <a:lvl6pPr marL="23431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6pPr>
      <a:lvl7pPr marL="28003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7pPr>
      <a:lvl8pPr marL="32575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8pPr>
      <a:lvl9pPr marL="37147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jp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ctrTitle"/>
          </p:nvPr>
        </p:nvSpPr>
        <p:spPr bwMode="auto">
          <a:xfrm>
            <a:off x="166254" y="524439"/>
            <a:ext cx="8799615" cy="1682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fr-FR" sz="4000" b="1" dirty="0" smtClean="0">
                <a:latin typeface="Arial" pitchFamily="34" charset="0"/>
                <a:cs typeface="Arial" pitchFamily="34" charset="0"/>
              </a:rPr>
              <a:t>Les besoins de l’Industrie Automobile </a:t>
            </a:r>
            <a:endParaRPr lang="fr-FR" sz="4000" b="1" dirty="0" smtClean="0">
              <a:solidFill>
                <a:srgbClr val="808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Sous-titre 1"/>
          <p:cNvSpPr txBox="1">
            <a:spLocks/>
          </p:cNvSpPr>
          <p:nvPr/>
        </p:nvSpPr>
        <p:spPr>
          <a:xfrm>
            <a:off x="11875" y="1530440"/>
            <a:ext cx="9132125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Sous-titre 1"/>
          <p:cNvSpPr txBox="1">
            <a:spLocks/>
          </p:cNvSpPr>
          <p:nvPr/>
        </p:nvSpPr>
        <p:spPr>
          <a:xfrm>
            <a:off x="657459" y="5529931"/>
            <a:ext cx="7962666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000" b="1" dirty="0" smtClean="0">
                <a:solidFill>
                  <a:schemeClr val="tx1"/>
                </a:solidFill>
              </a:rPr>
              <a:t>Conférence du 26 mars 2014</a:t>
            </a:r>
            <a:endParaRPr lang="fr-FR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Image 6" descr="tableau_bord_p1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18" y="1489024"/>
            <a:ext cx="5876238" cy="4477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25098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0825" y="4797631"/>
            <a:ext cx="8798172" cy="866899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L’innovation, la </a:t>
            </a:r>
            <a:r>
              <a:rPr lang="fr-FR" b="1" dirty="0">
                <a:sym typeface="Wingdings" pitchFamily="2" charset="2"/>
              </a:rPr>
              <a:t>collaboration sont clés pour l’attractivité des produits automobiles et le renforcement de la compétitivité de notre industrie.</a:t>
            </a:r>
            <a:r>
              <a:rPr lang="fr-FR" b="1" dirty="0"/>
              <a:t>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6724" y="130623"/>
            <a:ext cx="8516963" cy="5427038"/>
          </a:xfrm>
        </p:spPr>
        <p:txBody>
          <a:bodyPr>
            <a:noAutofit/>
          </a:bodyPr>
          <a:lstStyle/>
          <a:p>
            <a:pPr indent="-288000" algn="just">
              <a:spcBef>
                <a:spcPts val="0"/>
              </a:spcBef>
              <a:buClr>
                <a:srgbClr val="FFC000"/>
              </a:buClr>
              <a:buFont typeface="Wingdings" pitchFamily="2" charset="2"/>
              <a:buChar char="Ø"/>
            </a:pPr>
            <a:r>
              <a:rPr lang="fr-FR" sz="1600" dirty="0" smtClean="0"/>
              <a:t>Les partenaires, les fournisseurs, les concurrents et les clients sont disséminés sur la planète :</a:t>
            </a:r>
          </a:p>
          <a:p>
            <a:pPr lvl="1" indent="-288000" algn="just">
              <a:spcBef>
                <a:spcPts val="0"/>
              </a:spcBef>
              <a:buClr>
                <a:srgbClr val="FFC000"/>
              </a:buClr>
              <a:buFont typeface="Wingdings" pitchFamily="2" charset="2"/>
              <a:buChar char="Ø"/>
            </a:pPr>
            <a:r>
              <a:rPr lang="fr-FR" sz="1100" dirty="0" smtClean="0"/>
              <a:t>Création de joint ventures et d’alliances entre constructeurs d’automobiles</a:t>
            </a:r>
          </a:p>
          <a:p>
            <a:pPr lvl="1" indent="-288000" algn="just">
              <a:spcBef>
                <a:spcPts val="0"/>
              </a:spcBef>
              <a:buClr>
                <a:srgbClr val="FFC000"/>
              </a:buClr>
              <a:buFont typeface="Wingdings" pitchFamily="2" charset="2"/>
              <a:buChar char="Ø"/>
            </a:pPr>
            <a:r>
              <a:rPr lang="fr-FR" sz="1100" dirty="0" smtClean="0"/>
              <a:t>Des Rang 1 constructeurs d’équipements développant des systèmes pour tous les constructeurs d’automobiles</a:t>
            </a:r>
          </a:p>
          <a:p>
            <a:pPr lvl="1" indent="-288000" algn="just">
              <a:spcBef>
                <a:spcPts val="0"/>
              </a:spcBef>
              <a:buClr>
                <a:srgbClr val="FFC000"/>
              </a:buClr>
              <a:buFont typeface="Wingdings" pitchFamily="2" charset="2"/>
              <a:buChar char="Ø"/>
            </a:pPr>
            <a:r>
              <a:rPr lang="fr-FR" sz="1100" dirty="0" smtClean="0"/>
              <a:t>Un réseau de fournisseurs variant selon la situation géographique </a:t>
            </a:r>
            <a:endParaRPr lang="fr-FR" sz="1100" dirty="0" smtClean="0"/>
          </a:p>
          <a:p>
            <a:pPr lvl="1" indent="-288000" algn="just">
              <a:spcBef>
                <a:spcPts val="0"/>
              </a:spcBef>
              <a:buClr>
                <a:srgbClr val="FFC000"/>
              </a:buClr>
              <a:buFont typeface="Wingdings" pitchFamily="2" charset="2"/>
              <a:buChar char="Ø"/>
            </a:pPr>
            <a:r>
              <a:rPr lang="fr-FR" sz="1100" dirty="0"/>
              <a:t>Optimisation d’un management global des projets, des produits et des </a:t>
            </a:r>
            <a:r>
              <a:rPr lang="fr-FR" sz="1100" dirty="0" smtClean="0"/>
              <a:t>hommes</a:t>
            </a:r>
            <a:endParaRPr lang="fr-FR" sz="1100" dirty="0" smtClean="0"/>
          </a:p>
          <a:p>
            <a:pPr marL="54900" indent="0" algn="just">
              <a:spcBef>
                <a:spcPts val="0"/>
              </a:spcBef>
              <a:buClr>
                <a:srgbClr val="FFC000"/>
              </a:buClr>
              <a:buNone/>
            </a:pPr>
            <a:endParaRPr lang="fr-FR" sz="1400" dirty="0" smtClean="0"/>
          </a:p>
          <a:p>
            <a:pPr indent="-288000" algn="just">
              <a:spcBef>
                <a:spcPts val="0"/>
              </a:spcBef>
              <a:buClr>
                <a:srgbClr val="FFC000"/>
              </a:buClr>
              <a:buFont typeface="Wingdings" pitchFamily="2" charset="2"/>
              <a:buChar char="Ø"/>
            </a:pPr>
            <a:r>
              <a:rPr lang="fr-FR" sz="1600" dirty="0" smtClean="0"/>
              <a:t>Des clients issus de cultures différentes avec des attentes toujours plus fortes de produits plus innovants : </a:t>
            </a:r>
          </a:p>
          <a:p>
            <a:pPr lvl="1" indent="-288000" algn="just">
              <a:spcBef>
                <a:spcPts val="0"/>
              </a:spcBef>
              <a:buClr>
                <a:srgbClr val="FFC000"/>
              </a:buClr>
              <a:buFont typeface="Wingdings" pitchFamily="2" charset="2"/>
              <a:buChar char="Ø"/>
            </a:pPr>
            <a:r>
              <a:rPr lang="fr-FR" sz="1100" dirty="0" smtClean="0"/>
              <a:t>Accélération des processus d’innovation</a:t>
            </a:r>
          </a:p>
          <a:p>
            <a:pPr lvl="1" indent="-288000" algn="just">
              <a:spcBef>
                <a:spcPts val="0"/>
              </a:spcBef>
              <a:buClr>
                <a:srgbClr val="FFC000"/>
              </a:buClr>
              <a:buFont typeface="Wingdings" pitchFamily="2" charset="2"/>
              <a:buChar char="Ø"/>
            </a:pPr>
            <a:r>
              <a:rPr lang="fr-FR" sz="1100" dirty="0" smtClean="0"/>
              <a:t>Accélération du « Time to </a:t>
            </a:r>
            <a:r>
              <a:rPr lang="fr-FR" sz="1100" dirty="0" err="1" smtClean="0"/>
              <a:t>Market</a:t>
            </a:r>
            <a:r>
              <a:rPr lang="fr-FR" sz="1100" dirty="0" smtClean="0"/>
              <a:t> »  </a:t>
            </a:r>
          </a:p>
          <a:p>
            <a:pPr lvl="1" indent="-288000" algn="just">
              <a:spcBef>
                <a:spcPts val="0"/>
              </a:spcBef>
              <a:buClr>
                <a:srgbClr val="FFC000"/>
              </a:buClr>
              <a:buFont typeface="Wingdings" pitchFamily="2" charset="2"/>
              <a:buChar char="Ø"/>
            </a:pPr>
            <a:r>
              <a:rPr lang="fr-FR" sz="1100" dirty="0" smtClean="0"/>
              <a:t>Recherche d’une qualité maximale </a:t>
            </a:r>
          </a:p>
          <a:p>
            <a:pPr indent="-288000" algn="just">
              <a:spcBef>
                <a:spcPts val="0"/>
              </a:spcBef>
              <a:buClr>
                <a:srgbClr val="FFC000"/>
              </a:buClr>
              <a:buFont typeface="Wingdings" pitchFamily="2" charset="2"/>
              <a:buChar char="Ø"/>
            </a:pPr>
            <a:endParaRPr lang="fr-FR" sz="600" dirty="0" smtClean="0"/>
          </a:p>
          <a:p>
            <a:pPr indent="-288000" algn="just">
              <a:spcBef>
                <a:spcPts val="0"/>
              </a:spcBef>
              <a:buClr>
                <a:srgbClr val="FFC000"/>
              </a:buClr>
              <a:buFont typeface="Wingdings" pitchFamily="2" charset="2"/>
              <a:buChar char="Ø"/>
            </a:pPr>
            <a:r>
              <a:rPr lang="fr-FR" sz="1600" dirty="0" smtClean="0"/>
              <a:t>La demande de prise en compte d’un respect plus grand des règlementations :</a:t>
            </a:r>
          </a:p>
          <a:p>
            <a:pPr lvl="1" indent="-288000" algn="just">
              <a:spcBef>
                <a:spcPts val="0"/>
              </a:spcBef>
              <a:buClr>
                <a:srgbClr val="FFC000"/>
              </a:buClr>
              <a:buFont typeface="Wingdings" pitchFamily="2" charset="2"/>
              <a:buChar char="Ø"/>
            </a:pPr>
            <a:r>
              <a:rPr lang="fr-FR" sz="1100" dirty="0" smtClean="0"/>
              <a:t>En matière d’environnement</a:t>
            </a:r>
          </a:p>
          <a:p>
            <a:pPr lvl="1" indent="-288000" algn="just">
              <a:spcBef>
                <a:spcPts val="0"/>
              </a:spcBef>
              <a:buClr>
                <a:srgbClr val="FFC000"/>
              </a:buClr>
              <a:buFont typeface="Wingdings" pitchFamily="2" charset="2"/>
              <a:buChar char="Ø"/>
            </a:pPr>
            <a:r>
              <a:rPr lang="fr-FR" sz="1100" dirty="0" smtClean="0"/>
              <a:t>Dans le domaine du juridique (+30 à 50 ans)</a:t>
            </a:r>
          </a:p>
          <a:p>
            <a:pPr indent="-288000" algn="just">
              <a:spcBef>
                <a:spcPts val="0"/>
              </a:spcBef>
              <a:buClr>
                <a:srgbClr val="FFC000"/>
              </a:buClr>
              <a:buFont typeface="Wingdings" pitchFamily="2" charset="2"/>
              <a:buChar char="Ø"/>
            </a:pPr>
            <a:endParaRPr lang="fr-FR" sz="600" dirty="0" smtClean="0"/>
          </a:p>
          <a:p>
            <a:pPr>
              <a:buClr>
                <a:srgbClr val="FFC000"/>
              </a:buClr>
              <a:buFont typeface="Wingdings" pitchFamily="2" charset="2"/>
              <a:buChar char="Ø"/>
            </a:pPr>
            <a:r>
              <a:rPr lang="fr-FR" sz="1600" dirty="0" smtClean="0">
                <a:cs typeface="Arial" charset="0"/>
              </a:rPr>
              <a:t>La nécessité de gérer un corpus d’outils extrêmement hétérogènes.</a:t>
            </a:r>
            <a:endParaRPr lang="fr-FR" sz="1600" dirty="0">
              <a:cs typeface="Arial" charset="0"/>
            </a:endParaRPr>
          </a:p>
          <a:p>
            <a:pPr marL="54900" indent="0" algn="just">
              <a:spcBef>
                <a:spcPts val="0"/>
              </a:spcBef>
              <a:buClr>
                <a:srgbClr val="FFC000"/>
              </a:buClr>
              <a:buNone/>
            </a:pPr>
            <a:endParaRPr lang="fr-FR" sz="1400" b="1" dirty="0" smtClean="0"/>
          </a:p>
        </p:txBody>
      </p:sp>
      <p:sp>
        <p:nvSpPr>
          <p:cNvPr id="65" name="Title 4"/>
          <p:cNvSpPr txBox="1">
            <a:spLocks/>
          </p:cNvSpPr>
          <p:nvPr/>
        </p:nvSpPr>
        <p:spPr>
          <a:xfrm>
            <a:off x="250825" y="283338"/>
            <a:ext cx="8798172" cy="504825"/>
          </a:xfrm>
          <a:prstGeom prst="rect">
            <a:avLst/>
          </a:prstGeom>
        </p:spPr>
        <p:txBody>
          <a:bodyPr vert="horz" lIns="91440" tIns="45720" rIns="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fr-FR"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solidFill>
                  <a:schemeClr val="bg2"/>
                </a:solidFill>
                <a:cs typeface="Arial" pitchFamily="34" charset="0"/>
              </a:rPr>
              <a:t>Un contexte </a:t>
            </a:r>
            <a:r>
              <a:rPr lang="fr-FR" b="1" dirty="0" smtClean="0">
                <a:solidFill>
                  <a:schemeClr val="bg2"/>
                </a:solidFill>
                <a:cs typeface="Arial" pitchFamily="34" charset="0"/>
              </a:rPr>
              <a:t>globalisé</a:t>
            </a:r>
            <a:r>
              <a:rPr lang="fr-FR" b="1" i="1" dirty="0" smtClean="0">
                <a:solidFill>
                  <a:schemeClr val="bg2"/>
                </a:solidFill>
                <a:cs typeface="Arial" pitchFamily="34" charset="0"/>
              </a:rPr>
              <a:t> </a:t>
            </a:r>
            <a:endParaRPr lang="fr-FR" b="1" dirty="0">
              <a:solidFill>
                <a:schemeClr val="bg2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641650"/>
      </p:ext>
    </p:extLst>
  </p:cSld>
  <p:clrMapOvr>
    <a:masterClrMapping/>
  </p:clrMapOvr>
  <p:timing>
    <p:tnLst>
      <p:par>
        <p:cTn id="1" dur="indefinite" restart="never" nodeType="tmRoot">
          <p:childTnLst>
            <p:par>
              <p:cTn id="2"/>
            </p:par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50875" y="902561"/>
            <a:ext cx="8229600" cy="3024336"/>
          </a:xfrm>
        </p:spPr>
        <p:txBody>
          <a:bodyPr>
            <a:normAutofit/>
          </a:bodyPr>
          <a:lstStyle/>
          <a:p>
            <a:pPr marL="0" indent="-288000" algn="just">
              <a:buClr>
                <a:srgbClr val="FFC000"/>
              </a:buClr>
              <a:buFont typeface="Wingdings" pitchFamily="2" charset="2"/>
              <a:buChar char="Ø"/>
            </a:pPr>
            <a:r>
              <a:rPr lang="fr-FR" sz="1600" b="0" dirty="0">
                <a:cs typeface="Calibri" pitchFamily="34" charset="0"/>
              </a:rPr>
              <a:t>Intégration des différents métiers et de leurs processus </a:t>
            </a:r>
            <a:r>
              <a:rPr lang="fr-FR" sz="1600" dirty="0" smtClean="0">
                <a:cs typeface="Calibri" pitchFamily="34" charset="0"/>
              </a:rPr>
              <a:t>(</a:t>
            </a:r>
            <a:r>
              <a:rPr lang="fr-FR" sz="1600" dirty="0">
                <a:cs typeface="Calibri" pitchFamily="34" charset="0"/>
              </a:rPr>
              <a:t>mécatronique, </a:t>
            </a:r>
            <a:r>
              <a:rPr lang="fr-FR" sz="1600" dirty="0" smtClean="0">
                <a:cs typeface="Calibri" pitchFamily="34" charset="0"/>
              </a:rPr>
              <a:t>composites, plasturgie, simulation,</a:t>
            </a:r>
            <a:r>
              <a:rPr lang="fr-FR" sz="1600" b="0" dirty="0" smtClean="0">
                <a:cs typeface="Calibri" pitchFamily="34" charset="0"/>
              </a:rPr>
              <a:t>….)</a:t>
            </a:r>
          </a:p>
          <a:p>
            <a:pPr marL="0" indent="-288000" algn="just">
              <a:buClr>
                <a:srgbClr val="FFC000"/>
              </a:buClr>
              <a:buFont typeface="Wingdings" pitchFamily="2" charset="2"/>
              <a:buChar char="Ø"/>
            </a:pPr>
            <a:r>
              <a:rPr lang="fr-FR" sz="1600" dirty="0" smtClean="0">
                <a:cs typeface="Calibri" pitchFamily="34" charset="0"/>
              </a:rPr>
              <a:t>Prise en compte de configurations différentes d’un même produit</a:t>
            </a:r>
            <a:r>
              <a:rPr lang="fr-FR" sz="1600" b="0" dirty="0" smtClean="0">
                <a:cs typeface="Calibri" pitchFamily="34" charset="0"/>
              </a:rPr>
              <a:t> </a:t>
            </a:r>
          </a:p>
          <a:p>
            <a:pPr marL="0" indent="-288000" algn="just">
              <a:buClr>
                <a:srgbClr val="FFC000"/>
              </a:buClr>
              <a:buFont typeface="Wingdings" pitchFamily="2" charset="2"/>
              <a:buChar char="Ø"/>
            </a:pPr>
            <a:r>
              <a:rPr lang="fr-FR" sz="1600" b="0" dirty="0" smtClean="0">
                <a:cs typeface="Calibri" pitchFamily="34" charset="0"/>
              </a:rPr>
              <a:t>Prise en compte d’une utilisation des informations produit 3D largement répandue dans un environnement hétérogène</a:t>
            </a:r>
          </a:p>
          <a:p>
            <a:pPr marL="0" indent="-288000" algn="just">
              <a:buClr>
                <a:srgbClr val="FFC000"/>
              </a:buClr>
              <a:buFont typeface="Wingdings" pitchFamily="2" charset="2"/>
              <a:buChar char="Ø"/>
            </a:pPr>
            <a:r>
              <a:rPr lang="fr-FR" sz="1600" dirty="0" smtClean="0">
                <a:cs typeface="Calibri" pitchFamily="34" charset="0"/>
              </a:rPr>
              <a:t>Prise en compte du</a:t>
            </a:r>
            <a:r>
              <a:rPr lang="fr-FR" sz="1600" dirty="0" smtClean="0">
                <a:cs typeface="Arial" pitchFamily="34" charset="0"/>
              </a:rPr>
              <a:t> </a:t>
            </a:r>
            <a:r>
              <a:rPr lang="fr-FR" sz="1600" dirty="0">
                <a:cs typeface="Arial" pitchFamily="34" charset="0"/>
              </a:rPr>
              <a:t>maintien de la pérennité et de l’intégrité de la définition de ces informations tout au long de leur cycle de vie.</a:t>
            </a:r>
          </a:p>
          <a:p>
            <a:pPr marL="0" indent="-288000" algn="just">
              <a:buClr>
                <a:srgbClr val="FFC000"/>
              </a:buClr>
              <a:buFont typeface="Wingdings" pitchFamily="2" charset="2"/>
              <a:buChar char="Ø"/>
            </a:pPr>
            <a:endParaRPr lang="fr-FR" sz="1600" b="0" dirty="0" smtClean="0">
              <a:cs typeface="Calibri" pitchFamily="34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" y="904021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bg2"/>
                </a:solidFill>
                <a:latin typeface="+mj-lt"/>
              </a:rPr>
              <a:t>Une démarche qui limite les « chapelles » à l’intérieur des entreprises. </a:t>
            </a:r>
            <a:endParaRPr lang="fr-FR" sz="2000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6" name="Title 4"/>
          <p:cNvSpPr txBox="1">
            <a:spLocks/>
          </p:cNvSpPr>
          <p:nvPr/>
        </p:nvSpPr>
        <p:spPr>
          <a:xfrm>
            <a:off x="250824" y="236444"/>
            <a:ext cx="8424863" cy="504825"/>
          </a:xfrm>
          <a:prstGeom prst="rect">
            <a:avLst/>
          </a:prstGeom>
        </p:spPr>
        <p:txBody>
          <a:bodyPr vert="horz" lIns="91440" tIns="45720" rIns="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fr-FR"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solidFill>
                  <a:schemeClr val="bg2"/>
                </a:solidFill>
              </a:rPr>
              <a:t>L’approche PLM : la 3D au centre</a:t>
            </a:r>
            <a:endParaRPr lang="fr-FR" b="1" dirty="0" smtClean="0">
              <a:solidFill>
                <a:schemeClr val="bg2"/>
              </a:solidFill>
              <a:cs typeface="Arial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0824" y="4049485"/>
            <a:ext cx="1793174" cy="632117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Réutilisabilité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275690" y="5217523"/>
            <a:ext cx="1793174" cy="632117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Collaboration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50824" y="5217523"/>
            <a:ext cx="1793174" cy="632117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Archivage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232074" y="4037611"/>
            <a:ext cx="1793174" cy="632117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Partage</a:t>
            </a:r>
          </a:p>
        </p:txBody>
      </p:sp>
      <p:grpSp>
        <p:nvGrpSpPr>
          <p:cNvPr id="17" name="Groupe 16"/>
          <p:cNvGrpSpPr/>
          <p:nvPr/>
        </p:nvGrpSpPr>
        <p:grpSpPr>
          <a:xfrm>
            <a:off x="2187456" y="3225472"/>
            <a:ext cx="4536374" cy="2784278"/>
            <a:chOff x="1900052" y="3348829"/>
            <a:chExt cx="5332022" cy="3473059"/>
          </a:xfrm>
        </p:grpSpPr>
        <p:grpSp>
          <p:nvGrpSpPr>
            <p:cNvPr id="8" name="Groupe 7"/>
            <p:cNvGrpSpPr/>
            <p:nvPr/>
          </p:nvGrpSpPr>
          <p:grpSpPr>
            <a:xfrm>
              <a:off x="1900052" y="3348829"/>
              <a:ext cx="5332022" cy="3473059"/>
              <a:chOff x="890649" y="1215333"/>
              <a:chExt cx="8382547" cy="5155306"/>
            </a:xfrm>
          </p:grpSpPr>
          <p:pic>
            <p:nvPicPr>
              <p:cNvPr id="2051" name="Picture 3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0649" y="1215333"/>
                <a:ext cx="8382547" cy="515530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4" name="Rectangle 3"/>
              <p:cNvSpPr/>
              <p:nvPr/>
            </p:nvSpPr>
            <p:spPr>
              <a:xfrm>
                <a:off x="4286992" y="5640779"/>
                <a:ext cx="1733798" cy="641268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sz="240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  <p:sp>
            <p:nvSpPr>
              <p:cNvPr id="5" name="Triangle isocèle 4"/>
              <p:cNvSpPr/>
              <p:nvPr/>
            </p:nvSpPr>
            <p:spPr>
              <a:xfrm>
                <a:off x="3616376" y="2481943"/>
                <a:ext cx="2863523" cy="1971303"/>
              </a:xfrm>
              <a:prstGeom prst="triangl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sz="4400" b="1" dirty="0">
                  <a:ln w="19050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chemeClr val="accent3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</a:endParaRPr>
              </a:p>
            </p:txBody>
          </p:sp>
          <p:sp>
            <p:nvSpPr>
              <p:cNvPr id="7" name="Ellipse 6"/>
              <p:cNvSpPr/>
              <p:nvPr/>
            </p:nvSpPr>
            <p:spPr>
              <a:xfrm>
                <a:off x="4286992" y="1995056"/>
                <a:ext cx="1733798" cy="902524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sz="240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Ellipse 9"/>
              <p:cNvSpPr/>
              <p:nvPr/>
            </p:nvSpPr>
            <p:spPr>
              <a:xfrm>
                <a:off x="2954977" y="3964379"/>
                <a:ext cx="1733798" cy="902524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sz="240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Ellipse 10"/>
              <p:cNvSpPr/>
              <p:nvPr/>
            </p:nvSpPr>
            <p:spPr>
              <a:xfrm>
                <a:off x="5613002" y="3974279"/>
                <a:ext cx="1733798" cy="902524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sz="240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2" name="Rectangle 11"/>
            <p:cNvSpPr/>
            <p:nvPr/>
          </p:nvSpPr>
          <p:spPr>
            <a:xfrm>
              <a:off x="3859574" y="4488798"/>
              <a:ext cx="1626918" cy="1068779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138271" y="4601101"/>
              <a:ext cx="10695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fr-FR" sz="5400" b="1" cap="all" dirty="0">
                  <a:ln w="0"/>
                  <a:solidFill>
                    <a:schemeClr val="bg2">
                      <a:lumMod val="50000"/>
                      <a:lumOff val="50000"/>
                    </a:schemeClr>
                  </a:solidFill>
                  <a:effectLst>
                    <a:reflection blurRad="12700" stA="50000" endPos="50000" dist="5000" dir="5400000" sy="-100000" rotWithShape="0"/>
                  </a:effectLst>
                </a:rPr>
                <a:t>3D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41497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4"/>
          </p:nvPr>
        </p:nvSpPr>
        <p:spPr>
          <a:xfrm>
            <a:off x="238942" y="893128"/>
            <a:ext cx="6104708" cy="1945661"/>
          </a:xfrm>
        </p:spPr>
        <p:txBody>
          <a:bodyPr/>
          <a:lstStyle/>
          <a:p>
            <a:r>
              <a:rPr lang="fr-FR" sz="2000" b="1" dirty="0" smtClean="0">
                <a:latin typeface="Calibri" pitchFamily="34" charset="0"/>
                <a:cs typeface="Calibri" pitchFamily="34" charset="0"/>
              </a:rPr>
              <a:t>Gérer les collaborations : </a:t>
            </a:r>
            <a:r>
              <a:rPr lang="fr-FR" sz="2000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pPr lvl="1">
              <a:buClrTx/>
              <a:buFont typeface="Arial" pitchFamily="34" charset="0"/>
              <a:buChar char="•"/>
            </a:pPr>
            <a:r>
              <a:rPr lang="fr-FR" sz="1800" b="0" dirty="0">
                <a:latin typeface="Calibri" pitchFamily="34" charset="0"/>
                <a:cs typeface="Calibri" pitchFamily="34" charset="0"/>
              </a:rPr>
              <a:t>Entre constructeurs et fournisseurs de rang </a:t>
            </a:r>
            <a:r>
              <a:rPr lang="fr-FR" sz="1800" b="0" i="1" dirty="0">
                <a:latin typeface="Calibri" pitchFamily="34" charset="0"/>
                <a:cs typeface="Calibri" pitchFamily="34" charset="0"/>
              </a:rPr>
              <a:t>1</a:t>
            </a:r>
            <a:r>
              <a:rPr lang="fr-FR" sz="1800" b="0" dirty="0">
                <a:latin typeface="Calibri" pitchFamily="34" charset="0"/>
                <a:cs typeface="Calibri" pitchFamily="34" charset="0"/>
              </a:rPr>
              <a:t> </a:t>
            </a:r>
            <a:r>
              <a:rPr lang="fr-FR" sz="1800" b="0" dirty="0" smtClean="0">
                <a:latin typeface="Calibri" pitchFamily="34" charset="0"/>
                <a:cs typeface="Calibri" pitchFamily="34" charset="0"/>
              </a:rPr>
              <a:t>à PME/PMI-ETI de rang </a:t>
            </a:r>
            <a:r>
              <a:rPr lang="fr-FR" sz="1800" b="0" i="1" dirty="0" smtClean="0">
                <a:latin typeface="Calibri" pitchFamily="34" charset="0"/>
                <a:cs typeface="Calibri" pitchFamily="34" charset="0"/>
              </a:rPr>
              <a:t>n</a:t>
            </a:r>
            <a:r>
              <a:rPr lang="fr-FR" sz="1800" b="0" dirty="0" smtClean="0">
                <a:latin typeface="Calibri" pitchFamily="34" charset="0"/>
                <a:cs typeface="Calibri" pitchFamily="34" charset="0"/>
              </a:rPr>
              <a:t> </a:t>
            </a:r>
            <a:endParaRPr lang="fr-FR" sz="1800" b="0" dirty="0">
              <a:latin typeface="Calibri" pitchFamily="34" charset="0"/>
              <a:cs typeface="Calibri" pitchFamily="34" charset="0"/>
            </a:endParaRPr>
          </a:p>
          <a:p>
            <a:pPr lvl="1">
              <a:buClrTx/>
              <a:buFont typeface="Arial" pitchFamily="34" charset="0"/>
              <a:buChar char="•"/>
            </a:pPr>
            <a:r>
              <a:rPr lang="fr-FR" sz="1800" b="0" dirty="0">
                <a:latin typeface="Calibri" pitchFamily="34" charset="0"/>
                <a:cs typeface="Calibri" pitchFamily="34" charset="0"/>
              </a:rPr>
              <a:t>Tout au long du cycle de vie du produit</a:t>
            </a:r>
          </a:p>
          <a:p>
            <a:pPr lvl="1">
              <a:buClrTx/>
              <a:buFont typeface="Arial" pitchFamily="34" charset="0"/>
              <a:buChar char="•"/>
            </a:pPr>
            <a:r>
              <a:rPr lang="fr-FR" sz="1800" b="0" dirty="0">
                <a:latin typeface="Calibri" pitchFamily="34" charset="0"/>
                <a:cs typeface="Calibri" pitchFamily="34" charset="0"/>
              </a:rPr>
              <a:t>A</a:t>
            </a:r>
            <a:r>
              <a:rPr lang="fr-FR" sz="1800" b="0" dirty="0" smtClean="0">
                <a:latin typeface="Calibri" pitchFamily="34" charset="0"/>
                <a:cs typeface="Calibri" pitchFamily="34" charset="0"/>
              </a:rPr>
              <a:t>utour des modèles numériques</a:t>
            </a:r>
          </a:p>
          <a:p>
            <a:pPr lvl="1">
              <a:buClrTx/>
              <a:buFont typeface="Arial" pitchFamily="34" charset="0"/>
              <a:buChar char="•"/>
            </a:pPr>
            <a:r>
              <a:rPr lang="fr-FR" sz="1800" b="0" dirty="0" smtClean="0">
                <a:latin typeface="Calibri" pitchFamily="34" charset="0"/>
                <a:cs typeface="Calibri" pitchFamily="34" charset="0"/>
              </a:rPr>
              <a:t>En environnements hétérogènes…</a:t>
            </a:r>
          </a:p>
        </p:txBody>
      </p:sp>
      <p:sp>
        <p:nvSpPr>
          <p:cNvPr id="82" name="Titre 2"/>
          <p:cNvSpPr txBox="1">
            <a:spLocks/>
          </p:cNvSpPr>
          <p:nvPr/>
        </p:nvSpPr>
        <p:spPr>
          <a:xfrm>
            <a:off x="247650" y="188913"/>
            <a:ext cx="8229600" cy="490066"/>
          </a:xfrm>
          <a:prstGeom prst="rect">
            <a:avLst/>
          </a:prstGeom>
        </p:spPr>
        <p:txBody>
          <a:bodyPr vert="horz" lIns="91440" tIns="45720" rIns="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fr-FR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fr-FR" sz="2400" b="1" dirty="0"/>
          </a:p>
        </p:txBody>
      </p:sp>
      <p:sp>
        <p:nvSpPr>
          <p:cNvPr id="145" name="Title 4"/>
          <p:cNvSpPr txBox="1">
            <a:spLocks/>
          </p:cNvSpPr>
          <p:nvPr/>
        </p:nvSpPr>
        <p:spPr>
          <a:xfrm>
            <a:off x="250824" y="236444"/>
            <a:ext cx="8424863" cy="504825"/>
          </a:xfrm>
          <a:prstGeom prst="rect">
            <a:avLst/>
          </a:prstGeom>
        </p:spPr>
        <p:txBody>
          <a:bodyPr vert="horz" lIns="91440" tIns="45720" rIns="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fr-FR"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solidFill>
                  <a:schemeClr val="bg2"/>
                </a:solidFill>
              </a:rPr>
              <a:t>Des collaborations de plus en plus nombreuses</a:t>
            </a:r>
            <a:endParaRPr lang="fr-FR" b="1" dirty="0" smtClean="0">
              <a:solidFill>
                <a:schemeClr val="bg2"/>
              </a:solidFill>
              <a:cs typeface="Arial" charset="0"/>
            </a:endParaRPr>
          </a:p>
        </p:txBody>
      </p:sp>
      <p:sp>
        <p:nvSpPr>
          <p:cNvPr id="146" name="Espace réservé du texte 1"/>
          <p:cNvSpPr txBox="1">
            <a:spLocks/>
          </p:cNvSpPr>
          <p:nvPr/>
        </p:nvSpPr>
        <p:spPr>
          <a:xfrm>
            <a:off x="236967" y="2808081"/>
            <a:ext cx="4935038" cy="2976199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000" b="1" dirty="0" smtClean="0">
                <a:solidFill>
                  <a:schemeClr val="bg2"/>
                </a:solidFill>
                <a:latin typeface="Calibri" pitchFamily="34" charset="0"/>
                <a:cs typeface="Calibri" pitchFamily="34" charset="0"/>
              </a:rPr>
              <a:t>Quelques types de contrats : </a:t>
            </a:r>
            <a:r>
              <a:rPr lang="fr-FR" sz="2000" dirty="0" smtClean="0">
                <a:solidFill>
                  <a:schemeClr val="bg2"/>
                </a:solidFill>
                <a:latin typeface="Calibri" pitchFamily="34" charset="0"/>
                <a:cs typeface="Calibri" pitchFamily="34" charset="0"/>
              </a:rPr>
              <a:t> </a:t>
            </a:r>
          </a:p>
          <a:p>
            <a:pPr marL="646113" lvl="1" indent="-215900" defTabSz="862013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70000"/>
              <a:buFont typeface="Arial" pitchFamily="34" charset="0"/>
              <a:buChar char="•"/>
            </a:pPr>
            <a:r>
              <a:rPr lang="fr-FR" sz="1800" dirty="0">
                <a:solidFill>
                  <a:schemeClr val="bg2"/>
                </a:solidFill>
                <a:latin typeface="Calibri" pitchFamily="34" charset="0"/>
                <a:ea typeface="ＭＳ Ｐゴシック" charset="-128"/>
                <a:cs typeface="Calibri" pitchFamily="34" charset="0"/>
              </a:rPr>
              <a:t>Intégration d’un composant du constructeur A dans le véhicule du constructeur B</a:t>
            </a:r>
          </a:p>
          <a:p>
            <a:pPr marL="646113" lvl="1" indent="-215900" defTabSz="862013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70000"/>
              <a:buFont typeface="Arial" pitchFamily="34" charset="0"/>
              <a:buChar char="•"/>
            </a:pPr>
            <a:r>
              <a:rPr lang="fr-FR" sz="1800" dirty="0">
                <a:solidFill>
                  <a:schemeClr val="bg2"/>
                </a:solidFill>
                <a:latin typeface="Calibri" pitchFamily="34" charset="0"/>
                <a:ea typeface="ＭＳ Ｐゴシック" charset="-128"/>
                <a:cs typeface="Calibri" pitchFamily="34" charset="0"/>
              </a:rPr>
              <a:t>Production du véhicule du constructeur A dans une usine du constructeur B</a:t>
            </a:r>
          </a:p>
          <a:p>
            <a:pPr marL="646113" lvl="1" indent="-215900" defTabSz="862013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70000"/>
              <a:buFont typeface="Arial" pitchFamily="34" charset="0"/>
              <a:buChar char="•"/>
            </a:pPr>
            <a:r>
              <a:rPr lang="fr-FR" sz="1800" dirty="0">
                <a:solidFill>
                  <a:schemeClr val="bg2"/>
                </a:solidFill>
                <a:latin typeface="Calibri" pitchFamily="34" charset="0"/>
                <a:ea typeface="ＭＳ Ｐゴシック" charset="-128"/>
                <a:cs typeface="Calibri" pitchFamily="34" charset="0"/>
              </a:rPr>
              <a:t>Réutilisation de pièces ou de sous ensembles du constructeur A dans le véhicule du constructeur B</a:t>
            </a:r>
          </a:p>
          <a:p>
            <a:pPr marL="646113" lvl="1" indent="-215900" defTabSz="862013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70000"/>
              <a:buFont typeface="Arial" pitchFamily="34" charset="0"/>
              <a:buChar char="•"/>
            </a:pPr>
            <a:r>
              <a:rPr lang="fr-FR" sz="1800" dirty="0">
                <a:solidFill>
                  <a:schemeClr val="bg2"/>
                </a:solidFill>
                <a:latin typeface="Calibri" pitchFamily="34" charset="0"/>
                <a:ea typeface="ＭＳ Ｐゴシック" charset="-128"/>
                <a:cs typeface="Calibri" pitchFamily="34" charset="0"/>
              </a:rPr>
              <a:t>Co-développement de pièces, d’assemblages et de plateforme…</a:t>
            </a:r>
          </a:p>
        </p:txBody>
      </p:sp>
      <p:grpSp>
        <p:nvGrpSpPr>
          <p:cNvPr id="147" name="Groupe 146"/>
          <p:cNvGrpSpPr/>
          <p:nvPr/>
        </p:nvGrpSpPr>
        <p:grpSpPr>
          <a:xfrm>
            <a:off x="5172005" y="1894095"/>
            <a:ext cx="3965050" cy="3995388"/>
            <a:chOff x="76200" y="1109016"/>
            <a:chExt cx="3965050" cy="3995388"/>
          </a:xfrm>
        </p:grpSpPr>
        <p:sp>
          <p:nvSpPr>
            <p:cNvPr id="148" name="Rectangle 147"/>
            <p:cNvSpPr/>
            <p:nvPr/>
          </p:nvSpPr>
          <p:spPr>
            <a:xfrm>
              <a:off x="76200" y="1109016"/>
              <a:ext cx="3965050" cy="3995388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1"/>
            <a:lstStyle/>
            <a:p>
              <a:pPr lvl="0" algn="ctr">
                <a:defRPr/>
              </a:pPr>
              <a:endParaRPr lang="en-US" sz="2000" kern="0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149" name="Image 1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0235" y="2644783"/>
              <a:ext cx="465816" cy="464243"/>
            </a:xfrm>
            <a:prstGeom prst="rect">
              <a:avLst/>
            </a:prstGeom>
          </p:spPr>
        </p:pic>
        <p:cxnSp>
          <p:nvCxnSpPr>
            <p:cNvPr id="150" name="Connecteur en arc 149"/>
            <p:cNvCxnSpPr>
              <a:endCxn id="164" idx="0"/>
            </p:cNvCxnSpPr>
            <p:nvPr/>
          </p:nvCxnSpPr>
          <p:spPr>
            <a:xfrm rot="16200000" flipH="1">
              <a:off x="1107290" y="2618585"/>
              <a:ext cx="1155496" cy="370804"/>
            </a:xfrm>
            <a:prstGeom prst="curvedConnector3">
              <a:avLst>
                <a:gd name="adj1" fmla="val 50000"/>
              </a:avLst>
            </a:prstGeom>
            <a:solidFill>
              <a:srgbClr val="BBE0E3"/>
            </a:solidFill>
            <a:ln w="15875" cap="flat" cmpd="sng" algn="ctr">
              <a:solidFill>
                <a:srgbClr val="00B0F0"/>
              </a:solidFill>
              <a:prstDash val="sysDot"/>
              <a:round/>
              <a:headEnd type="triangle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51" name="Connecteur en arc 150"/>
            <p:cNvCxnSpPr>
              <a:stCxn id="149" idx="1"/>
              <a:endCxn id="164" idx="3"/>
            </p:cNvCxnSpPr>
            <p:nvPr/>
          </p:nvCxnSpPr>
          <p:spPr>
            <a:xfrm rot="10800000" flipV="1">
              <a:off x="2300715" y="2876904"/>
              <a:ext cx="689521" cy="682587"/>
            </a:xfrm>
            <a:prstGeom prst="curvedConnector3">
              <a:avLst>
                <a:gd name="adj1" fmla="val 50000"/>
              </a:avLst>
            </a:prstGeom>
            <a:solidFill>
              <a:srgbClr val="BBE0E3"/>
            </a:solidFill>
            <a:ln w="15875" cap="flat" cmpd="sng" algn="ctr">
              <a:solidFill>
                <a:srgbClr val="FF0000"/>
              </a:solidFill>
              <a:prstDash val="sysDot"/>
              <a:round/>
              <a:headEnd type="triangle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52" name="Connecteur en arc 151"/>
            <p:cNvCxnSpPr>
              <a:stCxn id="159" idx="2"/>
              <a:endCxn id="164" idx="2"/>
            </p:cNvCxnSpPr>
            <p:nvPr/>
          </p:nvCxnSpPr>
          <p:spPr>
            <a:xfrm rot="16200000" flipH="1">
              <a:off x="1019556" y="2886365"/>
              <a:ext cx="779698" cy="922069"/>
            </a:xfrm>
            <a:prstGeom prst="curvedConnector3">
              <a:avLst>
                <a:gd name="adj1" fmla="val 114224"/>
              </a:avLst>
            </a:prstGeom>
            <a:solidFill>
              <a:srgbClr val="BBE0E3"/>
            </a:solidFill>
            <a:ln w="15875" cap="flat" cmpd="sng" algn="ctr">
              <a:solidFill>
                <a:srgbClr val="00B0F0"/>
              </a:solidFill>
              <a:prstDash val="sysDot"/>
              <a:round/>
              <a:headEnd type="triangle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53" name="Connecteur en arc 152"/>
            <p:cNvCxnSpPr>
              <a:stCxn id="168" idx="3"/>
              <a:endCxn id="149" idx="0"/>
            </p:cNvCxnSpPr>
            <p:nvPr/>
          </p:nvCxnSpPr>
          <p:spPr>
            <a:xfrm>
              <a:off x="1657781" y="1940396"/>
              <a:ext cx="1565362" cy="704387"/>
            </a:xfrm>
            <a:prstGeom prst="curvedConnector2">
              <a:avLst/>
            </a:prstGeom>
            <a:solidFill>
              <a:srgbClr val="BBE0E3"/>
            </a:solidFill>
            <a:ln w="15875" cap="flat" cmpd="sng" algn="ctr">
              <a:solidFill>
                <a:srgbClr val="00B0F0"/>
              </a:solidFill>
              <a:prstDash val="sysDot"/>
              <a:round/>
              <a:headEnd type="triangle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pic>
          <p:nvPicPr>
            <p:cNvPr id="154" name="Picture 28" descr="nissan_logo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CFCFC"/>
                </a:clrFrom>
                <a:clrTo>
                  <a:srgbClr val="FCFCFC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3099" y="1606815"/>
              <a:ext cx="744257" cy="700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55" name="Connecteur droit avec flèche 67"/>
            <p:cNvCxnSpPr>
              <a:stCxn id="168" idx="2"/>
              <a:endCxn id="164" idx="0"/>
            </p:cNvCxnSpPr>
            <p:nvPr/>
          </p:nvCxnSpPr>
          <p:spPr>
            <a:xfrm rot="16200000" flipH="1">
              <a:off x="1042895" y="2554190"/>
              <a:ext cx="1149180" cy="505909"/>
            </a:xfrm>
            <a:prstGeom prst="curvedConnector3">
              <a:avLst>
                <a:gd name="adj1" fmla="val 50000"/>
              </a:avLst>
            </a:prstGeom>
            <a:solidFill>
              <a:srgbClr val="BBE0E3"/>
            </a:solidFill>
            <a:ln w="15875" cap="flat" cmpd="sng" algn="ctr">
              <a:solidFill>
                <a:srgbClr val="FF0000"/>
              </a:solidFill>
              <a:prstDash val="sysDot"/>
              <a:round/>
              <a:headEnd type="triangle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56" name="Connecteur droit avec flèche 67"/>
            <p:cNvCxnSpPr>
              <a:stCxn id="168" idx="3"/>
            </p:cNvCxnSpPr>
            <p:nvPr/>
          </p:nvCxnSpPr>
          <p:spPr>
            <a:xfrm>
              <a:off x="1657781" y="1940396"/>
              <a:ext cx="1431337" cy="751971"/>
            </a:xfrm>
            <a:prstGeom prst="curvedConnector3">
              <a:avLst>
                <a:gd name="adj1" fmla="val 50000"/>
              </a:avLst>
            </a:prstGeom>
            <a:solidFill>
              <a:srgbClr val="BBE0E3"/>
            </a:solidFill>
            <a:ln w="15875" cap="flat" cmpd="sng" algn="ctr">
              <a:solidFill>
                <a:srgbClr val="FF0000"/>
              </a:solidFill>
              <a:prstDash val="sysDot"/>
              <a:round/>
              <a:headEnd type="triangle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57" name="Connecteur droit avec flèche 67"/>
            <p:cNvCxnSpPr>
              <a:stCxn id="164" idx="3"/>
              <a:endCxn id="149" idx="1"/>
            </p:cNvCxnSpPr>
            <p:nvPr/>
          </p:nvCxnSpPr>
          <p:spPr>
            <a:xfrm flipV="1">
              <a:off x="2300714" y="2876905"/>
              <a:ext cx="689521" cy="682587"/>
            </a:xfrm>
            <a:prstGeom prst="curvedConnector3">
              <a:avLst>
                <a:gd name="adj1" fmla="val 23740"/>
              </a:avLst>
            </a:prstGeom>
            <a:solidFill>
              <a:srgbClr val="BBE0E3"/>
            </a:solidFill>
            <a:ln w="15875" cap="flat" cmpd="sng" algn="ctr">
              <a:solidFill>
                <a:srgbClr val="00B0F0"/>
              </a:solidFill>
              <a:prstDash val="sysDot"/>
              <a:round/>
              <a:headEnd type="triangle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58" name="Connecteur droit avec flèche 67"/>
            <p:cNvCxnSpPr>
              <a:stCxn id="168" idx="1"/>
              <a:endCxn id="159" idx="1"/>
            </p:cNvCxnSpPr>
            <p:nvPr/>
          </p:nvCxnSpPr>
          <p:spPr>
            <a:xfrm rot="10800000" flipV="1">
              <a:off x="417888" y="1940395"/>
              <a:ext cx="653393" cy="936509"/>
            </a:xfrm>
            <a:prstGeom prst="curvedConnector3">
              <a:avLst>
                <a:gd name="adj1" fmla="val 134987"/>
              </a:avLst>
            </a:prstGeom>
            <a:solidFill>
              <a:srgbClr val="BBE0E3"/>
            </a:solidFill>
            <a:ln w="15875" cap="flat" cmpd="sng" algn="ctr">
              <a:solidFill>
                <a:srgbClr val="FF0000"/>
              </a:solidFill>
              <a:prstDash val="sysDot"/>
              <a:round/>
              <a:headEnd type="triangle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pic>
          <p:nvPicPr>
            <p:cNvPr id="159" name="Image 15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887" y="2796258"/>
              <a:ext cx="1060968" cy="161293"/>
            </a:xfrm>
            <a:prstGeom prst="rect">
              <a:avLst/>
            </a:prstGeom>
            <a:solidFill>
              <a:schemeClr val="bg1"/>
            </a:solidFill>
          </p:spPr>
        </p:pic>
        <p:cxnSp>
          <p:nvCxnSpPr>
            <p:cNvPr id="160" name="Connecteur en arc 159"/>
            <p:cNvCxnSpPr>
              <a:stCxn id="154" idx="1"/>
              <a:endCxn id="164" idx="0"/>
            </p:cNvCxnSpPr>
            <p:nvPr/>
          </p:nvCxnSpPr>
          <p:spPr>
            <a:xfrm rot="10800000" flipV="1">
              <a:off x="1870441" y="1956961"/>
              <a:ext cx="212659" cy="1424773"/>
            </a:xfrm>
            <a:prstGeom prst="curvedConnector2">
              <a:avLst/>
            </a:prstGeom>
            <a:solidFill>
              <a:srgbClr val="BBE0E3"/>
            </a:solidFill>
            <a:ln w="15875" cap="flat" cmpd="sng" algn="ctr">
              <a:solidFill>
                <a:srgbClr val="00B0F0"/>
              </a:solidFill>
              <a:prstDash val="sysDot"/>
              <a:round/>
              <a:headEnd type="triangle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61" name="Connecteur en arc 160"/>
            <p:cNvCxnSpPr>
              <a:stCxn id="154" idx="3"/>
              <a:endCxn id="159" idx="0"/>
            </p:cNvCxnSpPr>
            <p:nvPr/>
          </p:nvCxnSpPr>
          <p:spPr>
            <a:xfrm flipH="1">
              <a:off x="948371" y="1956962"/>
              <a:ext cx="1878985" cy="839296"/>
            </a:xfrm>
            <a:prstGeom prst="curvedConnector4">
              <a:avLst>
                <a:gd name="adj1" fmla="val -12166"/>
                <a:gd name="adj2" fmla="val 70860"/>
              </a:avLst>
            </a:prstGeom>
            <a:solidFill>
              <a:srgbClr val="BBE0E3"/>
            </a:solidFill>
            <a:ln w="15875" cap="flat" cmpd="sng" algn="ctr">
              <a:solidFill>
                <a:srgbClr val="00B0F0"/>
              </a:solidFill>
              <a:prstDash val="sysDot"/>
              <a:round/>
              <a:headEnd type="triangle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62" name="Connecteur droit avec flèche 67"/>
            <p:cNvCxnSpPr>
              <a:stCxn id="154" idx="3"/>
              <a:endCxn id="159" idx="0"/>
            </p:cNvCxnSpPr>
            <p:nvPr/>
          </p:nvCxnSpPr>
          <p:spPr>
            <a:xfrm flipH="1">
              <a:off x="948371" y="1956962"/>
              <a:ext cx="1878985" cy="839296"/>
            </a:xfrm>
            <a:prstGeom prst="curvedConnector4">
              <a:avLst>
                <a:gd name="adj1" fmla="val -12166"/>
                <a:gd name="adj2" fmla="val 55758"/>
              </a:avLst>
            </a:prstGeom>
            <a:solidFill>
              <a:srgbClr val="BBE0E3"/>
            </a:solidFill>
            <a:ln w="15875" cap="flat" cmpd="sng" algn="ctr">
              <a:solidFill>
                <a:srgbClr val="FF0000"/>
              </a:solidFill>
              <a:prstDash val="sysDot"/>
              <a:round/>
              <a:headEnd type="triangle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63" name="Connecteur droit avec flèche 67"/>
            <p:cNvCxnSpPr>
              <a:stCxn id="154" idx="1"/>
            </p:cNvCxnSpPr>
            <p:nvPr/>
          </p:nvCxnSpPr>
          <p:spPr>
            <a:xfrm rot="10800000" flipV="1">
              <a:off x="1580631" y="1956962"/>
              <a:ext cx="502468" cy="1470810"/>
            </a:xfrm>
            <a:prstGeom prst="curvedConnector2">
              <a:avLst/>
            </a:prstGeom>
            <a:solidFill>
              <a:srgbClr val="BBE0E3"/>
            </a:solidFill>
            <a:ln w="15875" cap="flat" cmpd="sng" algn="ctr">
              <a:solidFill>
                <a:srgbClr val="FF0000"/>
              </a:solidFill>
              <a:prstDash val="sysDot"/>
              <a:round/>
              <a:headEnd type="triangle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pic>
          <p:nvPicPr>
            <p:cNvPr id="164" name="Image 16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40166" y="3381735"/>
              <a:ext cx="860548" cy="355514"/>
            </a:xfrm>
            <a:prstGeom prst="rect">
              <a:avLst/>
            </a:prstGeom>
          </p:spPr>
        </p:pic>
        <p:cxnSp>
          <p:nvCxnSpPr>
            <p:cNvPr id="165" name="Connecteur droit avec flèche 67"/>
            <p:cNvCxnSpPr>
              <a:stCxn id="159" idx="2"/>
              <a:endCxn id="164" idx="2"/>
            </p:cNvCxnSpPr>
            <p:nvPr/>
          </p:nvCxnSpPr>
          <p:spPr>
            <a:xfrm rot="16200000" flipH="1">
              <a:off x="1019556" y="2886365"/>
              <a:ext cx="779698" cy="922069"/>
            </a:xfrm>
            <a:prstGeom prst="curvedConnector3">
              <a:avLst>
                <a:gd name="adj1" fmla="val 129319"/>
              </a:avLst>
            </a:prstGeom>
            <a:solidFill>
              <a:srgbClr val="BBE0E3"/>
            </a:solidFill>
            <a:ln w="15875" cap="flat" cmpd="sng" algn="ctr">
              <a:solidFill>
                <a:srgbClr val="FF0000"/>
              </a:solidFill>
              <a:prstDash val="sysDot"/>
              <a:round/>
              <a:headEnd type="triangle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66" name="Connecteur droit avec flèche 67"/>
            <p:cNvCxnSpPr/>
            <p:nvPr/>
          </p:nvCxnSpPr>
          <p:spPr>
            <a:xfrm flipV="1">
              <a:off x="1652962" y="1747069"/>
              <a:ext cx="674911" cy="1"/>
            </a:xfrm>
            <a:prstGeom prst="bentConnector3">
              <a:avLst>
                <a:gd name="adj1" fmla="val 50000"/>
              </a:avLst>
            </a:prstGeom>
            <a:solidFill>
              <a:srgbClr val="BBE0E3"/>
            </a:solidFill>
            <a:ln w="15875" cap="flat" cmpd="sng" algn="ctr">
              <a:solidFill>
                <a:srgbClr val="00B0F0"/>
              </a:solidFill>
              <a:prstDash val="solid"/>
              <a:round/>
              <a:headEnd type="triangle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67" name="Connecteur droit avec flèche 67"/>
            <p:cNvCxnSpPr/>
            <p:nvPr/>
          </p:nvCxnSpPr>
          <p:spPr>
            <a:xfrm>
              <a:off x="1625799" y="1806519"/>
              <a:ext cx="674915" cy="12700"/>
            </a:xfrm>
            <a:prstGeom prst="bentConnector3">
              <a:avLst>
                <a:gd name="adj1" fmla="val 11099"/>
              </a:avLst>
            </a:prstGeom>
            <a:solidFill>
              <a:srgbClr val="BBE0E3"/>
            </a:solidFill>
            <a:ln w="15875" cap="flat" cmpd="sng" algn="ctr">
              <a:solidFill>
                <a:srgbClr val="FF0000"/>
              </a:solidFill>
              <a:prstDash val="solid"/>
              <a:round/>
              <a:headEnd type="triangle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pic>
          <p:nvPicPr>
            <p:cNvPr id="168" name="Picture 29" descr="logo renault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1280" y="1648237"/>
              <a:ext cx="586501" cy="584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9" name="Connecteur droit avec flèche 67"/>
            <p:cNvCxnSpPr>
              <a:endCxn id="168" idx="1"/>
            </p:cNvCxnSpPr>
            <p:nvPr/>
          </p:nvCxnSpPr>
          <p:spPr>
            <a:xfrm rot="5400000" flipH="1" flipV="1">
              <a:off x="431559" y="2156537"/>
              <a:ext cx="855862" cy="423580"/>
            </a:xfrm>
            <a:prstGeom prst="bentConnector2">
              <a:avLst/>
            </a:prstGeom>
            <a:solidFill>
              <a:srgbClr val="BBE0E3"/>
            </a:solidFill>
            <a:ln w="15875" cap="flat" cmpd="sng" algn="ctr">
              <a:solidFill>
                <a:srgbClr val="00B0F0"/>
              </a:solidFill>
              <a:prstDash val="solid"/>
              <a:round/>
              <a:headEnd type="triangle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pic>
          <p:nvPicPr>
            <p:cNvPr id="170" name="Picture 3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84319" y="1323982"/>
              <a:ext cx="2725228" cy="30086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1" name="Image 17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497" y="1894615"/>
              <a:ext cx="3150506" cy="3092073"/>
            </a:xfrm>
            <a:prstGeom prst="rect">
              <a:avLst/>
            </a:prstGeom>
          </p:spPr>
        </p:pic>
      </p:grpSp>
      <p:pic>
        <p:nvPicPr>
          <p:cNvPr id="31" name="Picture 27" descr="masterlogo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9261" y="1906468"/>
            <a:ext cx="2386297" cy="359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rme libre 2"/>
          <p:cNvSpPr/>
          <p:nvPr/>
        </p:nvSpPr>
        <p:spPr bwMode="auto">
          <a:xfrm>
            <a:off x="7755558" y="2109061"/>
            <a:ext cx="901487" cy="1320801"/>
          </a:xfrm>
          <a:custGeom>
            <a:avLst/>
            <a:gdLst>
              <a:gd name="connsiteX0" fmla="*/ 0 w 618514"/>
              <a:gd name="connsiteY0" fmla="*/ 0 h 977951"/>
              <a:gd name="connsiteX1" fmla="*/ 600502 w 618514"/>
              <a:gd name="connsiteY1" fmla="*/ 409433 h 977951"/>
              <a:gd name="connsiteX2" fmla="*/ 464024 w 618514"/>
              <a:gd name="connsiteY2" fmla="*/ 928048 h 977951"/>
              <a:gd name="connsiteX3" fmla="*/ 491320 w 618514"/>
              <a:gd name="connsiteY3" fmla="*/ 928048 h 977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8514" h="977951">
                <a:moveTo>
                  <a:pt x="0" y="0"/>
                </a:moveTo>
                <a:cubicBezTo>
                  <a:pt x="261582" y="127379"/>
                  <a:pt x="523165" y="254758"/>
                  <a:pt x="600502" y="409433"/>
                </a:cubicBezTo>
                <a:cubicBezTo>
                  <a:pt x="677839" y="564108"/>
                  <a:pt x="482221" y="841612"/>
                  <a:pt x="464024" y="928048"/>
                </a:cubicBezTo>
                <a:cubicBezTo>
                  <a:pt x="445827" y="1014484"/>
                  <a:pt x="468573" y="971266"/>
                  <a:pt x="491320" y="928048"/>
                </a:cubicBezTo>
              </a:path>
            </a:pathLst>
          </a:custGeom>
          <a:noFill/>
          <a:ln w="12700" cap="flat" cmpd="sng" algn="ctr">
            <a:solidFill>
              <a:schemeClr val="bg2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6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4" name="Forme libre 3"/>
          <p:cNvSpPr/>
          <p:nvPr/>
        </p:nvSpPr>
        <p:spPr bwMode="auto">
          <a:xfrm>
            <a:off x="7755558" y="2086110"/>
            <a:ext cx="1208505" cy="2554129"/>
          </a:xfrm>
          <a:custGeom>
            <a:avLst/>
            <a:gdLst>
              <a:gd name="connsiteX0" fmla="*/ 0 w 898236"/>
              <a:gd name="connsiteY0" fmla="*/ 23571 h 2289100"/>
              <a:gd name="connsiteX1" fmla="*/ 873457 w 898236"/>
              <a:gd name="connsiteY1" fmla="*/ 323822 h 2289100"/>
              <a:gd name="connsiteX2" fmla="*/ 573206 w 898236"/>
              <a:gd name="connsiteY2" fmla="*/ 2289100 h 228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98236" h="2289100">
                <a:moveTo>
                  <a:pt x="0" y="23571"/>
                </a:moveTo>
                <a:cubicBezTo>
                  <a:pt x="388961" y="-15098"/>
                  <a:pt x="777923" y="-53766"/>
                  <a:pt x="873457" y="323822"/>
                </a:cubicBezTo>
                <a:cubicBezTo>
                  <a:pt x="968991" y="701410"/>
                  <a:pt x="771098" y="1495255"/>
                  <a:pt x="573206" y="2289100"/>
                </a:cubicBezTo>
              </a:path>
            </a:pathLst>
          </a:custGeom>
          <a:noFill/>
          <a:ln w="12700" cap="flat" cmpd="sng" algn="ctr">
            <a:solidFill>
              <a:schemeClr val="bg2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6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620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exte 1"/>
          <p:cNvSpPr>
            <a:spLocks noGrp="1"/>
          </p:cNvSpPr>
          <p:nvPr>
            <p:ph sz="quarter" idx="15"/>
          </p:nvPr>
        </p:nvSpPr>
        <p:spPr>
          <a:xfrm>
            <a:off x="228600" y="737624"/>
            <a:ext cx="8909496" cy="4801964"/>
          </a:xfrm>
        </p:spPr>
        <p:txBody>
          <a:bodyPr>
            <a:noAutofit/>
          </a:bodyPr>
          <a:lstStyle/>
          <a:p>
            <a:pPr marL="0" indent="0">
              <a:buClrTx/>
              <a:buNone/>
            </a:pPr>
            <a:r>
              <a:rPr lang="fr-FR" sz="2400" b="1" dirty="0" smtClean="0">
                <a:latin typeface="Calibri" pitchFamily="34" charset="0"/>
                <a:cs typeface="Calibri" pitchFamily="34" charset="0"/>
              </a:rPr>
              <a:t>STEP AP 242 est un outil utile pour </a:t>
            </a:r>
            <a:r>
              <a:rPr lang="fr-FR" sz="2400" b="1" dirty="0">
                <a:latin typeface="Calibri" pitchFamily="34" charset="0"/>
                <a:cs typeface="Calibri" pitchFamily="34" charset="0"/>
              </a:rPr>
              <a:t>: </a:t>
            </a:r>
            <a:endParaRPr lang="fr-FR" sz="2400" b="1" dirty="0" smtClean="0">
              <a:latin typeface="Calibri" pitchFamily="34" charset="0"/>
              <a:cs typeface="Calibri" pitchFamily="34" charset="0"/>
            </a:endParaRPr>
          </a:p>
          <a:p>
            <a:pPr marL="0" indent="0">
              <a:buClrTx/>
              <a:buNone/>
            </a:pPr>
            <a:endParaRPr lang="fr-FR" sz="1050" b="1" dirty="0">
              <a:latin typeface="Calibri" pitchFamily="34" charset="0"/>
              <a:cs typeface="Calibri" pitchFamily="34" charset="0"/>
            </a:endParaRPr>
          </a:p>
          <a:p>
            <a:pPr lvl="1">
              <a:buClr>
                <a:srgbClr val="FFC000"/>
              </a:buClr>
              <a:buFont typeface="Wingdings" pitchFamily="2" charset="2"/>
              <a:buChar char="§"/>
            </a:pPr>
            <a:r>
              <a:rPr lang="fr-FR" sz="1800" dirty="0" smtClean="0">
                <a:latin typeface="Calibri" pitchFamily="34" charset="0"/>
                <a:cs typeface="Calibri" pitchFamily="34" charset="0"/>
              </a:rPr>
              <a:t>Échanger et valider de la 3D avec toutes les informations associées (PMI, Historique, Visualisation…)</a:t>
            </a:r>
          </a:p>
          <a:p>
            <a:pPr lvl="1">
              <a:buFont typeface="Arial" pitchFamily="34" charset="0"/>
              <a:buChar char="•"/>
            </a:pPr>
            <a:endParaRPr lang="fr-FR" sz="700" dirty="0" smtClean="0">
              <a:latin typeface="Calibri" pitchFamily="34" charset="0"/>
              <a:cs typeface="Calibri" pitchFamily="34" charset="0"/>
            </a:endParaRPr>
          </a:p>
          <a:p>
            <a:pPr lvl="1">
              <a:buClr>
                <a:srgbClr val="FFC000"/>
              </a:buClr>
              <a:buFont typeface="Wingdings" pitchFamily="2" charset="2"/>
              <a:buChar char="§"/>
            </a:pPr>
            <a:r>
              <a:rPr lang="fr-FR" sz="1800" dirty="0" smtClean="0">
                <a:latin typeface="Calibri" pitchFamily="34" charset="0"/>
                <a:cs typeface="Calibri" pitchFamily="34" charset="0"/>
              </a:rPr>
              <a:t>Échanger et valider des assemblages en configuration et avec contraintes</a:t>
            </a:r>
          </a:p>
          <a:p>
            <a:pPr lvl="1">
              <a:buFont typeface="Arial" pitchFamily="34" charset="0"/>
              <a:buChar char="•"/>
            </a:pPr>
            <a:endParaRPr lang="fr-FR" sz="700" dirty="0" smtClean="0">
              <a:latin typeface="Calibri" pitchFamily="34" charset="0"/>
              <a:cs typeface="Calibri" pitchFamily="34" charset="0"/>
            </a:endParaRPr>
          </a:p>
          <a:p>
            <a:pPr lvl="1">
              <a:buClr>
                <a:srgbClr val="FFC000"/>
              </a:buClr>
              <a:buFont typeface="Wingdings" pitchFamily="2" charset="2"/>
              <a:buChar char="§"/>
            </a:pPr>
            <a:r>
              <a:rPr lang="fr-FR" sz="1800" dirty="0" smtClean="0">
                <a:latin typeface="Calibri" pitchFamily="34" charset="0"/>
                <a:cs typeface="Calibri" pitchFamily="34" charset="0"/>
              </a:rPr>
              <a:t>Échanger des </a:t>
            </a:r>
            <a:r>
              <a:rPr lang="fr-FR" sz="1800" dirty="0" err="1" smtClean="0">
                <a:latin typeface="Calibri" pitchFamily="34" charset="0"/>
                <a:cs typeface="Calibri" pitchFamily="34" charset="0"/>
              </a:rPr>
              <a:t>features</a:t>
            </a:r>
            <a:r>
              <a:rPr lang="fr-FR" sz="1800" dirty="0">
                <a:latin typeface="Calibri" pitchFamily="34" charset="0"/>
                <a:cs typeface="Calibri" pitchFamily="34" charset="0"/>
              </a:rPr>
              <a:t> </a:t>
            </a:r>
            <a:r>
              <a:rPr lang="fr-FR" sz="1800" dirty="0" smtClean="0">
                <a:latin typeface="Calibri" pitchFamily="34" charset="0"/>
                <a:cs typeface="Calibri" pitchFamily="34" charset="0"/>
              </a:rPr>
              <a:t>de </a:t>
            </a:r>
            <a:r>
              <a:rPr lang="fr-FR" sz="1800" dirty="0" err="1" smtClean="0">
                <a:latin typeface="Calibri" pitchFamily="34" charset="0"/>
                <a:cs typeface="Calibri" pitchFamily="34" charset="0"/>
              </a:rPr>
              <a:t>manufacturing</a:t>
            </a:r>
            <a:endParaRPr lang="fr-FR" sz="1800" dirty="0" smtClean="0">
              <a:latin typeface="Calibri" pitchFamily="34" charset="0"/>
              <a:cs typeface="Calibri" pitchFamily="34" charset="0"/>
            </a:endParaRPr>
          </a:p>
          <a:p>
            <a:pPr lvl="1">
              <a:buClr>
                <a:srgbClr val="FFC000"/>
              </a:buClr>
              <a:buFont typeface="Wingdings" pitchFamily="2" charset="2"/>
              <a:buChar char="§"/>
            </a:pPr>
            <a:endParaRPr lang="fr-FR" sz="500" dirty="0" smtClean="0">
              <a:latin typeface="Calibri" pitchFamily="34" charset="0"/>
              <a:cs typeface="Calibri" pitchFamily="34" charset="0"/>
            </a:endParaRPr>
          </a:p>
          <a:p>
            <a:pPr lvl="1">
              <a:buClr>
                <a:srgbClr val="FFC000"/>
              </a:buClr>
              <a:buFont typeface="Wingdings" pitchFamily="2" charset="2"/>
              <a:buChar char="§"/>
            </a:pPr>
            <a:r>
              <a:rPr lang="fr-FR" sz="1800" dirty="0" smtClean="0">
                <a:latin typeface="Calibri" pitchFamily="34" charset="0"/>
                <a:cs typeface="Calibri" pitchFamily="34" charset="0"/>
              </a:rPr>
              <a:t>Échanger des données métier </a:t>
            </a:r>
            <a:r>
              <a:rPr lang="fr-FR" sz="1800" dirty="0" smtClean="0">
                <a:latin typeface="Calibri" pitchFamily="34" charset="0"/>
                <a:cs typeface="Calibri" pitchFamily="34" charset="0"/>
              </a:rPr>
              <a:t>des composites </a:t>
            </a:r>
            <a:endParaRPr lang="fr-FR" sz="1800" dirty="0" smtClean="0">
              <a:latin typeface="Calibri" pitchFamily="34" charset="0"/>
              <a:cs typeface="Calibri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fr-FR" sz="700" dirty="0">
              <a:latin typeface="Calibri" pitchFamily="34" charset="0"/>
              <a:cs typeface="Calibri" pitchFamily="34" charset="0"/>
            </a:endParaRPr>
          </a:p>
          <a:p>
            <a:pPr lvl="1">
              <a:buClr>
                <a:srgbClr val="FFC000"/>
              </a:buClr>
              <a:buFont typeface="Wingdings" pitchFamily="2" charset="2"/>
              <a:buChar char="§"/>
            </a:pPr>
            <a:r>
              <a:rPr lang="fr-FR" sz="1800" dirty="0">
                <a:latin typeface="Calibri" pitchFamily="34" charset="0"/>
                <a:cs typeface="Calibri" pitchFamily="34" charset="0"/>
              </a:rPr>
              <a:t>Gérer les informations cinématique </a:t>
            </a:r>
          </a:p>
          <a:p>
            <a:pPr marL="457200" lvl="1" indent="0">
              <a:buClr>
                <a:srgbClr val="FFC000"/>
              </a:buClr>
              <a:buNone/>
            </a:pPr>
            <a:endParaRPr lang="fr-FR" sz="300" dirty="0">
              <a:latin typeface="Calibri" pitchFamily="34" charset="0"/>
              <a:cs typeface="Calibri" pitchFamily="34" charset="0"/>
            </a:endParaRPr>
          </a:p>
          <a:p>
            <a:pPr lvl="1">
              <a:buClr>
                <a:srgbClr val="FFC000"/>
              </a:buClr>
              <a:buFont typeface="Wingdings" pitchFamily="2" charset="2"/>
              <a:buChar char="§"/>
            </a:pPr>
            <a:r>
              <a:rPr lang="fr-FR" sz="1800" dirty="0" smtClean="0">
                <a:latin typeface="Calibri" pitchFamily="34" charset="0"/>
                <a:cs typeface="Calibri" pitchFamily="34" charset="0"/>
              </a:rPr>
              <a:t>Gérer de façon neutre et stable l’archivage long terme des données </a:t>
            </a:r>
            <a:r>
              <a:rPr lang="fr-FR" sz="1800" dirty="0" smtClean="0">
                <a:latin typeface="Calibri" pitchFamily="34" charset="0"/>
                <a:cs typeface="Calibri" pitchFamily="34" charset="0"/>
              </a:rPr>
              <a:t>du projet</a:t>
            </a:r>
            <a:endParaRPr lang="fr-FR" sz="1800" dirty="0" smtClean="0">
              <a:latin typeface="Calibri" pitchFamily="34" charset="0"/>
              <a:cs typeface="Calibri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fr-FR" sz="8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Titre 2"/>
          <p:cNvSpPr txBox="1">
            <a:spLocks/>
          </p:cNvSpPr>
          <p:nvPr/>
        </p:nvSpPr>
        <p:spPr>
          <a:xfrm>
            <a:off x="228600" y="198438"/>
            <a:ext cx="8229600" cy="490066"/>
          </a:xfrm>
          <a:prstGeom prst="rect">
            <a:avLst/>
          </a:prstGeom>
        </p:spPr>
        <p:txBody>
          <a:bodyPr vert="horz" lIns="91440" tIns="45720" rIns="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fr-FR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2400" b="1" dirty="0" smtClean="0">
                <a:solidFill>
                  <a:schemeClr val="bg2"/>
                </a:solidFill>
              </a:rPr>
              <a:t>En conclusion </a:t>
            </a:r>
            <a:endParaRPr lang="fr-FR" sz="2400" b="1" dirty="0">
              <a:solidFill>
                <a:schemeClr val="bg2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90649" y="5189517"/>
            <a:ext cx="7410203" cy="855023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algn="ctr">
              <a:defRPr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fr-FR" sz="2400" dirty="0" smtClean="0"/>
              <a:t>AP 242 un élément clé parmi les standards du programme </a:t>
            </a:r>
            <a:r>
              <a:rPr lang="fr-FR" sz="2400" dirty="0" err="1"/>
              <a:t>VALDriv</a:t>
            </a:r>
            <a:r>
              <a:rPr lang="fr-FR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550418075"/>
      </p:ext>
    </p:extLst>
  </p:cSld>
  <p:clrMapOvr>
    <a:overrideClrMapping bg1="dk2" tx1="lt1" bg2="dk1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le@">
  <a:themeElements>
    <a:clrScheme name="">
      <a:dk1>
        <a:srgbClr val="000000"/>
      </a:dk1>
      <a:lt1>
        <a:srgbClr val="FFFFFF"/>
      </a:lt1>
      <a:dk2>
        <a:srgbClr val="7AEDFC"/>
      </a:dk2>
      <a:lt2>
        <a:srgbClr val="FFFF00"/>
      </a:lt2>
      <a:accent1>
        <a:srgbClr val="FF00FF"/>
      </a:accent1>
      <a:accent2>
        <a:srgbClr val="FF8000"/>
      </a:accent2>
      <a:accent3>
        <a:srgbClr val="BEF4FD"/>
      </a:accent3>
      <a:accent4>
        <a:srgbClr val="DADADA"/>
      </a:accent4>
      <a:accent5>
        <a:srgbClr val="FFAAFF"/>
      </a:accent5>
      <a:accent6>
        <a:srgbClr val="E77300"/>
      </a:accent6>
      <a:hlink>
        <a:srgbClr val="00FF00"/>
      </a:hlink>
      <a:folHlink>
        <a:srgbClr val="C0FFFF"/>
      </a:folHlink>
    </a:clrScheme>
    <a:fontScheme name="modele@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12700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6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12700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6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modele@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e@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7AEDFC"/>
    </a:dk2>
    <a:lt2>
      <a:srgbClr val="FFFF00"/>
    </a:lt2>
    <a:accent1>
      <a:srgbClr val="FF00FF"/>
    </a:accent1>
    <a:accent2>
      <a:srgbClr val="FF8000"/>
    </a:accent2>
    <a:accent3>
      <a:srgbClr val="BEF4FD"/>
    </a:accent3>
    <a:accent4>
      <a:srgbClr val="DADADA"/>
    </a:accent4>
    <a:accent5>
      <a:srgbClr val="FFAAFF"/>
    </a:accent5>
    <a:accent6>
      <a:srgbClr val="E77300"/>
    </a:accent6>
    <a:hlink>
      <a:srgbClr val="00FF00"/>
    </a:hlink>
    <a:folHlink>
      <a:srgbClr val="C0FF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5883</TotalTime>
  <Words>380</Words>
  <Application>Microsoft Office PowerPoint</Application>
  <PresentationFormat>Affichage à l'écran (4:3)</PresentationFormat>
  <Paragraphs>59</Paragraphs>
  <Slides>5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modele@</vt:lpstr>
      <vt:lpstr>Les besoins de l’Industrie Automobile </vt:lpstr>
      <vt:lpstr>Présentation PowerPoint</vt:lpstr>
      <vt:lpstr>Présentation PowerPoint</vt:lpstr>
      <vt:lpstr>Présentation PowerPoint</vt:lpstr>
      <vt:lpstr>Présentation PowerPoint</vt:lpstr>
    </vt:vector>
  </TitlesOfParts>
  <Company>PSA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Programme VALdriv</dc:title>
  <dc:creator>PHILIPPE HENRI LEROY - P232288</dc:creator>
  <cp:lastModifiedBy>Alexandre Loire</cp:lastModifiedBy>
  <cp:revision>514</cp:revision>
  <cp:lastPrinted>2013-11-13T09:52:24Z</cp:lastPrinted>
  <dcterms:created xsi:type="dcterms:W3CDTF">2013-04-26T11:26:13Z</dcterms:created>
  <dcterms:modified xsi:type="dcterms:W3CDTF">2014-03-21T16:59:04Z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NewReviewCycle">
    <vt:lpwstr/>
  </property>
</Properties>
</file>