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7"/>
  </p:notesMasterIdLst>
  <p:handoutMasterIdLst>
    <p:handoutMasterId r:id="rId8"/>
  </p:handoutMasterIdLst>
  <p:sldIdLst>
    <p:sldId id="628" r:id="rId2"/>
    <p:sldId id="624" r:id="rId3"/>
    <p:sldId id="625" r:id="rId4"/>
    <p:sldId id="626" r:id="rId5"/>
    <p:sldId id="627" r:id="rId6"/>
  </p:sldIdLst>
  <p:sldSz cx="9906000" cy="6858000" type="A4"/>
  <p:notesSz cx="6797675" cy="9872663"/>
  <p:defaultTextStyle>
    <a:defPPr>
      <a:defRPr lang="fr-FR"/>
    </a:defPPr>
    <a:lvl1pPr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33FF"/>
    <a:srgbClr val="FFCC00"/>
    <a:srgbClr val="0000CC"/>
    <a:srgbClr val="217F33"/>
    <a:srgbClr val="C0C0C0"/>
    <a:srgbClr val="DDDDDD"/>
    <a:srgbClr val="EAAD13"/>
    <a:srgbClr val="EFC57D"/>
    <a:srgbClr val="6767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59" autoAdjust="0"/>
    <p:restoredTop sz="95382" autoAdjust="0"/>
  </p:normalViewPr>
  <p:slideViewPr>
    <p:cSldViewPr>
      <p:cViewPr>
        <p:scale>
          <a:sx n="50" d="100"/>
          <a:sy n="50" d="100"/>
        </p:scale>
        <p:origin x="-1698" y="-558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2419" y="-58"/>
      </p:cViewPr>
      <p:guideLst>
        <p:guide orient="horz" pos="3109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5"/>
          <p:cNvGrpSpPr>
            <a:grpSpLocks/>
          </p:cNvGrpSpPr>
          <p:nvPr/>
        </p:nvGrpSpPr>
        <p:grpSpPr bwMode="auto">
          <a:xfrm>
            <a:off x="4467225" y="388938"/>
            <a:ext cx="2179638" cy="198437"/>
            <a:chOff x="2839" y="243"/>
            <a:chExt cx="1384" cy="123"/>
          </a:xfrm>
        </p:grpSpPr>
        <p:sp>
          <p:nvSpPr>
            <p:cNvPr id="7178" name="Rectangle 3"/>
            <p:cNvSpPr>
              <a:spLocks noChangeArrowheads="1"/>
            </p:cNvSpPr>
            <p:nvPr/>
          </p:nvSpPr>
          <p:spPr bwMode="auto">
            <a:xfrm>
              <a:off x="3685" y="243"/>
              <a:ext cx="538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800" b="1">
                <a:solidFill>
                  <a:schemeClr val="tx1"/>
                </a:solidFill>
              </a:endParaRPr>
            </a:p>
          </p:txBody>
        </p:sp>
        <p:sp>
          <p:nvSpPr>
            <p:cNvPr id="7179" name="Rectangle 4"/>
            <p:cNvSpPr>
              <a:spLocks noChangeArrowheads="1"/>
            </p:cNvSpPr>
            <p:nvPr/>
          </p:nvSpPr>
          <p:spPr bwMode="auto">
            <a:xfrm>
              <a:off x="2839" y="243"/>
              <a:ext cx="318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800" b="1">
                <a:solidFill>
                  <a:schemeClr val="tx1"/>
                </a:solidFill>
              </a:endParaRPr>
            </a:p>
          </p:txBody>
        </p:sp>
      </p:grpSp>
      <p:grpSp>
        <p:nvGrpSpPr>
          <p:cNvPr id="7171" name="Group 9"/>
          <p:cNvGrpSpPr>
            <a:grpSpLocks/>
          </p:cNvGrpSpPr>
          <p:nvPr/>
        </p:nvGrpSpPr>
        <p:grpSpPr bwMode="auto">
          <a:xfrm>
            <a:off x="4460875" y="215900"/>
            <a:ext cx="1543050" cy="169863"/>
            <a:chOff x="2835" y="135"/>
            <a:chExt cx="981" cy="106"/>
          </a:xfrm>
        </p:grpSpPr>
        <p:sp>
          <p:nvSpPr>
            <p:cNvPr id="7175" name="Rectangle 6"/>
            <p:cNvSpPr>
              <a:spLocks noChangeArrowheads="1"/>
            </p:cNvSpPr>
            <p:nvPr/>
          </p:nvSpPr>
          <p:spPr bwMode="auto">
            <a:xfrm>
              <a:off x="2835" y="135"/>
              <a:ext cx="116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600">
                <a:solidFill>
                  <a:schemeClr val="tx1"/>
                </a:solidFill>
              </a:endParaRPr>
            </a:p>
          </p:txBody>
        </p:sp>
        <p:sp>
          <p:nvSpPr>
            <p:cNvPr id="7176" name="Rectangle 7"/>
            <p:cNvSpPr>
              <a:spLocks noChangeArrowheads="1"/>
            </p:cNvSpPr>
            <p:nvPr/>
          </p:nvSpPr>
          <p:spPr bwMode="auto">
            <a:xfrm>
              <a:off x="3467" y="135"/>
              <a:ext cx="116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600">
                <a:solidFill>
                  <a:schemeClr val="tx1"/>
                </a:solidFill>
              </a:endParaRPr>
            </a:p>
          </p:txBody>
        </p:sp>
        <p:sp>
          <p:nvSpPr>
            <p:cNvPr id="7177" name="Rectangle 8"/>
            <p:cNvSpPr>
              <a:spLocks noChangeArrowheads="1"/>
            </p:cNvSpPr>
            <p:nvPr/>
          </p:nvSpPr>
          <p:spPr bwMode="auto">
            <a:xfrm>
              <a:off x="3699" y="135"/>
              <a:ext cx="117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600">
                <a:solidFill>
                  <a:schemeClr val="tx1"/>
                </a:solidFill>
              </a:endParaRPr>
            </a:p>
          </p:txBody>
        </p:sp>
      </p:grpSp>
      <p:sp>
        <p:nvSpPr>
          <p:cNvPr id="7172" name="Rectangle 10"/>
          <p:cNvSpPr>
            <a:spLocks noChangeArrowheads="1"/>
          </p:cNvSpPr>
          <p:nvPr/>
        </p:nvSpPr>
        <p:spPr bwMode="auto">
          <a:xfrm>
            <a:off x="5913438" y="9209088"/>
            <a:ext cx="452437" cy="25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fld id="{AD88D03F-91BD-41B7-A41E-876359041896}" type="slidenum">
              <a:rPr lang="fr-FR" sz="1200">
                <a:solidFill>
                  <a:schemeClr val="tx1"/>
                </a:solidFill>
              </a:rPr>
              <a:pPr algn="l" defTabSz="763588">
                <a:lnSpc>
                  <a:spcPct val="90000"/>
                </a:lnSpc>
              </a:pPr>
              <a:t>‹N°›</a:t>
            </a:fld>
            <a:endParaRPr lang="fr-FR" sz="1200">
              <a:solidFill>
                <a:schemeClr val="tx1"/>
              </a:solidFill>
            </a:endParaRPr>
          </a:p>
        </p:txBody>
      </p:sp>
      <p:sp>
        <p:nvSpPr>
          <p:cNvPr id="7173" name="Rectangle 11"/>
          <p:cNvSpPr>
            <a:spLocks noChangeArrowheads="1"/>
          </p:cNvSpPr>
          <p:nvPr/>
        </p:nvSpPr>
        <p:spPr bwMode="auto">
          <a:xfrm>
            <a:off x="920750" y="9629775"/>
            <a:ext cx="207963" cy="18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r>
              <a:rPr lang="fr-FR" sz="70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7174" name="Rectangle 12"/>
          <p:cNvSpPr>
            <a:spLocks noChangeArrowheads="1"/>
          </p:cNvSpPr>
          <p:nvPr/>
        </p:nvSpPr>
        <p:spPr bwMode="auto">
          <a:xfrm>
            <a:off x="23813" y="538163"/>
            <a:ext cx="6675437" cy="271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defTabSz="763588"/>
            <a:r>
              <a:rPr lang="fr-FR" sz="1200" b="1" i="1"/>
              <a:t>Stratégie numérique aéronautique - Commission Technologies de l'Information – 06/12/07</a:t>
            </a:r>
          </a:p>
        </p:txBody>
      </p:sp>
    </p:spTree>
    <p:extLst>
      <p:ext uri="{BB962C8B-B14F-4D97-AF65-F5344CB8AC3E}">
        <p14:creationId xmlns:p14="http://schemas.microsoft.com/office/powerpoint/2010/main" val="25108228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8050" y="4694238"/>
            <a:ext cx="4981575" cy="415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>
                        <a:gamma/>
                        <a:shade val="80000"/>
                        <a:invGamma/>
                      </a:srgbClr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695" tIns="44551" rIns="90695" bIns="4455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Corps du texte</a:t>
            </a:r>
          </a:p>
          <a:p>
            <a:pPr lvl="0"/>
            <a:r>
              <a:rPr lang="fr-FR" noProof="0" smtClean="0"/>
              <a:t>Deuxième niveau</a:t>
            </a:r>
          </a:p>
          <a:p>
            <a:pPr lvl="0"/>
            <a:r>
              <a:rPr lang="fr-FR" noProof="0" smtClean="0"/>
              <a:t>Troisième niveau</a:t>
            </a:r>
          </a:p>
          <a:p>
            <a:pPr lvl="0"/>
            <a:r>
              <a:rPr lang="fr-FR" noProof="0" smtClean="0"/>
              <a:t>Quatrième niveau</a:t>
            </a:r>
          </a:p>
          <a:p>
            <a:pPr lvl="0"/>
            <a:r>
              <a:rPr lang="fr-FR" noProof="0" smtClean="0"/>
              <a:t>Cinquième niveau</a:t>
            </a:r>
          </a:p>
        </p:txBody>
      </p:sp>
      <p:sp>
        <p:nvSpPr>
          <p:cNvPr id="6147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6938" y="857250"/>
            <a:ext cx="5005387" cy="34671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pic>
        <p:nvPicPr>
          <p:cNvPr id="6148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9525"/>
            <a:ext cx="1639887" cy="56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149" name="Group 7"/>
          <p:cNvGrpSpPr>
            <a:grpSpLocks/>
          </p:cNvGrpSpPr>
          <p:nvPr/>
        </p:nvGrpSpPr>
        <p:grpSpPr bwMode="auto">
          <a:xfrm>
            <a:off x="4467225" y="388938"/>
            <a:ext cx="2179638" cy="198437"/>
            <a:chOff x="2839" y="243"/>
            <a:chExt cx="1384" cy="123"/>
          </a:xfrm>
        </p:grpSpPr>
        <p:sp>
          <p:nvSpPr>
            <p:cNvPr id="6157" name="Rectangle 5"/>
            <p:cNvSpPr>
              <a:spLocks noChangeArrowheads="1"/>
            </p:cNvSpPr>
            <p:nvPr/>
          </p:nvSpPr>
          <p:spPr bwMode="auto">
            <a:xfrm>
              <a:off x="3685" y="243"/>
              <a:ext cx="538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800" b="1">
                  <a:solidFill>
                    <a:schemeClr val="tx1"/>
                  </a:solidFill>
                </a:rPr>
                <a:t>16/12/99</a:t>
              </a:r>
            </a:p>
          </p:txBody>
        </p:sp>
        <p:sp>
          <p:nvSpPr>
            <p:cNvPr id="6158" name="Rectangle 6"/>
            <p:cNvSpPr>
              <a:spLocks noChangeArrowheads="1"/>
            </p:cNvSpPr>
            <p:nvPr/>
          </p:nvSpPr>
          <p:spPr bwMode="auto">
            <a:xfrm>
              <a:off x="2839" y="243"/>
              <a:ext cx="407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800" b="1">
                  <a:solidFill>
                    <a:schemeClr val="tx1"/>
                  </a:solidFill>
                </a:rPr>
                <a:t>DSI</a:t>
              </a:r>
            </a:p>
          </p:txBody>
        </p:sp>
      </p:grpSp>
      <p:grpSp>
        <p:nvGrpSpPr>
          <p:cNvPr id="6150" name="Group 11"/>
          <p:cNvGrpSpPr>
            <a:grpSpLocks/>
          </p:cNvGrpSpPr>
          <p:nvPr/>
        </p:nvGrpSpPr>
        <p:grpSpPr bwMode="auto">
          <a:xfrm>
            <a:off x="4460875" y="215900"/>
            <a:ext cx="1746250" cy="168275"/>
            <a:chOff x="2835" y="135"/>
            <a:chExt cx="1110" cy="105"/>
          </a:xfrm>
        </p:grpSpPr>
        <p:sp>
          <p:nvSpPr>
            <p:cNvPr id="6154" name="Rectangle 8"/>
            <p:cNvSpPr>
              <a:spLocks noChangeArrowheads="1"/>
            </p:cNvSpPr>
            <p:nvPr/>
          </p:nvSpPr>
          <p:spPr bwMode="auto">
            <a:xfrm>
              <a:off x="2835" y="135"/>
              <a:ext cx="645" cy="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600">
                  <a:solidFill>
                    <a:schemeClr val="tx1"/>
                  </a:solidFill>
                </a:rPr>
                <a:t>IDENTIFICATION DOC.</a:t>
              </a:r>
            </a:p>
          </p:txBody>
        </p:sp>
        <p:sp>
          <p:nvSpPr>
            <p:cNvPr id="6155" name="Rectangle 9"/>
            <p:cNvSpPr>
              <a:spLocks noChangeArrowheads="1"/>
            </p:cNvSpPr>
            <p:nvPr/>
          </p:nvSpPr>
          <p:spPr bwMode="auto">
            <a:xfrm>
              <a:off x="3467" y="135"/>
              <a:ext cx="282" cy="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600">
                  <a:solidFill>
                    <a:schemeClr val="tx1"/>
                  </a:solidFill>
                </a:rPr>
                <a:t>INDICE</a:t>
              </a:r>
            </a:p>
          </p:txBody>
        </p:sp>
        <p:sp>
          <p:nvSpPr>
            <p:cNvPr id="6156" name="Rectangle 10"/>
            <p:cNvSpPr>
              <a:spLocks noChangeArrowheads="1"/>
            </p:cNvSpPr>
            <p:nvPr/>
          </p:nvSpPr>
          <p:spPr bwMode="auto">
            <a:xfrm>
              <a:off x="3699" y="135"/>
              <a:ext cx="246" cy="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600">
                  <a:solidFill>
                    <a:schemeClr val="tx1"/>
                  </a:solidFill>
                </a:rPr>
                <a:t>DATE</a:t>
              </a:r>
            </a:p>
          </p:txBody>
        </p:sp>
      </p:grpSp>
      <p:sp>
        <p:nvSpPr>
          <p:cNvPr id="6151" name="Rectangle 12"/>
          <p:cNvSpPr>
            <a:spLocks noChangeArrowheads="1"/>
          </p:cNvSpPr>
          <p:nvPr/>
        </p:nvSpPr>
        <p:spPr bwMode="auto">
          <a:xfrm>
            <a:off x="5913438" y="9209088"/>
            <a:ext cx="371475" cy="25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fld id="{EA12DFF8-25D2-4893-96AE-05B8B7214652}" type="slidenum">
              <a:rPr lang="fr-FR" sz="1200">
                <a:solidFill>
                  <a:schemeClr val="tx1"/>
                </a:solidFill>
              </a:rPr>
              <a:pPr algn="l" defTabSz="763588">
                <a:lnSpc>
                  <a:spcPct val="90000"/>
                </a:lnSpc>
              </a:pPr>
              <a:t>‹N°›</a:t>
            </a:fld>
            <a:endParaRPr lang="fr-FR" sz="1200">
              <a:solidFill>
                <a:schemeClr val="tx1"/>
              </a:solidFill>
            </a:endParaRPr>
          </a:p>
        </p:txBody>
      </p:sp>
      <p:sp>
        <p:nvSpPr>
          <p:cNvPr id="6152" name="Rectangle 13"/>
          <p:cNvSpPr>
            <a:spLocks noChangeArrowheads="1"/>
          </p:cNvSpPr>
          <p:nvPr/>
        </p:nvSpPr>
        <p:spPr bwMode="auto">
          <a:xfrm>
            <a:off x="920750" y="9629775"/>
            <a:ext cx="5073650" cy="18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r>
              <a:rPr lang="fr-FR" sz="700">
                <a:solidFill>
                  <a:schemeClr val="tx1"/>
                </a:solidFill>
              </a:rPr>
              <a:t>Ce document est la propriété de Dassault Aviation, il ne peut être utilisé, reproduit ou communiqué sans son autorisation.</a:t>
            </a:r>
          </a:p>
        </p:txBody>
      </p:sp>
      <p:sp>
        <p:nvSpPr>
          <p:cNvPr id="6153" name="Rectangle 14"/>
          <p:cNvSpPr>
            <a:spLocks noChangeArrowheads="1"/>
          </p:cNvSpPr>
          <p:nvPr/>
        </p:nvSpPr>
        <p:spPr bwMode="auto">
          <a:xfrm>
            <a:off x="2074863" y="571500"/>
            <a:ext cx="2706687" cy="252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defTabSz="763588">
              <a:lnSpc>
                <a:spcPct val="90000"/>
              </a:lnSpc>
            </a:pPr>
            <a:r>
              <a:rPr lang="fr-FR" sz="1200" b="1">
                <a:solidFill>
                  <a:schemeClr val="tx1"/>
                </a:solidFill>
              </a:rPr>
              <a:t>Utilisation des NTIC chez Dassault</a:t>
            </a:r>
          </a:p>
        </p:txBody>
      </p:sp>
    </p:spTree>
    <p:extLst>
      <p:ext uri="{BB962C8B-B14F-4D97-AF65-F5344CB8AC3E}">
        <p14:creationId xmlns:p14="http://schemas.microsoft.com/office/powerpoint/2010/main" val="39286219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742950" indent="-285750" algn="l" rtl="0" eaLnBrk="0" fontAlgn="base" hangingPunct="0">
      <a:lnSpc>
        <a:spcPct val="90000"/>
      </a:lnSpc>
      <a:spcBef>
        <a:spcPct val="40000"/>
      </a:spcBef>
      <a:spcAft>
        <a:spcPct val="0"/>
      </a:spcAft>
      <a:buClr>
        <a:srgbClr val="7FFF00"/>
      </a:buClr>
      <a:buSzPct val="75000"/>
      <a:buFont typeface="Wingdings" pitchFamily="2" charset="2"/>
      <a:buChar char="l"/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1143000" indent="-228600" algn="l" rtl="0" eaLnBrk="0" fontAlgn="base" hangingPunct="0">
      <a:lnSpc>
        <a:spcPct val="90000"/>
      </a:lnSpc>
      <a:spcBef>
        <a:spcPct val="40000"/>
      </a:spcBef>
      <a:spcAft>
        <a:spcPct val="0"/>
      </a:spcAft>
      <a:buClr>
        <a:srgbClr val="7FFF00"/>
      </a:buClr>
      <a:buSzPct val="100000"/>
      <a:buFont typeface="Wingdings" pitchFamily="2" charset="2"/>
      <a:buChar char="§"/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600200" indent="-2286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2057400" indent="-2286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42950" y="2130443"/>
            <a:ext cx="84201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4754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9206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2638" y="4406918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41076694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6" y="1600200"/>
            <a:ext cx="40259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87900" y="1600200"/>
            <a:ext cx="4027488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50373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03238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03238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5132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15415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20228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73499" y="273052"/>
            <a:ext cx="55372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95300" y="1435102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6131086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2968367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815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64338" y="131763"/>
            <a:ext cx="2051050" cy="5583237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1" y="131763"/>
            <a:ext cx="6002338" cy="558323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66164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7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712913" y="260350"/>
            <a:ext cx="6042025" cy="1014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>
                        <a:gamma/>
                        <a:shade val="80000"/>
                        <a:invGamma/>
                      </a:srgbClr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5725" tIns="44450" rIns="85725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et modifiez le titre</a:t>
            </a:r>
          </a:p>
        </p:txBody>
      </p:sp>
      <p:sp>
        <p:nvSpPr>
          <p:cNvPr id="102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8205788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5725" tIns="44450" rIns="85725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6"/>
          <p:cNvSpPr>
            <a:spLocks noChangeArrowheads="1"/>
          </p:cNvSpPr>
          <p:nvPr/>
        </p:nvSpPr>
        <p:spPr bwMode="auto">
          <a:xfrm>
            <a:off x="9056688" y="-26988"/>
            <a:ext cx="865187" cy="24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725" tIns="44450" rIns="85725" bIns="44450">
            <a:spAutoFit/>
          </a:bodyPr>
          <a:lstStyle/>
          <a:p>
            <a:pPr marL="349250" indent="-349250" algn="l" defTabSz="862013"/>
            <a:r>
              <a:rPr lang="fr-FR" sz="1000"/>
              <a:t>P : </a:t>
            </a:r>
            <a:fld id="{59A74127-51AD-4546-B23C-B85915D7EDD0}" type="slidenum">
              <a:rPr lang="fr-FR" sz="1000"/>
              <a:pPr marL="349250" indent="-349250" algn="l" defTabSz="862013"/>
              <a:t>‹N°›</a:t>
            </a:fld>
            <a:r>
              <a:rPr lang="fr-FR" sz="1000"/>
              <a:t> </a:t>
            </a:r>
            <a:endParaRPr lang="fr-FR" sz="600"/>
          </a:p>
        </p:txBody>
      </p:sp>
      <p:sp>
        <p:nvSpPr>
          <p:cNvPr id="1029" name="Rectangle 19"/>
          <p:cNvSpPr>
            <a:spLocks noChangeArrowheads="1"/>
          </p:cNvSpPr>
          <p:nvPr/>
        </p:nvSpPr>
        <p:spPr bwMode="auto">
          <a:xfrm>
            <a:off x="688975" y="0"/>
            <a:ext cx="7848600" cy="258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725" tIns="44450" rIns="85725" bIns="44450">
            <a:spAutoFit/>
          </a:bodyPr>
          <a:lstStyle/>
          <a:p>
            <a:pPr marL="349250" indent="-349250" algn="l" defTabSz="862013">
              <a:tabLst>
                <a:tab pos="3860800" algn="ctr"/>
              </a:tabLst>
              <a:defRPr/>
            </a:pPr>
            <a:r>
              <a:rPr lang="fr-FR" sz="1050" b="1" i="1" dirty="0"/>
              <a:t>		</a:t>
            </a:r>
            <a:r>
              <a:rPr lang="fr-FR" sz="1050" b="1" i="1" dirty="0" smtClean="0"/>
              <a:t>26 mars 2014</a:t>
            </a:r>
            <a:r>
              <a:rPr lang="fr-FR" sz="1050" b="1" i="1" dirty="0"/>
              <a:t>, Paris</a:t>
            </a:r>
          </a:p>
        </p:txBody>
      </p:sp>
      <p:sp>
        <p:nvSpPr>
          <p:cNvPr id="1031" name="Rectangle 36"/>
          <p:cNvSpPr>
            <a:spLocks noChangeArrowheads="1"/>
          </p:cNvSpPr>
          <p:nvPr/>
        </p:nvSpPr>
        <p:spPr bwMode="auto">
          <a:xfrm>
            <a:off x="4860925" y="2925763"/>
            <a:ext cx="18415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1032" name="Rectangle 38"/>
          <p:cNvSpPr>
            <a:spLocks noChangeArrowheads="1"/>
          </p:cNvSpPr>
          <p:nvPr/>
        </p:nvSpPr>
        <p:spPr bwMode="auto">
          <a:xfrm>
            <a:off x="4860925" y="2787650"/>
            <a:ext cx="18415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fr-FR"/>
          </a:p>
        </p:txBody>
      </p:sp>
      <p:grpSp>
        <p:nvGrpSpPr>
          <p:cNvPr id="14" name="Grouper 16"/>
          <p:cNvGrpSpPr>
            <a:grpSpLocks/>
          </p:cNvGrpSpPr>
          <p:nvPr userDrawn="1"/>
        </p:nvGrpSpPr>
        <p:grpSpPr bwMode="auto">
          <a:xfrm>
            <a:off x="171450" y="5715000"/>
            <a:ext cx="9010650" cy="838200"/>
            <a:chOff x="171451" y="5715000"/>
            <a:chExt cx="9010649" cy="838200"/>
          </a:xfrm>
        </p:grpSpPr>
        <p:pic>
          <p:nvPicPr>
            <p:cNvPr id="15" name="Image 5" descr="Logo_GALIA.JPG"/>
            <p:cNvPicPr>
              <a:picLocks noChangeAspect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1942" y="5876290"/>
              <a:ext cx="1031875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4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44035" y="5876290"/>
              <a:ext cx="1308100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12"/>
            <p:cNvPicPr>
              <a:picLocks noChangeAspect="1" noChangeArrowheads="1"/>
            </p:cNvPicPr>
            <p:nvPr userDrawn="1"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1451" y="5876291"/>
              <a:ext cx="1286693" cy="326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14"/>
            <p:cNvPicPr>
              <a:picLocks noChangeAspect="1" noChangeArrowheads="1"/>
            </p:cNvPicPr>
            <p:nvPr userDrawn="1"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8026" y="5876290"/>
              <a:ext cx="708025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Image 15" descr="LOGO-plm_lab_logo_v1.jpg"/>
            <p:cNvPicPr>
              <a:picLocks noChangeAspect="1"/>
            </p:cNvPicPr>
            <p:nvPr userDrawn="1"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05788" y="5840571"/>
              <a:ext cx="976312" cy="503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Image 14" descr="Logo-MICADO.png"/>
            <p:cNvPicPr>
              <a:picLocks noChangeAspect="1"/>
            </p:cNvPicPr>
            <p:nvPr userDrawn="1"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38849" y="5876290"/>
              <a:ext cx="781050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Image 15" descr="Logo-Gifas-95.png"/>
            <p:cNvPicPr>
              <a:picLocks noChangeAspect="1"/>
            </p:cNvPicPr>
            <p:nvPr userDrawn="1"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49708" y="5715000"/>
              <a:ext cx="603250" cy="838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iming>
    <p:tnLst>
      <p:par>
        <p:cTn id="1" dur="indefinite" restart="never" nodeType="tmRoot"/>
      </p:par>
    </p:tnLst>
  </p:timing>
  <p:txStyles>
    <p:titleStyle>
      <a:lvl1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2pPr>
      <a:lvl3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3pPr>
      <a:lvl4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4pPr>
      <a:lvl5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5pPr>
      <a:lvl6pPr marL="4572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6pPr>
      <a:lvl7pPr marL="9144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7pPr>
      <a:lvl8pPr marL="13716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8pPr>
      <a:lvl9pPr marL="18288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9pPr>
    </p:titleStyle>
    <p:bodyStyle>
      <a:lvl1pPr marL="269875" indent="-269875" algn="l" defTabSz="862013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2CAA2C"/>
        </a:buClr>
        <a:buSzPct val="70000"/>
        <a:buFont typeface="Wingdings" pitchFamily="2" charset="2"/>
        <a:buChar char="l"/>
        <a:defRPr sz="2300" b="1">
          <a:solidFill>
            <a:schemeClr val="bg2"/>
          </a:solidFill>
          <a:latin typeface="+mn-lt"/>
          <a:ea typeface="+mn-ea"/>
          <a:cs typeface="+mn-cs"/>
        </a:defRPr>
      </a:lvl1pPr>
      <a:lvl2pPr marL="646113" indent="-215900" algn="l" defTabSz="862013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2CAA2C"/>
        </a:buClr>
        <a:buSzPct val="70000"/>
        <a:buFont typeface="Wingdings" pitchFamily="2" charset="2"/>
        <a:buChar char="n"/>
        <a:defRPr sz="1900" b="1">
          <a:solidFill>
            <a:schemeClr val="bg2"/>
          </a:solidFill>
          <a:latin typeface="+mn-lt"/>
        </a:defRPr>
      </a:lvl2pPr>
      <a:lvl3pPr marL="1076325" indent="-214313" algn="l" defTabSz="862013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2CAA2C"/>
        </a:buClr>
        <a:buSzPct val="100000"/>
        <a:buFont typeface="Wingdings" pitchFamily="2" charset="2"/>
        <a:buChar char="w"/>
        <a:defRPr sz="1700" b="1">
          <a:solidFill>
            <a:schemeClr val="bg2"/>
          </a:solidFill>
          <a:latin typeface="Fujiyama2" charset="0"/>
        </a:defRPr>
      </a:lvl3pPr>
      <a:lvl4pPr marL="1454150" indent="-160338" algn="l" defTabSz="862013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 New Roman" pitchFamily="18" charset="0"/>
        </a:defRPr>
      </a:lvl4pPr>
      <a:lvl5pPr marL="18859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5pPr>
      <a:lvl6pPr marL="23431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6pPr>
      <a:lvl7pPr marL="28003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7pPr>
      <a:lvl8pPr marL="32575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8pPr>
      <a:lvl9pPr marL="37147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60512" y="1268760"/>
            <a:ext cx="8951912" cy="4114800"/>
          </a:xfrm>
        </p:spPr>
        <p:txBody>
          <a:bodyPr/>
          <a:lstStyle/>
          <a:p>
            <a:pPr marL="0" indent="0" algn="ctr">
              <a:buNone/>
            </a:pPr>
            <a:r>
              <a:rPr lang="fr-FR" sz="5400" dirty="0" smtClean="0">
                <a:solidFill>
                  <a:schemeClr val="accent3">
                    <a:lumMod val="25000"/>
                  </a:schemeClr>
                </a:solidFill>
                <a:latin typeface="Calibri" pitchFamily="34" charset="0"/>
              </a:rPr>
              <a:t>Un point de vue académique</a:t>
            </a:r>
            <a:endParaRPr lang="fr-FR" sz="6000" dirty="0" smtClean="0">
              <a:solidFill>
                <a:schemeClr val="accent3">
                  <a:lumMod val="25000"/>
                </a:schemeClr>
              </a:solidFill>
              <a:latin typeface="Calibri" pitchFamily="34" charset="0"/>
            </a:endParaRPr>
          </a:p>
          <a:p>
            <a:pPr marL="0" indent="0" algn="ctr">
              <a:buNone/>
            </a:pPr>
            <a:endParaRPr lang="fr-FR" sz="4400" dirty="0">
              <a:solidFill>
                <a:schemeClr val="accent3">
                  <a:lumMod val="25000"/>
                </a:schemeClr>
              </a:solidFill>
              <a:latin typeface="Calibri" pitchFamily="34" charset="0"/>
            </a:endParaRPr>
          </a:p>
          <a:p>
            <a:pPr marL="0" indent="0" algn="ctr">
              <a:buNone/>
            </a:pPr>
            <a:r>
              <a:rPr lang="fr-FR" sz="4400" dirty="0" smtClean="0">
                <a:solidFill>
                  <a:schemeClr val="accent3">
                    <a:lumMod val="25000"/>
                  </a:schemeClr>
                </a:solidFill>
                <a:latin typeface="Calibri" pitchFamily="34" charset="0"/>
              </a:rPr>
              <a:t>Pascal </a:t>
            </a:r>
            <a:r>
              <a:rPr lang="fr-FR" sz="4400" dirty="0" err="1" smtClean="0">
                <a:solidFill>
                  <a:schemeClr val="accent3">
                    <a:lumMod val="25000"/>
                  </a:schemeClr>
                </a:solidFill>
                <a:latin typeface="Calibri" pitchFamily="34" charset="0"/>
              </a:rPr>
              <a:t>Morenton</a:t>
            </a:r>
            <a:endParaRPr lang="fr-FR" sz="4400" dirty="0" smtClean="0">
              <a:solidFill>
                <a:schemeClr val="accent3">
                  <a:lumMod val="25000"/>
                </a:schemeClr>
              </a:solidFill>
              <a:latin typeface="Calibri" pitchFamily="34" charset="0"/>
            </a:endParaRPr>
          </a:p>
          <a:p>
            <a:pPr marL="0" indent="0" algn="ctr">
              <a:buNone/>
            </a:pPr>
            <a:r>
              <a:rPr lang="fr-FR" sz="3600" dirty="0" smtClean="0">
                <a:solidFill>
                  <a:schemeClr val="accent3">
                    <a:lumMod val="25000"/>
                  </a:schemeClr>
                </a:solidFill>
                <a:latin typeface="Calibri" pitchFamily="34" charset="0"/>
              </a:rPr>
              <a:t>Ecole Centrale Paris / Association PLM lab</a:t>
            </a:r>
            <a:endParaRPr lang="fr-FR" sz="3600" dirty="0">
              <a:solidFill>
                <a:schemeClr val="accent3">
                  <a:lumMod val="25000"/>
                </a:schemeClr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6144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 bwMode="auto">
          <a:xfrm>
            <a:off x="416074" y="2564904"/>
            <a:ext cx="9489504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>
                        <a:gamma/>
                        <a:shade val="80000"/>
                        <a:invGamma/>
                      </a:srgbClr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5725" tIns="44450" rIns="85725" bIns="44450" numCol="1" anchor="ctr" anchorCtr="0" compatLnSpc="1">
            <a:prstTxWarp prst="textNoShape">
              <a:avLst/>
            </a:prstTxWarp>
            <a:noAutofit/>
          </a:bodyPr>
          <a:lstStyle>
            <a:lvl1pPr algn="l" defTabSz="86201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i="1">
                <a:solidFill>
                  <a:srgbClr val="00279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defTabSz="86201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i="1">
                <a:solidFill>
                  <a:srgbClr val="00279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defRPr>
            </a:lvl2pPr>
            <a:lvl3pPr algn="l" defTabSz="86201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i="1">
                <a:solidFill>
                  <a:srgbClr val="00279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defRPr>
            </a:lvl3pPr>
            <a:lvl4pPr algn="l" defTabSz="86201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i="1">
                <a:solidFill>
                  <a:srgbClr val="00279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defRPr>
            </a:lvl4pPr>
            <a:lvl5pPr algn="l" defTabSz="86201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i="1">
                <a:solidFill>
                  <a:srgbClr val="00279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defRPr>
            </a:lvl5pPr>
            <a:lvl6pPr marL="457200" algn="l" defTabSz="86201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i="1">
                <a:solidFill>
                  <a:srgbClr val="00279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defRPr>
            </a:lvl6pPr>
            <a:lvl7pPr marL="914400" algn="l" defTabSz="86201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i="1">
                <a:solidFill>
                  <a:srgbClr val="00279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defRPr>
            </a:lvl7pPr>
            <a:lvl8pPr marL="1371600" algn="l" defTabSz="86201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i="1">
                <a:solidFill>
                  <a:srgbClr val="00279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defRPr>
            </a:lvl8pPr>
            <a:lvl9pPr marL="1828800" algn="l" defTabSz="86201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i="1">
                <a:solidFill>
                  <a:srgbClr val="00279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defRPr>
            </a:lvl9pPr>
          </a:lstStyle>
          <a:p>
            <a:pPr algn="ctr"/>
            <a:r>
              <a:rPr lang="fr-FR" sz="8000" kern="0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les comprendre</a:t>
            </a:r>
            <a:endParaRPr lang="fr-FR" sz="5400" kern="0" dirty="0">
              <a:solidFill>
                <a:schemeClr val="tx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5" name="Titre 1"/>
          <p:cNvSpPr txBox="1">
            <a:spLocks/>
          </p:cNvSpPr>
          <p:nvPr/>
        </p:nvSpPr>
        <p:spPr>
          <a:xfrm>
            <a:off x="136970" y="116632"/>
            <a:ext cx="9568558" cy="38884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6000" dirty="0" smtClean="0">
                <a:solidFill>
                  <a:schemeClr val="bg2"/>
                </a:solidFill>
                <a:latin typeface="Calibri" pitchFamily="34" charset="0"/>
              </a:rPr>
              <a:t>Quels enjeux pour l’adoption des standards et notamment de l’AP 242 ?</a:t>
            </a:r>
            <a:endParaRPr lang="fr-FR" sz="6000" dirty="0">
              <a:solidFill>
                <a:schemeClr val="bg2"/>
              </a:solidFill>
              <a:latin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174576" y="0"/>
            <a:ext cx="9427740" cy="6192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857250" indent="-857250" algn="l">
              <a:buFont typeface="Arial" pitchFamily="34" charset="0"/>
              <a:buChar char="•"/>
            </a:pPr>
            <a:r>
              <a:rPr lang="fr-FR" sz="3200" dirty="0" smtClean="0">
                <a:solidFill>
                  <a:schemeClr val="bg2"/>
                </a:solidFill>
                <a:latin typeface="Calibri" pitchFamily="34" charset="0"/>
              </a:rPr>
              <a:t>Créer une communauté d’échanges d’informations et de documents</a:t>
            </a:r>
          </a:p>
          <a:p>
            <a:pPr algn="l"/>
            <a:endParaRPr lang="fr-FR" sz="3200" dirty="0" smtClean="0">
              <a:solidFill>
                <a:schemeClr val="bg2"/>
              </a:solidFill>
              <a:latin typeface="Calibri" pitchFamily="34" charset="0"/>
            </a:endParaRPr>
          </a:p>
          <a:p>
            <a:pPr marL="857250" indent="-857250" algn="l">
              <a:buFont typeface="Arial" pitchFamily="34" charset="0"/>
              <a:buChar char="•"/>
            </a:pPr>
            <a:r>
              <a:rPr lang="fr-FR" sz="3200" b="1" dirty="0" smtClean="0">
                <a:solidFill>
                  <a:schemeClr val="bg2"/>
                </a:solidFill>
                <a:latin typeface="Calibri" pitchFamily="34" charset="0"/>
              </a:rPr>
              <a:t>Permettre une montée en compétences et avoir une vision partagée du standard</a:t>
            </a:r>
          </a:p>
          <a:p>
            <a:pPr marL="857250" indent="-857250" algn="l">
              <a:buFont typeface="Arial" pitchFamily="34" charset="0"/>
              <a:buChar char="•"/>
            </a:pPr>
            <a:endParaRPr lang="fr-FR" sz="3200" dirty="0" smtClean="0">
              <a:solidFill>
                <a:schemeClr val="bg2"/>
              </a:solidFill>
              <a:latin typeface="Calibri" pitchFamily="34" charset="0"/>
            </a:endParaRPr>
          </a:p>
          <a:p>
            <a:pPr marL="857250" indent="-857250" algn="l">
              <a:buFont typeface="Arial" pitchFamily="34" charset="0"/>
              <a:buChar char="•"/>
            </a:pPr>
            <a:r>
              <a:rPr lang="fr-FR" sz="3200" dirty="0" smtClean="0">
                <a:solidFill>
                  <a:schemeClr val="bg2"/>
                </a:solidFill>
                <a:latin typeface="Calibri" pitchFamily="34" charset="0"/>
              </a:rPr>
              <a:t>Définir et concevoir des formations destinées aux différents acteurs de l’</a:t>
            </a:r>
            <a:r>
              <a:rPr lang="fr-FR" sz="3200" dirty="0" err="1" smtClean="0">
                <a:solidFill>
                  <a:schemeClr val="bg2"/>
                </a:solidFill>
                <a:latin typeface="Calibri" pitchFamily="34" charset="0"/>
              </a:rPr>
              <a:t>éco-système</a:t>
            </a:r>
            <a:r>
              <a:rPr lang="fr-FR" sz="3200" dirty="0" smtClean="0">
                <a:solidFill>
                  <a:schemeClr val="bg2"/>
                </a:solidFill>
                <a:latin typeface="Calibri" pitchFamily="34" charset="0"/>
              </a:rPr>
              <a:t> PLM</a:t>
            </a:r>
            <a:endParaRPr lang="fr-FR" sz="3600" dirty="0">
              <a:solidFill>
                <a:schemeClr val="bg2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40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76536" y="-171400"/>
            <a:ext cx="8208912" cy="62646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5400" b="1" dirty="0" smtClean="0">
                <a:solidFill>
                  <a:schemeClr val="bg2"/>
                </a:solidFill>
                <a:latin typeface="Calibri" pitchFamily="34" charset="0"/>
              </a:rPr>
              <a:t>Première action </a:t>
            </a:r>
            <a:r>
              <a:rPr lang="fr-FR" sz="3600" dirty="0" smtClean="0">
                <a:solidFill>
                  <a:schemeClr val="bg2"/>
                </a:solidFill>
                <a:latin typeface="Calibri" pitchFamily="34" charset="0"/>
              </a:rPr>
              <a:t>: </a:t>
            </a:r>
          </a:p>
          <a:p>
            <a:endParaRPr lang="fr-FR" sz="3600" dirty="0">
              <a:solidFill>
                <a:schemeClr val="bg2"/>
              </a:solidFill>
              <a:latin typeface="Calibri" pitchFamily="34" charset="0"/>
            </a:endParaRPr>
          </a:p>
          <a:p>
            <a:r>
              <a:rPr lang="fr-FR" sz="3600" dirty="0" smtClean="0">
                <a:solidFill>
                  <a:schemeClr val="bg2"/>
                </a:solidFill>
                <a:latin typeface="Calibri" pitchFamily="34" charset="0"/>
              </a:rPr>
              <a:t>Atelier de 2 jours pour favoriser une compréhension partagée du modèle de données « métier » AP 242 en se basant sur des scénarii d’échanges industriels</a:t>
            </a:r>
          </a:p>
          <a:p>
            <a:endParaRPr lang="fr-FR" sz="3600" dirty="0">
              <a:solidFill>
                <a:schemeClr val="bg2"/>
              </a:solidFill>
              <a:latin typeface="Calibri" pitchFamily="34" charset="0"/>
            </a:endParaRPr>
          </a:p>
          <a:p>
            <a:r>
              <a:rPr lang="fr-FR" sz="3600" dirty="0" smtClean="0">
                <a:solidFill>
                  <a:schemeClr val="bg2"/>
                </a:solidFill>
                <a:latin typeface="Calibri" pitchFamily="34" charset="0"/>
              </a:rPr>
              <a:t>Dates pressenties : 29 et 30 Avril</a:t>
            </a:r>
            <a:endParaRPr lang="fr-FR" sz="3600" dirty="0">
              <a:solidFill>
                <a:schemeClr val="bg2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40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76536" y="-603448"/>
            <a:ext cx="8208912" cy="62646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5400" b="1" dirty="0" smtClean="0">
                <a:solidFill>
                  <a:schemeClr val="bg2"/>
                </a:solidFill>
                <a:latin typeface="Calibri" pitchFamily="34" charset="0"/>
              </a:rPr>
              <a:t>Contact :</a:t>
            </a:r>
          </a:p>
          <a:p>
            <a:endParaRPr lang="fr-FR" sz="5400" b="1" dirty="0" smtClean="0">
              <a:solidFill>
                <a:schemeClr val="bg2"/>
              </a:solidFill>
              <a:latin typeface="Calibri" pitchFamily="34" charset="0"/>
            </a:endParaRPr>
          </a:p>
          <a:p>
            <a:r>
              <a:rPr lang="fr-FR" sz="5400" b="1" dirty="0" smtClean="0">
                <a:solidFill>
                  <a:schemeClr val="bg2"/>
                </a:solidFill>
                <a:latin typeface="Calibri" pitchFamily="34" charset="0"/>
              </a:rPr>
              <a:t>Pascal </a:t>
            </a:r>
            <a:r>
              <a:rPr lang="fr-FR" sz="5400" b="1" dirty="0" err="1" smtClean="0">
                <a:solidFill>
                  <a:schemeClr val="bg2"/>
                </a:solidFill>
                <a:latin typeface="Calibri" pitchFamily="34" charset="0"/>
              </a:rPr>
              <a:t>Morenton</a:t>
            </a:r>
            <a:endParaRPr lang="fr-FR" sz="5400" b="1" dirty="0">
              <a:solidFill>
                <a:schemeClr val="bg2"/>
              </a:solidFill>
              <a:latin typeface="Calibri" pitchFamily="34" charset="0"/>
            </a:endParaRPr>
          </a:p>
          <a:p>
            <a:r>
              <a:rPr lang="fr-FR" sz="5400" b="1" dirty="0">
                <a:solidFill>
                  <a:schemeClr val="bg2"/>
                </a:solidFill>
                <a:latin typeface="Calibri" pitchFamily="34" charset="0"/>
              </a:rPr>
              <a:t>p</a:t>
            </a:r>
            <a:r>
              <a:rPr lang="fr-FR" sz="5400" b="1" dirty="0" smtClean="0">
                <a:solidFill>
                  <a:schemeClr val="bg2"/>
                </a:solidFill>
                <a:latin typeface="Calibri" pitchFamily="34" charset="0"/>
              </a:rPr>
              <a:t>ascal.morenton@ecp.fr</a:t>
            </a:r>
            <a:endParaRPr lang="fr-FR" sz="3600" dirty="0">
              <a:solidFill>
                <a:schemeClr val="bg2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704956"/>
      </p:ext>
    </p:extLst>
  </p:cSld>
  <p:clrMapOvr>
    <a:masterClrMapping/>
  </p:clrMapOvr>
</p:sld>
</file>

<file path=ppt/theme/theme1.xml><?xml version="1.0" encoding="utf-8"?>
<a:theme xmlns:a="http://schemas.openxmlformats.org/drawingml/2006/main" name="modele@">
  <a:themeElements>
    <a:clrScheme name="">
      <a:dk1>
        <a:srgbClr val="000000"/>
      </a:dk1>
      <a:lt1>
        <a:srgbClr val="FFFFFF"/>
      </a:lt1>
      <a:dk2>
        <a:srgbClr val="7AEDFC"/>
      </a:dk2>
      <a:lt2>
        <a:srgbClr val="FFFF00"/>
      </a:lt2>
      <a:accent1>
        <a:srgbClr val="FF00FF"/>
      </a:accent1>
      <a:accent2>
        <a:srgbClr val="FF8000"/>
      </a:accent2>
      <a:accent3>
        <a:srgbClr val="BEF4FD"/>
      </a:accent3>
      <a:accent4>
        <a:srgbClr val="DADADA"/>
      </a:accent4>
      <a:accent5>
        <a:srgbClr val="FFAAFF"/>
      </a:accent5>
      <a:accent6>
        <a:srgbClr val="E77300"/>
      </a:accent6>
      <a:hlink>
        <a:srgbClr val="00FF00"/>
      </a:hlink>
      <a:folHlink>
        <a:srgbClr val="C0FFFF"/>
      </a:folHlink>
    </a:clrScheme>
    <a:fontScheme name="modele@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12700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6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12700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6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modele@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e@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82</Words>
  <Application>Microsoft Office PowerPoint</Application>
  <PresentationFormat>Format A4 (210 x 297 mm)</PresentationFormat>
  <Paragraphs>20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modele@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AFNeT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Comité de Pilotage   Projet S.E.I.N.E.  (Standards pour l’Entreprise Innovante Numérique Etendue) pierre.faure@dassault-aviation.fr jean.brange@afnet.fr samy.scemama@afnet.fr http://www.boost-industrie.com 23/10/2006</dc:title>
  <dc:creator>DELAUNAY, Jean-yves</dc:creator>
  <cp:lastModifiedBy>MORENTON Pascal</cp:lastModifiedBy>
  <cp:revision>388</cp:revision>
  <dcterms:modified xsi:type="dcterms:W3CDTF">2014-03-26T07:56:13Z</dcterms:modified>
</cp:coreProperties>
</file>