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bookmarkIdSeed="2">
  <p:sldMasterIdLst>
    <p:sldMasterId id="2147483649" r:id="rId1"/>
  </p:sldMasterIdLst>
  <p:notesMasterIdLst>
    <p:notesMasterId r:id="rId8"/>
  </p:notesMasterIdLst>
  <p:handoutMasterIdLst>
    <p:handoutMasterId r:id="rId9"/>
  </p:handoutMasterIdLst>
  <p:sldIdLst>
    <p:sldId id="290" r:id="rId2"/>
    <p:sldId id="480" r:id="rId3"/>
    <p:sldId id="481" r:id="rId4"/>
    <p:sldId id="482" r:id="rId5"/>
    <p:sldId id="483" r:id="rId6"/>
    <p:sldId id="484" r:id="rId7"/>
  </p:sldIdLst>
  <p:sldSz cx="12192000" cy="6858000"/>
  <p:notesSz cx="6794500" cy="9931400"/>
  <p:defaultTextStyle>
    <a:defPPr>
      <a:defRPr lang="en-US"/>
    </a:defPPr>
    <a:lvl1pPr algn="ctr" rtl="0" eaLnBrk="0" fontAlgn="base" hangingPunct="0">
      <a:spcBef>
        <a:spcPct val="0"/>
      </a:spcBef>
      <a:spcAft>
        <a:spcPct val="0"/>
      </a:spcAft>
      <a:buClr>
        <a:srgbClr val="000000"/>
      </a:buClr>
      <a:buSzPct val="90000"/>
      <a:buFont typeface="Monotype Sorts" pitchFamily="2" charset="2"/>
      <a:defRPr sz="1900" kern="1200">
        <a:solidFill>
          <a:schemeClr val="tx2"/>
        </a:solidFill>
        <a:latin typeface="Arial" charset="0"/>
        <a:ea typeface="+mn-ea"/>
        <a:cs typeface="+mn-cs"/>
      </a:defRPr>
    </a:lvl1pPr>
    <a:lvl2pPr marL="457200" algn="ctr" rtl="0" eaLnBrk="0" fontAlgn="base" hangingPunct="0">
      <a:spcBef>
        <a:spcPct val="0"/>
      </a:spcBef>
      <a:spcAft>
        <a:spcPct val="0"/>
      </a:spcAft>
      <a:buClr>
        <a:srgbClr val="000000"/>
      </a:buClr>
      <a:buSzPct val="90000"/>
      <a:buFont typeface="Monotype Sorts" pitchFamily="2" charset="2"/>
      <a:defRPr sz="1900" kern="1200">
        <a:solidFill>
          <a:schemeClr val="tx2"/>
        </a:solidFill>
        <a:latin typeface="Arial" charset="0"/>
        <a:ea typeface="+mn-ea"/>
        <a:cs typeface="+mn-cs"/>
      </a:defRPr>
    </a:lvl2pPr>
    <a:lvl3pPr marL="914400" algn="ctr" rtl="0" eaLnBrk="0" fontAlgn="base" hangingPunct="0">
      <a:spcBef>
        <a:spcPct val="0"/>
      </a:spcBef>
      <a:spcAft>
        <a:spcPct val="0"/>
      </a:spcAft>
      <a:buClr>
        <a:srgbClr val="000000"/>
      </a:buClr>
      <a:buSzPct val="90000"/>
      <a:buFont typeface="Monotype Sorts" pitchFamily="2" charset="2"/>
      <a:defRPr sz="1900" kern="1200">
        <a:solidFill>
          <a:schemeClr val="tx2"/>
        </a:solidFill>
        <a:latin typeface="Arial" charset="0"/>
        <a:ea typeface="+mn-ea"/>
        <a:cs typeface="+mn-cs"/>
      </a:defRPr>
    </a:lvl3pPr>
    <a:lvl4pPr marL="1371600" algn="ctr" rtl="0" eaLnBrk="0" fontAlgn="base" hangingPunct="0">
      <a:spcBef>
        <a:spcPct val="0"/>
      </a:spcBef>
      <a:spcAft>
        <a:spcPct val="0"/>
      </a:spcAft>
      <a:buClr>
        <a:srgbClr val="000000"/>
      </a:buClr>
      <a:buSzPct val="90000"/>
      <a:buFont typeface="Monotype Sorts" pitchFamily="2" charset="2"/>
      <a:defRPr sz="1900" kern="1200">
        <a:solidFill>
          <a:schemeClr val="tx2"/>
        </a:solidFill>
        <a:latin typeface="Arial" charset="0"/>
        <a:ea typeface="+mn-ea"/>
        <a:cs typeface="+mn-cs"/>
      </a:defRPr>
    </a:lvl4pPr>
    <a:lvl5pPr marL="1828800" algn="ctr" rtl="0" eaLnBrk="0" fontAlgn="base" hangingPunct="0">
      <a:spcBef>
        <a:spcPct val="0"/>
      </a:spcBef>
      <a:spcAft>
        <a:spcPct val="0"/>
      </a:spcAft>
      <a:buClr>
        <a:srgbClr val="000000"/>
      </a:buClr>
      <a:buSzPct val="90000"/>
      <a:buFont typeface="Monotype Sorts" pitchFamily="2" charset="2"/>
      <a:defRPr sz="1900" kern="1200">
        <a:solidFill>
          <a:schemeClr val="tx2"/>
        </a:solidFill>
        <a:latin typeface="Arial" charset="0"/>
        <a:ea typeface="+mn-ea"/>
        <a:cs typeface="+mn-cs"/>
      </a:defRPr>
    </a:lvl5pPr>
    <a:lvl6pPr marL="2286000" algn="l" defTabSz="914400" rtl="0" eaLnBrk="1" latinLnBrk="0" hangingPunct="1">
      <a:defRPr sz="1900" kern="1200">
        <a:solidFill>
          <a:schemeClr val="tx2"/>
        </a:solidFill>
        <a:latin typeface="Arial" charset="0"/>
        <a:ea typeface="+mn-ea"/>
        <a:cs typeface="+mn-cs"/>
      </a:defRPr>
    </a:lvl6pPr>
    <a:lvl7pPr marL="2743200" algn="l" defTabSz="914400" rtl="0" eaLnBrk="1" latinLnBrk="0" hangingPunct="1">
      <a:defRPr sz="1900" kern="1200">
        <a:solidFill>
          <a:schemeClr val="tx2"/>
        </a:solidFill>
        <a:latin typeface="Arial" charset="0"/>
        <a:ea typeface="+mn-ea"/>
        <a:cs typeface="+mn-cs"/>
      </a:defRPr>
    </a:lvl7pPr>
    <a:lvl8pPr marL="3200400" algn="l" defTabSz="914400" rtl="0" eaLnBrk="1" latinLnBrk="0" hangingPunct="1">
      <a:defRPr sz="1900" kern="1200">
        <a:solidFill>
          <a:schemeClr val="tx2"/>
        </a:solidFill>
        <a:latin typeface="Arial" charset="0"/>
        <a:ea typeface="+mn-ea"/>
        <a:cs typeface="+mn-cs"/>
      </a:defRPr>
    </a:lvl8pPr>
    <a:lvl9pPr marL="3657600" algn="l" defTabSz="914400" rtl="0" eaLnBrk="1" latinLnBrk="0" hangingPunct="1">
      <a:defRPr sz="1900" kern="1200">
        <a:solidFill>
          <a:schemeClr val="tx2"/>
        </a:solidFill>
        <a:latin typeface="Arial" charset="0"/>
        <a:ea typeface="+mn-ea"/>
        <a:cs typeface="+mn-cs"/>
      </a:defRPr>
    </a:lvl9pPr>
  </p:defaultTextStyle>
  <p:extLst>
    <p:ext uri="{EFAFB233-063F-42B5-8137-9DF3F51BA10A}">
      <p15:sldGuideLst xmlns:p15="http://schemas.microsoft.com/office/powerpoint/2012/main">
        <p15:guide id="1" orient="horz" pos="2596" userDrawn="1">
          <p15:clr>
            <a:srgbClr val="A4A3A4"/>
          </p15:clr>
        </p15:guide>
        <p15:guide id="2" orient="horz" pos="-132" userDrawn="1">
          <p15:clr>
            <a:srgbClr val="A4A3A4"/>
          </p15:clr>
        </p15:guide>
        <p15:guide id="3" orient="horz" pos="4436" userDrawn="1">
          <p15:clr>
            <a:srgbClr val="A4A3A4"/>
          </p15:clr>
        </p15:guide>
        <p15:guide id="4" orient="horz" pos="3305" userDrawn="1">
          <p15:clr>
            <a:srgbClr val="A4A3A4"/>
          </p15:clr>
        </p15:guide>
        <p15:guide id="5" orient="horz" pos="257" userDrawn="1">
          <p15:clr>
            <a:srgbClr val="A4A3A4"/>
          </p15:clr>
        </p15:guide>
        <p15:guide id="6" orient="horz" pos="868" userDrawn="1">
          <p15:clr>
            <a:srgbClr val="A4A3A4"/>
          </p15:clr>
        </p15:guide>
        <p15:guide id="7" orient="horz" pos="1822" userDrawn="1">
          <p15:clr>
            <a:srgbClr val="A4A3A4"/>
          </p15:clr>
        </p15:guide>
        <p15:guide id="8" pos="4171" userDrawn="1">
          <p15:clr>
            <a:srgbClr val="A4A3A4"/>
          </p15:clr>
        </p15:guide>
        <p15:guide id="9" pos="448" userDrawn="1">
          <p15:clr>
            <a:srgbClr val="A4A3A4"/>
          </p15:clr>
        </p15:guide>
        <p15:guide id="10" pos="6299" userDrawn="1">
          <p15:clr>
            <a:srgbClr val="A4A3A4"/>
          </p15:clr>
        </p15:guide>
        <p15:guide id="11" pos="645" userDrawn="1">
          <p15:clr>
            <a:srgbClr val="A4A3A4"/>
          </p15:clr>
        </p15:guide>
        <p15:guide id="12" pos="7213" userDrawn="1">
          <p15:clr>
            <a:srgbClr val="A4A3A4"/>
          </p15:clr>
        </p15:guide>
      </p15:sldGuideLst>
    </p:ext>
    <p:ext uri="{2D200454-40CA-4A62-9FC3-DE9A4176ACB9}">
      <p15:notesGuideLst xmlns:p15="http://schemas.microsoft.com/office/powerpoint/2012/main">
        <p15:guide id="1" orient="horz" pos="3126">
          <p15:clr>
            <a:srgbClr val="A4A3A4"/>
          </p15:clr>
        </p15:guide>
        <p15:guide id="2" pos="214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ADS" initials="E"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2BA"/>
    <a:srgbClr val="F8F8F8"/>
    <a:srgbClr val="3333CC"/>
    <a:srgbClr val="EFEFEF"/>
    <a:srgbClr val="009900"/>
    <a:srgbClr val="FFFF00"/>
    <a:srgbClr val="FF0000"/>
    <a:srgbClr val="363E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2833802-FEF1-4C79-8D5D-14CF1EAF98D9}" styleName="Style léger 2 - Accentuation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1" autoAdjust="0"/>
    <p:restoredTop sz="94671" autoAdjust="0"/>
  </p:normalViewPr>
  <p:slideViewPr>
    <p:cSldViewPr snapToGrid="0">
      <p:cViewPr varScale="1">
        <p:scale>
          <a:sx n="79" d="100"/>
          <a:sy n="79" d="100"/>
        </p:scale>
        <p:origin x="408" y="78"/>
      </p:cViewPr>
      <p:guideLst>
        <p:guide orient="horz" pos="2596"/>
        <p:guide orient="horz" pos="-132"/>
        <p:guide orient="horz" pos="4436"/>
        <p:guide orient="horz" pos="3305"/>
        <p:guide orient="horz" pos="257"/>
        <p:guide orient="horz" pos="868"/>
        <p:guide orient="horz" pos="1822"/>
        <p:guide pos="4171"/>
        <p:guide pos="448"/>
        <p:guide pos="6299"/>
        <p:guide pos="645"/>
        <p:guide pos="7213"/>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55" d="100"/>
          <a:sy n="55" d="100"/>
        </p:scale>
        <p:origin x="-1146" y="-102"/>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24175" cy="460375"/>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l" defTabSz="917575">
              <a:defRPr sz="1300">
                <a:solidFill>
                  <a:srgbClr val="000000"/>
                </a:solidFill>
              </a:defRPr>
            </a:lvl1pPr>
          </a:lstStyle>
          <a:p>
            <a:endParaRPr lang="en-GB"/>
          </a:p>
        </p:txBody>
      </p:sp>
      <p:sp>
        <p:nvSpPr>
          <p:cNvPr id="24579" name="Rectangle 3"/>
          <p:cNvSpPr>
            <a:spLocks noGrp="1" noChangeArrowheads="1"/>
          </p:cNvSpPr>
          <p:nvPr>
            <p:ph type="dt" sz="quarter" idx="1"/>
          </p:nvPr>
        </p:nvSpPr>
        <p:spPr bwMode="auto">
          <a:xfrm>
            <a:off x="3849688" y="0"/>
            <a:ext cx="2925762" cy="460375"/>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defTabSz="917575">
              <a:defRPr sz="1300">
                <a:solidFill>
                  <a:srgbClr val="000000"/>
                </a:solidFill>
              </a:defRPr>
            </a:lvl1pPr>
          </a:lstStyle>
          <a:p>
            <a:endParaRPr lang="en-GB"/>
          </a:p>
        </p:txBody>
      </p:sp>
      <p:sp>
        <p:nvSpPr>
          <p:cNvPr id="24580" name="Rectangle 4"/>
          <p:cNvSpPr>
            <a:spLocks noGrp="1" noChangeArrowheads="1"/>
          </p:cNvSpPr>
          <p:nvPr>
            <p:ph type="ftr" sz="quarter" idx="2"/>
          </p:nvPr>
        </p:nvSpPr>
        <p:spPr bwMode="auto">
          <a:xfrm>
            <a:off x="0" y="9434513"/>
            <a:ext cx="2924175" cy="458787"/>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defTabSz="917575">
              <a:defRPr sz="1300">
                <a:solidFill>
                  <a:srgbClr val="000000"/>
                </a:solidFill>
              </a:defRPr>
            </a:lvl1pPr>
          </a:lstStyle>
          <a:p>
            <a:endParaRPr lang="en-GB"/>
          </a:p>
        </p:txBody>
      </p:sp>
      <p:sp>
        <p:nvSpPr>
          <p:cNvPr id="24581" name="Rectangle 5"/>
          <p:cNvSpPr>
            <a:spLocks noGrp="1" noChangeArrowheads="1"/>
          </p:cNvSpPr>
          <p:nvPr>
            <p:ph type="sldNum" sz="quarter" idx="3"/>
          </p:nvPr>
        </p:nvSpPr>
        <p:spPr bwMode="auto">
          <a:xfrm>
            <a:off x="3849688" y="9434513"/>
            <a:ext cx="2925762" cy="458787"/>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r" defTabSz="917575">
              <a:defRPr sz="1300">
                <a:solidFill>
                  <a:srgbClr val="000000"/>
                </a:solidFill>
              </a:defRPr>
            </a:lvl1pPr>
          </a:lstStyle>
          <a:p>
            <a:fld id="{50BDC28D-768A-4176-A47D-FAB542A140DC}" type="slidenum">
              <a:rPr lang="en-GB"/>
              <a:pPr/>
              <a:t>‹N°›</a:t>
            </a:fld>
            <a:endParaRPr lang="en-GB"/>
          </a:p>
        </p:txBody>
      </p:sp>
    </p:spTree>
    <p:extLst>
      <p:ext uri="{BB962C8B-B14F-4D97-AF65-F5344CB8AC3E}">
        <p14:creationId xmlns:p14="http://schemas.microsoft.com/office/powerpoint/2010/main" val="16530755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8850" name="Rectangle 2"/>
          <p:cNvSpPr>
            <a:spLocks noGrp="1" noChangeArrowheads="1"/>
          </p:cNvSpPr>
          <p:nvPr>
            <p:ph type="hdr" sz="quarter"/>
          </p:nvPr>
        </p:nvSpPr>
        <p:spPr bwMode="auto">
          <a:xfrm>
            <a:off x="0" y="0"/>
            <a:ext cx="700088" cy="271463"/>
          </a:xfrm>
          <a:prstGeom prst="rect">
            <a:avLst/>
          </a:prstGeom>
          <a:noFill/>
          <a:ln w="9525">
            <a:noFill/>
            <a:miter lim="800000"/>
            <a:headEnd/>
            <a:tailEnd/>
          </a:ln>
          <a:effectLst/>
        </p:spPr>
        <p:txBody>
          <a:bodyPr vert="horz" wrap="none" lIns="36417" tIns="36417" rIns="36417" bIns="36417" numCol="1" anchor="t" anchorCtr="0" compatLnSpc="1">
            <a:prstTxWarp prst="textNoShape">
              <a:avLst/>
            </a:prstTxWarp>
            <a:spAutoFit/>
          </a:bodyPr>
          <a:lstStyle>
            <a:lvl1pPr algn="l" defTabSz="925513">
              <a:defRPr sz="1300">
                <a:solidFill>
                  <a:srgbClr val="000000"/>
                </a:solidFill>
              </a:defRPr>
            </a:lvl1pPr>
          </a:lstStyle>
          <a:p>
            <a:endParaRPr lang="en-GB"/>
          </a:p>
        </p:txBody>
      </p:sp>
      <p:sp>
        <p:nvSpPr>
          <p:cNvPr id="78851" name="Rectangle 3"/>
          <p:cNvSpPr>
            <a:spLocks noGrp="1" noChangeArrowheads="1"/>
          </p:cNvSpPr>
          <p:nvPr>
            <p:ph type="dt" idx="1"/>
          </p:nvPr>
        </p:nvSpPr>
        <p:spPr bwMode="auto">
          <a:xfrm>
            <a:off x="5818188" y="0"/>
            <a:ext cx="976312" cy="271463"/>
          </a:xfrm>
          <a:prstGeom prst="rect">
            <a:avLst/>
          </a:prstGeom>
          <a:noFill/>
          <a:ln w="9525">
            <a:noFill/>
            <a:miter lim="800000"/>
            <a:headEnd/>
            <a:tailEnd/>
          </a:ln>
          <a:effectLst/>
        </p:spPr>
        <p:txBody>
          <a:bodyPr vert="horz" wrap="none" lIns="36417" tIns="36417" rIns="36417" bIns="36417" numCol="1" anchor="t" anchorCtr="0" compatLnSpc="1">
            <a:prstTxWarp prst="textNoShape">
              <a:avLst/>
            </a:prstTxWarp>
            <a:spAutoFit/>
          </a:bodyPr>
          <a:lstStyle>
            <a:lvl1pPr algn="r" defTabSz="925513">
              <a:defRPr sz="1300">
                <a:solidFill>
                  <a:srgbClr val="000000"/>
                </a:solidFill>
              </a:defRPr>
            </a:lvl1pPr>
          </a:lstStyle>
          <a:p>
            <a:endParaRPr lang="en-GB"/>
          </a:p>
        </p:txBody>
      </p:sp>
      <p:sp>
        <p:nvSpPr>
          <p:cNvPr id="78852" name="Rectangle 4"/>
          <p:cNvSpPr>
            <a:spLocks noGrp="1" noRot="1" noChangeAspect="1" noChangeArrowheads="1" noTextEdit="1"/>
          </p:cNvSpPr>
          <p:nvPr>
            <p:ph type="sldImg" idx="2"/>
          </p:nvPr>
        </p:nvSpPr>
        <p:spPr bwMode="auto">
          <a:xfrm>
            <a:off x="107950" y="741363"/>
            <a:ext cx="6584950" cy="3705225"/>
          </a:xfrm>
          <a:prstGeom prst="rect">
            <a:avLst/>
          </a:prstGeom>
          <a:noFill/>
          <a:ln w="9525">
            <a:solidFill>
              <a:srgbClr val="000000"/>
            </a:solidFill>
            <a:miter lim="800000"/>
            <a:headEnd/>
            <a:tailEnd/>
          </a:ln>
          <a:effectLst/>
        </p:spPr>
      </p:sp>
      <p:sp>
        <p:nvSpPr>
          <p:cNvPr id="78853" name="Rectangle 5"/>
          <p:cNvSpPr>
            <a:spLocks noGrp="1" noChangeArrowheads="1"/>
          </p:cNvSpPr>
          <p:nvPr>
            <p:ph type="body" sz="quarter" idx="3"/>
          </p:nvPr>
        </p:nvSpPr>
        <p:spPr bwMode="auto">
          <a:xfrm>
            <a:off x="906463" y="4694238"/>
            <a:ext cx="2533650" cy="1209675"/>
          </a:xfrm>
          <a:prstGeom prst="rect">
            <a:avLst/>
          </a:prstGeom>
          <a:noFill/>
          <a:ln w="9525">
            <a:noFill/>
            <a:miter lim="800000"/>
            <a:headEnd/>
            <a:tailEnd/>
          </a:ln>
          <a:effectLst/>
        </p:spPr>
        <p:txBody>
          <a:bodyPr vert="horz" wrap="none" lIns="36417" tIns="36417" rIns="36417" bIns="36417" numCol="1" anchor="t" anchorCtr="0" compatLnSpc="1">
            <a:prstTxWarp prst="textNoShape">
              <a:avLst/>
            </a:prstTxWarp>
            <a:sp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78854" name="Rectangle 6"/>
          <p:cNvSpPr>
            <a:spLocks noGrp="1" noChangeArrowheads="1"/>
          </p:cNvSpPr>
          <p:nvPr>
            <p:ph type="ftr" sz="quarter" idx="4"/>
          </p:nvPr>
        </p:nvSpPr>
        <p:spPr bwMode="auto">
          <a:xfrm>
            <a:off x="0" y="9691688"/>
            <a:ext cx="1141413" cy="271462"/>
          </a:xfrm>
          <a:prstGeom prst="rect">
            <a:avLst/>
          </a:prstGeom>
          <a:noFill/>
          <a:ln w="9525">
            <a:noFill/>
            <a:miter lim="800000"/>
            <a:headEnd/>
            <a:tailEnd/>
          </a:ln>
          <a:effectLst/>
        </p:spPr>
        <p:txBody>
          <a:bodyPr vert="horz" wrap="none" lIns="36417" tIns="36417" rIns="36417" bIns="36417" numCol="1" anchor="b" anchorCtr="0" compatLnSpc="1">
            <a:prstTxWarp prst="textNoShape">
              <a:avLst/>
            </a:prstTxWarp>
            <a:spAutoFit/>
          </a:bodyPr>
          <a:lstStyle>
            <a:lvl1pPr algn="l" defTabSz="925513">
              <a:defRPr sz="1300">
                <a:solidFill>
                  <a:srgbClr val="000000"/>
                </a:solidFill>
              </a:defRPr>
            </a:lvl1pPr>
          </a:lstStyle>
          <a:p>
            <a:endParaRPr lang="en-GB"/>
          </a:p>
        </p:txBody>
      </p:sp>
      <p:sp>
        <p:nvSpPr>
          <p:cNvPr id="78855" name="Rectangle 7"/>
          <p:cNvSpPr>
            <a:spLocks noGrp="1" noChangeArrowheads="1"/>
          </p:cNvSpPr>
          <p:nvPr>
            <p:ph type="sldNum" sz="quarter" idx="5"/>
          </p:nvPr>
        </p:nvSpPr>
        <p:spPr bwMode="auto">
          <a:xfrm>
            <a:off x="6424613" y="9691688"/>
            <a:ext cx="369887" cy="271462"/>
          </a:xfrm>
          <a:prstGeom prst="rect">
            <a:avLst/>
          </a:prstGeom>
          <a:noFill/>
          <a:ln w="9525">
            <a:noFill/>
            <a:miter lim="800000"/>
            <a:headEnd/>
            <a:tailEnd/>
          </a:ln>
          <a:effectLst/>
        </p:spPr>
        <p:txBody>
          <a:bodyPr vert="horz" wrap="none" lIns="36417" tIns="36417" rIns="36417" bIns="36417" numCol="1" anchor="b" anchorCtr="0" compatLnSpc="1">
            <a:prstTxWarp prst="textNoShape">
              <a:avLst/>
            </a:prstTxWarp>
            <a:spAutoFit/>
          </a:bodyPr>
          <a:lstStyle>
            <a:lvl1pPr algn="r" defTabSz="925513">
              <a:defRPr sz="1300">
                <a:solidFill>
                  <a:srgbClr val="000000"/>
                </a:solidFill>
              </a:defRPr>
            </a:lvl1pPr>
          </a:lstStyle>
          <a:p>
            <a:fld id="{0E276F26-C54C-48F6-B248-1C1607DC4B04}" type="slidenum">
              <a:rPr lang="en-GB"/>
              <a:pPr/>
              <a:t>‹N°›</a:t>
            </a:fld>
            <a:endParaRPr lang="en-GB"/>
          </a:p>
        </p:txBody>
      </p:sp>
    </p:spTree>
    <p:extLst>
      <p:ext uri="{BB962C8B-B14F-4D97-AF65-F5344CB8AC3E}">
        <p14:creationId xmlns:p14="http://schemas.microsoft.com/office/powerpoint/2010/main" val="32414399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9F46A5-2932-445D-A513-62646CBE946B}" type="slidenum">
              <a:rPr lang="en-GB"/>
              <a:pPr/>
              <a:t>1</a:t>
            </a:fld>
            <a:endParaRPr lang="en-GB"/>
          </a:p>
        </p:txBody>
      </p:sp>
      <p:sp>
        <p:nvSpPr>
          <p:cNvPr id="240642" name="Rectangle 2"/>
          <p:cNvSpPr>
            <a:spLocks noGrp="1" noRot="1" noChangeAspect="1" noChangeArrowheads="1" noTextEdit="1"/>
          </p:cNvSpPr>
          <p:nvPr>
            <p:ph type="sldImg"/>
          </p:nvPr>
        </p:nvSpPr>
        <p:spPr>
          <a:xfrm>
            <a:off x="109538" y="741363"/>
            <a:ext cx="6584950" cy="3705225"/>
          </a:xfrm>
          <a:ln/>
        </p:spPr>
      </p:sp>
      <p:sp>
        <p:nvSpPr>
          <p:cNvPr id="240643" name="Rectangle 3"/>
          <p:cNvSpPr>
            <a:spLocks noGrp="1" noChangeArrowheads="1"/>
          </p:cNvSpPr>
          <p:nvPr>
            <p:ph type="body" idx="1"/>
          </p:nvPr>
        </p:nvSpPr>
        <p:spPr>
          <a:xfrm>
            <a:off x="906463" y="4694238"/>
            <a:ext cx="1855787" cy="255587"/>
          </a:xfrm>
        </p:spPr>
        <p:txBody>
          <a:bodyPr/>
          <a:lstStyle/>
          <a:p>
            <a:endParaRPr lang="en-GB"/>
          </a:p>
        </p:txBody>
      </p:sp>
    </p:spTree>
    <p:extLst>
      <p:ext uri="{BB962C8B-B14F-4D97-AF65-F5344CB8AC3E}">
        <p14:creationId xmlns:p14="http://schemas.microsoft.com/office/powerpoint/2010/main" val="150701065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124933" name="Freeform 5"/>
          <p:cNvSpPr>
            <a:spLocks/>
          </p:cNvSpPr>
          <p:nvPr/>
        </p:nvSpPr>
        <p:spPr bwMode="auto">
          <a:xfrm flipH="1" flipV="1">
            <a:off x="488951" y="5192714"/>
            <a:ext cx="11436349" cy="1385887"/>
          </a:xfrm>
          <a:custGeom>
            <a:avLst/>
            <a:gdLst/>
            <a:ahLst/>
            <a:cxnLst>
              <a:cxn ang="0">
                <a:pos x="0" y="873"/>
              </a:cxn>
              <a:cxn ang="0">
                <a:pos x="0" y="0"/>
              </a:cxn>
              <a:cxn ang="0">
                <a:pos x="2906" y="0"/>
              </a:cxn>
            </a:cxnLst>
            <a:rect l="0" t="0" r="r" b="b"/>
            <a:pathLst>
              <a:path w="2906" h="873">
                <a:moveTo>
                  <a:pt x="0" y="873"/>
                </a:moveTo>
                <a:lnTo>
                  <a:pt x="0" y="0"/>
                </a:lnTo>
                <a:lnTo>
                  <a:pt x="2906" y="0"/>
                </a:lnTo>
              </a:path>
            </a:pathLst>
          </a:custGeom>
          <a:noFill/>
          <a:ln w="9525" cap="flat" cmpd="sng">
            <a:solidFill>
              <a:srgbClr val="004CB9"/>
            </a:solidFill>
            <a:prstDash val="solid"/>
            <a:round/>
            <a:headEnd type="none" w="med" len="med"/>
            <a:tailEnd type="none" w="med" len="med"/>
          </a:ln>
          <a:effectLst/>
        </p:spPr>
        <p:txBody>
          <a:bodyPr wrap="none" anchor="ctr"/>
          <a:lstStyle/>
          <a:p>
            <a:endParaRPr lang="en-US" sz="1900"/>
          </a:p>
        </p:txBody>
      </p:sp>
      <p:sp>
        <p:nvSpPr>
          <p:cNvPr id="124935" name="Text Box 7"/>
          <p:cNvSpPr txBox="1">
            <a:spLocks noChangeArrowheads="1"/>
          </p:cNvSpPr>
          <p:nvPr/>
        </p:nvSpPr>
        <p:spPr bwMode="auto">
          <a:xfrm>
            <a:off x="6121084" y="6613526"/>
            <a:ext cx="415498" cy="246221"/>
          </a:xfrm>
          <a:prstGeom prst="rect">
            <a:avLst/>
          </a:prstGeom>
          <a:noFill/>
          <a:ln w="9525">
            <a:noFill/>
            <a:miter lim="800000"/>
            <a:headEnd/>
            <a:tailEnd/>
          </a:ln>
          <a:effectLst/>
        </p:spPr>
        <p:txBody>
          <a:bodyPr wrap="none">
            <a:spAutoFit/>
          </a:bodyPr>
          <a:lstStyle/>
          <a:p>
            <a:pPr>
              <a:buClrTx/>
              <a:buSzTx/>
              <a:buFontTx/>
              <a:buNone/>
            </a:pPr>
            <a:fld id="{F2660846-9B40-44C9-8C0C-9B5477FCDAB2}" type="slidenum">
              <a:rPr lang="en-US" sz="1000">
                <a:solidFill>
                  <a:srgbClr val="3333CC"/>
                </a:solidFill>
              </a:rPr>
              <a:pPr>
                <a:buClrTx/>
                <a:buSzTx/>
                <a:buFontTx/>
                <a:buNone/>
              </a:pPr>
              <a:t>‹N°›</a:t>
            </a:fld>
            <a:endParaRPr lang="en-US" sz="2400">
              <a:solidFill>
                <a:srgbClr val="3333CC"/>
              </a:solidFill>
              <a:latin typeface="Times New Roman" pitchFamily="18" charset="0"/>
            </a:endParaRPr>
          </a:p>
        </p:txBody>
      </p:sp>
      <p:sp>
        <p:nvSpPr>
          <p:cNvPr id="124940" name="Freeform 12"/>
          <p:cNvSpPr>
            <a:spLocks/>
          </p:cNvSpPr>
          <p:nvPr/>
        </p:nvSpPr>
        <p:spPr bwMode="auto">
          <a:xfrm>
            <a:off x="273052" y="139700"/>
            <a:ext cx="5236633" cy="1385888"/>
          </a:xfrm>
          <a:custGeom>
            <a:avLst/>
            <a:gdLst/>
            <a:ahLst/>
            <a:cxnLst>
              <a:cxn ang="0">
                <a:pos x="0" y="873"/>
              </a:cxn>
              <a:cxn ang="0">
                <a:pos x="0" y="0"/>
              </a:cxn>
              <a:cxn ang="0">
                <a:pos x="2906" y="0"/>
              </a:cxn>
            </a:cxnLst>
            <a:rect l="0" t="0" r="r" b="b"/>
            <a:pathLst>
              <a:path w="2906" h="873">
                <a:moveTo>
                  <a:pt x="0" y="873"/>
                </a:moveTo>
                <a:lnTo>
                  <a:pt x="0" y="0"/>
                </a:lnTo>
                <a:lnTo>
                  <a:pt x="2906" y="0"/>
                </a:lnTo>
              </a:path>
            </a:pathLst>
          </a:custGeom>
          <a:noFill/>
          <a:ln w="9525" cap="flat" cmpd="sng">
            <a:solidFill>
              <a:srgbClr val="004CB9"/>
            </a:solidFill>
            <a:prstDash val="solid"/>
            <a:round/>
            <a:headEnd type="none" w="med" len="med"/>
            <a:tailEnd type="none" w="med" len="med"/>
          </a:ln>
          <a:effectLst/>
        </p:spPr>
        <p:txBody>
          <a:bodyPr wrap="none" anchor="ctr"/>
          <a:lstStyle/>
          <a:p>
            <a:endParaRPr lang="en-US" sz="1900"/>
          </a:p>
        </p:txBody>
      </p:sp>
      <p:pic>
        <p:nvPicPr>
          <p:cNvPr id="124944" name="Picture 16" descr="ASD_logo"/>
          <p:cNvPicPr>
            <a:picLocks noChangeAspect="1" noChangeArrowheads="1"/>
          </p:cNvPicPr>
          <p:nvPr userDrawn="1"/>
        </p:nvPicPr>
        <p:blipFill>
          <a:blip r:embed="rId2" cstate="print"/>
          <a:srcRect/>
          <a:stretch>
            <a:fillRect/>
          </a:stretch>
        </p:blipFill>
        <p:spPr bwMode="auto">
          <a:xfrm>
            <a:off x="711201" y="407989"/>
            <a:ext cx="3249084" cy="835025"/>
          </a:xfrm>
          <a:prstGeom prst="rect">
            <a:avLst/>
          </a:prstGeom>
          <a:noFill/>
        </p:spPr>
      </p:pic>
      <p:sp>
        <p:nvSpPr>
          <p:cNvPr id="124946" name="Text Box 18"/>
          <p:cNvSpPr txBox="1">
            <a:spLocks noChangeArrowheads="1"/>
          </p:cNvSpPr>
          <p:nvPr userDrawn="1"/>
        </p:nvSpPr>
        <p:spPr bwMode="auto">
          <a:xfrm>
            <a:off x="4186767" y="407989"/>
            <a:ext cx="5410200" cy="549275"/>
          </a:xfrm>
          <a:prstGeom prst="rect">
            <a:avLst/>
          </a:prstGeom>
          <a:noFill/>
          <a:ln w="9525">
            <a:noFill/>
            <a:miter lim="800000"/>
            <a:headEnd/>
            <a:tailEnd/>
          </a:ln>
          <a:effectLst/>
        </p:spPr>
        <p:txBody>
          <a:bodyPr lIns="0" tIns="0" rIns="0" bIns="0">
            <a:spAutoFit/>
          </a:bodyPr>
          <a:lstStyle/>
          <a:p>
            <a:pPr algn="l"/>
            <a:r>
              <a:rPr lang="en-GB" sz="1800" b="1"/>
              <a:t>AeroSpace and Defence</a:t>
            </a:r>
          </a:p>
          <a:p>
            <a:pPr algn="l"/>
            <a:r>
              <a:rPr lang="en-GB" sz="1800"/>
              <a:t>Industries Association of Europe</a:t>
            </a:r>
            <a:endParaRPr lang="en-US" sz="1800"/>
          </a:p>
        </p:txBody>
      </p:sp>
      <p:pic>
        <p:nvPicPr>
          <p:cNvPr id="124949" name="Picture 21" descr="ASD12019-newvisual"/>
          <p:cNvPicPr>
            <a:picLocks noChangeAspect="1" noChangeArrowheads="1"/>
          </p:cNvPicPr>
          <p:nvPr userDrawn="1"/>
        </p:nvPicPr>
        <p:blipFill>
          <a:blip r:embed="rId3" cstate="print"/>
          <a:srcRect/>
          <a:stretch>
            <a:fillRect/>
          </a:stretch>
        </p:blipFill>
        <p:spPr bwMode="auto">
          <a:xfrm>
            <a:off x="711200" y="1470026"/>
            <a:ext cx="7018867" cy="5078413"/>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5376334" y="407988"/>
            <a:ext cx="5878212" cy="472813"/>
          </a:xfrm>
        </p:spPr>
        <p:txBody>
          <a:bodyPr/>
          <a:lstStyle/>
          <a:p>
            <a:r>
              <a:rPr lang="fr-FR" smtClean="0"/>
              <a:t>Cliquez pour modifier le style du titre</a:t>
            </a:r>
            <a:endParaRPr lang="en-US"/>
          </a:p>
        </p:txBody>
      </p:sp>
      <p:sp>
        <p:nvSpPr>
          <p:cNvPr id="3" name="Espace réservé du contenu 2"/>
          <p:cNvSpPr>
            <a:spLocks noGrp="1"/>
          </p:cNvSpPr>
          <p:nvPr>
            <p:ph idx="1"/>
          </p:nvPr>
        </p:nvSpPr>
        <p:spPr>
          <a:xfrm>
            <a:off x="609600" y="1600201"/>
            <a:ext cx="10972800" cy="4525963"/>
          </a:xfrm>
          <a:prstGeom prst="rect">
            <a:avLst/>
          </a:prstGeo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5376334" y="407988"/>
            <a:ext cx="5878212" cy="472813"/>
          </a:xfrm>
        </p:spPr>
        <p:txBody>
          <a:bodyPr/>
          <a:lstStyle/>
          <a:p>
            <a:r>
              <a:rPr lang="fr-FR" smtClean="0"/>
              <a:t>Cliquez pour modifier le style du titre</a:t>
            </a: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Only" preserve="1">
  <p:cSld name="Contenu">
    <p:spTree>
      <p:nvGrpSpPr>
        <p:cNvPr id="1" name=""/>
        <p:cNvGrpSpPr/>
        <p:nvPr/>
      </p:nvGrpSpPr>
      <p:grpSpPr>
        <a:xfrm>
          <a:off x="0" y="0"/>
          <a:ext cx="0" cy="0"/>
          <a:chOff x="0" y="0"/>
          <a:chExt cx="0" cy="0"/>
        </a:xfrm>
      </p:grpSpPr>
      <p:sp>
        <p:nvSpPr>
          <p:cNvPr id="2" name="Espace réservé du contenu 1"/>
          <p:cNvSpPr>
            <a:spLocks noGrp="1"/>
          </p:cNvSpPr>
          <p:nvPr>
            <p:ph/>
          </p:nvPr>
        </p:nvSpPr>
        <p:spPr>
          <a:xfrm>
            <a:off x="609600" y="407989"/>
            <a:ext cx="10972800" cy="5718175"/>
          </a:xfrm>
          <a:prstGeom prst="rect">
            <a:avLst/>
          </a:prstGeo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vmlDrawing" Target="../drawings/vmlDrawing1.v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bwMode="auto">
          <a:xfrm>
            <a:off x="5376334" y="407988"/>
            <a:ext cx="4600618" cy="472813"/>
          </a:xfrm>
          <a:prstGeom prst="rect">
            <a:avLst/>
          </a:prstGeom>
          <a:noFill/>
          <a:ln w="9525">
            <a:noFill/>
            <a:miter lim="800000"/>
            <a:headEnd/>
            <a:tailEnd/>
          </a:ln>
          <a:effectLst/>
        </p:spPr>
        <p:txBody>
          <a:bodyPr vert="horz" wrap="none" lIns="0" tIns="36000" rIns="0" bIns="36000" numCol="1" anchor="t" anchorCtr="0" compatLnSpc="1">
            <a:prstTxWarp prst="textNoShape">
              <a:avLst/>
            </a:prstTxWarp>
            <a:spAutoFit/>
          </a:bodyPr>
          <a:lstStyle/>
          <a:p>
            <a:pPr lvl="0"/>
            <a:r>
              <a:rPr lang="en-US" smtClean="0"/>
              <a:t>Click to edit Master title style</a:t>
            </a:r>
          </a:p>
        </p:txBody>
      </p:sp>
      <p:sp>
        <p:nvSpPr>
          <p:cNvPr id="34957" name="Text Box 141"/>
          <p:cNvSpPr txBox="1">
            <a:spLocks noChangeArrowheads="1"/>
          </p:cNvSpPr>
          <p:nvPr/>
        </p:nvSpPr>
        <p:spPr bwMode="auto">
          <a:xfrm>
            <a:off x="5816594" y="6524626"/>
            <a:ext cx="734496" cy="246221"/>
          </a:xfrm>
          <a:prstGeom prst="rect">
            <a:avLst/>
          </a:prstGeom>
          <a:noFill/>
          <a:ln w="9525">
            <a:noFill/>
            <a:miter lim="800000"/>
            <a:headEnd/>
            <a:tailEnd/>
          </a:ln>
          <a:effectLst/>
        </p:spPr>
        <p:txBody>
          <a:bodyPr wrap="none">
            <a:spAutoFit/>
          </a:bodyPr>
          <a:lstStyle/>
          <a:p>
            <a:pPr>
              <a:buClrTx/>
              <a:buSzTx/>
              <a:buFontTx/>
              <a:buNone/>
            </a:pPr>
            <a:r>
              <a:rPr lang="en-US" sz="1000">
                <a:solidFill>
                  <a:srgbClr val="3333CC"/>
                </a:solidFill>
              </a:rPr>
              <a:t>Slide </a:t>
            </a:r>
            <a:fld id="{EB2792B5-2DE5-43F2-9D3D-D573DA99BDFD}" type="slidenum">
              <a:rPr lang="en-US" sz="1000">
                <a:solidFill>
                  <a:srgbClr val="3333CC"/>
                </a:solidFill>
              </a:rPr>
              <a:pPr>
                <a:buClrTx/>
                <a:buSzTx/>
                <a:buFontTx/>
                <a:buNone/>
              </a:pPr>
              <a:t>‹N°›</a:t>
            </a:fld>
            <a:endParaRPr lang="en-US" sz="2400">
              <a:solidFill>
                <a:srgbClr val="3333CC"/>
              </a:solidFill>
              <a:latin typeface="Times New Roman" pitchFamily="18" charset="0"/>
            </a:endParaRPr>
          </a:p>
        </p:txBody>
      </p:sp>
      <p:sp>
        <p:nvSpPr>
          <p:cNvPr id="34960" name="Line 144"/>
          <p:cNvSpPr>
            <a:spLocks noChangeShapeType="1"/>
          </p:cNvSpPr>
          <p:nvPr/>
        </p:nvSpPr>
        <p:spPr bwMode="auto">
          <a:xfrm>
            <a:off x="355601" y="6503988"/>
            <a:ext cx="11315700" cy="0"/>
          </a:xfrm>
          <a:prstGeom prst="line">
            <a:avLst/>
          </a:prstGeom>
          <a:noFill/>
          <a:ln w="9525">
            <a:solidFill>
              <a:schemeClr val="tx2"/>
            </a:solidFill>
            <a:round/>
            <a:headEnd/>
            <a:tailEnd/>
          </a:ln>
          <a:effectLst/>
        </p:spPr>
        <p:txBody>
          <a:bodyPr lIns="0" tIns="0" rIns="0" bIns="0">
            <a:spAutoFit/>
          </a:bodyPr>
          <a:lstStyle/>
          <a:p>
            <a:endParaRPr lang="en-US" sz="1900"/>
          </a:p>
        </p:txBody>
      </p:sp>
      <p:sp>
        <p:nvSpPr>
          <p:cNvPr id="34967" name="Rectangle 151"/>
          <p:cNvSpPr>
            <a:spLocks noChangeArrowheads="1"/>
          </p:cNvSpPr>
          <p:nvPr/>
        </p:nvSpPr>
        <p:spPr bwMode="auto">
          <a:xfrm>
            <a:off x="8020985" y="6580359"/>
            <a:ext cx="4171015" cy="277641"/>
          </a:xfrm>
          <a:prstGeom prst="rect">
            <a:avLst/>
          </a:prstGeom>
          <a:noFill/>
          <a:ln w="12700">
            <a:noFill/>
            <a:miter lim="800000"/>
            <a:headEnd/>
            <a:tailEnd/>
          </a:ln>
          <a:effectLst/>
        </p:spPr>
        <p:txBody>
          <a:bodyPr wrap="none" lIns="90488" tIns="46038" rIns="90488" bIns="46038">
            <a:spAutoFit/>
          </a:bodyPr>
          <a:lstStyle/>
          <a:p>
            <a:pPr algn="l" defTabSz="908050">
              <a:buClrTx/>
              <a:buSzTx/>
              <a:buFontTx/>
              <a:buNone/>
            </a:pPr>
            <a:r>
              <a:rPr lang="en-US" sz="1200" b="1" noProof="0" dirty="0" smtClean="0">
                <a:solidFill>
                  <a:srgbClr val="0052BA"/>
                </a:solidFill>
              </a:rPr>
              <a:t>Design Reference on a Purchase Order</a:t>
            </a:r>
            <a:r>
              <a:rPr lang="en-GB" sz="1200" b="1" baseline="0" noProof="0" dirty="0" smtClean="0">
                <a:solidFill>
                  <a:srgbClr val="0052BA"/>
                </a:solidFill>
              </a:rPr>
              <a:t> – 2 March 2018</a:t>
            </a:r>
            <a:endParaRPr lang="en-GB" sz="1200" b="1" noProof="0" dirty="0">
              <a:solidFill>
                <a:srgbClr val="0052BA"/>
              </a:solidFill>
            </a:endParaRPr>
          </a:p>
        </p:txBody>
      </p:sp>
      <p:pic>
        <p:nvPicPr>
          <p:cNvPr id="34968" name="Picture 152" descr="ASD_logo"/>
          <p:cNvPicPr>
            <a:picLocks noChangeAspect="1" noChangeArrowheads="1"/>
          </p:cNvPicPr>
          <p:nvPr/>
        </p:nvPicPr>
        <p:blipFill>
          <a:blip r:embed="rId8" cstate="print"/>
          <a:srcRect/>
          <a:stretch>
            <a:fillRect/>
          </a:stretch>
        </p:blipFill>
        <p:spPr bwMode="auto">
          <a:xfrm>
            <a:off x="135467" y="188914"/>
            <a:ext cx="1608667" cy="415925"/>
          </a:xfrm>
          <a:prstGeom prst="rect">
            <a:avLst/>
          </a:prstGeom>
          <a:noFill/>
        </p:spPr>
      </p:pic>
      <p:graphicFrame>
        <p:nvGraphicFramePr>
          <p:cNvPr id="34969" name="Object 153"/>
          <p:cNvGraphicFramePr>
            <a:graphicFrameLocks noChangeAspect="1"/>
          </p:cNvGraphicFramePr>
          <p:nvPr/>
        </p:nvGraphicFramePr>
        <p:xfrm>
          <a:off x="33867" y="666750"/>
          <a:ext cx="2070100" cy="520700"/>
        </p:xfrm>
        <a:graphic>
          <a:graphicData uri="http://schemas.openxmlformats.org/presentationml/2006/ole">
            <mc:AlternateContent xmlns:mc="http://schemas.openxmlformats.org/markup-compatibility/2006">
              <mc:Choice xmlns:v="urn:schemas-microsoft-com:vml" Requires="v">
                <p:oleObj spid="_x0000_s35087" name="Photo Editor Photo" r:id="rId9" imgW="6961905" imgH="2324424" progId="">
                  <p:embed/>
                </p:oleObj>
              </mc:Choice>
              <mc:Fallback>
                <p:oleObj name="Photo Editor Photo" r:id="rId9" imgW="6961905" imgH="2324424" progId="">
                  <p:embed/>
                  <p:pic>
                    <p:nvPicPr>
                      <p:cNvPr id="0" name="Picture 15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3867" y="666750"/>
                        <a:ext cx="2070100" cy="520700"/>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DDDDDD"/>
                              </a:outerShdw>
                            </a:effectLst>
                          </a14:hiddenEffects>
                        </a:ext>
                      </a:extLst>
                    </p:spPr>
                  </p:pic>
                </p:oleObj>
              </mc:Fallback>
            </mc:AlternateContent>
          </a:graphicData>
        </a:graphic>
      </p:graphicFrame>
    </p:spTree>
  </p:cSld>
  <p:clrMap bg1="lt1" tx1="dk1" bg2="lt2" tx2="dk2" accent1="accent1" accent2="accent2" accent3="accent3" accent4="accent4" accent5="accent5" accent6="accent6" hlink="hlink" folHlink="folHlink"/>
  <p:sldLayoutIdLst>
    <p:sldLayoutId id="2147483650" r:id="rId1"/>
    <p:sldLayoutId id="2147483651" r:id="rId2"/>
    <p:sldLayoutId id="2147483655" r:id="rId3"/>
    <p:sldLayoutId id="2147483656" r:id="rId4"/>
    <p:sldLayoutId id="2147483661" r:id="rId5"/>
  </p:sldLayoutIdLst>
  <p:txStyles>
    <p:titleStyle>
      <a:lvl1pPr algn="l" defTabSz="858838" rtl="0" eaLnBrk="0" fontAlgn="base" hangingPunct="0">
        <a:spcBef>
          <a:spcPct val="0"/>
        </a:spcBef>
        <a:spcAft>
          <a:spcPct val="0"/>
        </a:spcAft>
        <a:defRPr sz="2600" b="1">
          <a:solidFill>
            <a:srgbClr val="0052BA"/>
          </a:solidFill>
          <a:latin typeface="+mj-lt"/>
          <a:ea typeface="+mj-ea"/>
          <a:cs typeface="+mj-cs"/>
        </a:defRPr>
      </a:lvl1pPr>
      <a:lvl2pPr algn="l" defTabSz="858838" rtl="0" eaLnBrk="0" fontAlgn="base" hangingPunct="0">
        <a:spcBef>
          <a:spcPct val="0"/>
        </a:spcBef>
        <a:spcAft>
          <a:spcPct val="0"/>
        </a:spcAft>
        <a:defRPr sz="2600" b="1">
          <a:solidFill>
            <a:srgbClr val="0052BA"/>
          </a:solidFill>
          <a:latin typeface="Arial" charset="0"/>
        </a:defRPr>
      </a:lvl2pPr>
      <a:lvl3pPr algn="l" defTabSz="858838" rtl="0" eaLnBrk="0" fontAlgn="base" hangingPunct="0">
        <a:spcBef>
          <a:spcPct val="0"/>
        </a:spcBef>
        <a:spcAft>
          <a:spcPct val="0"/>
        </a:spcAft>
        <a:defRPr sz="2600" b="1">
          <a:solidFill>
            <a:srgbClr val="0052BA"/>
          </a:solidFill>
          <a:latin typeface="Arial" charset="0"/>
        </a:defRPr>
      </a:lvl3pPr>
      <a:lvl4pPr algn="l" defTabSz="858838" rtl="0" eaLnBrk="0" fontAlgn="base" hangingPunct="0">
        <a:spcBef>
          <a:spcPct val="0"/>
        </a:spcBef>
        <a:spcAft>
          <a:spcPct val="0"/>
        </a:spcAft>
        <a:defRPr sz="2600" b="1">
          <a:solidFill>
            <a:srgbClr val="0052BA"/>
          </a:solidFill>
          <a:latin typeface="Arial" charset="0"/>
        </a:defRPr>
      </a:lvl4pPr>
      <a:lvl5pPr algn="l" defTabSz="858838" rtl="0" eaLnBrk="0" fontAlgn="base" hangingPunct="0">
        <a:spcBef>
          <a:spcPct val="0"/>
        </a:spcBef>
        <a:spcAft>
          <a:spcPct val="0"/>
        </a:spcAft>
        <a:defRPr sz="2600" b="1">
          <a:solidFill>
            <a:srgbClr val="0052BA"/>
          </a:solidFill>
          <a:latin typeface="Arial" charset="0"/>
        </a:defRPr>
      </a:lvl5pPr>
      <a:lvl6pPr marL="457200" algn="l" defTabSz="858838" rtl="0" eaLnBrk="0" fontAlgn="base" hangingPunct="0">
        <a:spcBef>
          <a:spcPct val="0"/>
        </a:spcBef>
        <a:spcAft>
          <a:spcPct val="0"/>
        </a:spcAft>
        <a:defRPr sz="2600" b="1">
          <a:solidFill>
            <a:srgbClr val="0052BA"/>
          </a:solidFill>
          <a:latin typeface="Arial" charset="0"/>
        </a:defRPr>
      </a:lvl6pPr>
      <a:lvl7pPr marL="914400" algn="l" defTabSz="858838" rtl="0" eaLnBrk="0" fontAlgn="base" hangingPunct="0">
        <a:spcBef>
          <a:spcPct val="0"/>
        </a:spcBef>
        <a:spcAft>
          <a:spcPct val="0"/>
        </a:spcAft>
        <a:defRPr sz="2600" b="1">
          <a:solidFill>
            <a:srgbClr val="0052BA"/>
          </a:solidFill>
          <a:latin typeface="Arial" charset="0"/>
        </a:defRPr>
      </a:lvl7pPr>
      <a:lvl8pPr marL="1371600" algn="l" defTabSz="858838" rtl="0" eaLnBrk="0" fontAlgn="base" hangingPunct="0">
        <a:spcBef>
          <a:spcPct val="0"/>
        </a:spcBef>
        <a:spcAft>
          <a:spcPct val="0"/>
        </a:spcAft>
        <a:defRPr sz="2600" b="1">
          <a:solidFill>
            <a:srgbClr val="0052BA"/>
          </a:solidFill>
          <a:latin typeface="Arial" charset="0"/>
        </a:defRPr>
      </a:lvl8pPr>
      <a:lvl9pPr marL="1828800" algn="l" defTabSz="858838" rtl="0" eaLnBrk="0" fontAlgn="base" hangingPunct="0">
        <a:spcBef>
          <a:spcPct val="0"/>
        </a:spcBef>
        <a:spcAft>
          <a:spcPct val="0"/>
        </a:spcAft>
        <a:defRPr sz="2600" b="1">
          <a:solidFill>
            <a:srgbClr val="0052BA"/>
          </a:solidFill>
          <a:latin typeface="Arial" charset="0"/>
        </a:defRPr>
      </a:lvl9pPr>
    </p:titleStyle>
    <p:bodyStyle>
      <a:lvl1pPr marL="352425" indent="-352425" algn="l" defTabSz="858838" rtl="0" eaLnBrk="0" fontAlgn="base" hangingPunct="0">
        <a:spcBef>
          <a:spcPct val="0"/>
        </a:spcBef>
        <a:spcAft>
          <a:spcPct val="50000"/>
        </a:spcAft>
        <a:defRPr sz="1900">
          <a:solidFill>
            <a:schemeClr val="tx1"/>
          </a:solidFill>
          <a:latin typeface="+mn-lt"/>
          <a:ea typeface="+mn-ea"/>
          <a:cs typeface="+mn-cs"/>
        </a:defRPr>
      </a:lvl1pPr>
      <a:lvl2pPr marL="884238" indent="-354013" algn="l" defTabSz="858838" rtl="0" eaLnBrk="0" fontAlgn="base" hangingPunct="0">
        <a:spcBef>
          <a:spcPct val="0"/>
        </a:spcBef>
        <a:spcAft>
          <a:spcPct val="50000"/>
        </a:spcAft>
        <a:buClr>
          <a:schemeClr val="folHlink"/>
        </a:buClr>
        <a:buSzPct val="90000"/>
        <a:buFont typeface="Wingdings" pitchFamily="2" charset="2"/>
        <a:buChar char="n"/>
        <a:defRPr sz="1700">
          <a:solidFill>
            <a:schemeClr val="tx1"/>
          </a:solidFill>
          <a:latin typeface="+mn-lt"/>
        </a:defRPr>
      </a:lvl2pPr>
      <a:lvl3pPr marL="1414463" indent="-352425" algn="l" defTabSz="858838" rtl="0" eaLnBrk="0" fontAlgn="base" hangingPunct="0">
        <a:spcBef>
          <a:spcPct val="0"/>
        </a:spcBef>
        <a:spcAft>
          <a:spcPct val="20000"/>
        </a:spcAft>
        <a:buChar char="–"/>
        <a:defRPr sz="1700">
          <a:solidFill>
            <a:schemeClr val="tx1"/>
          </a:solidFill>
          <a:latin typeface="+mn-lt"/>
        </a:defRPr>
      </a:lvl3pPr>
      <a:lvl4pPr marL="1865313" indent="-273050" algn="l" defTabSz="858838" rtl="0" eaLnBrk="0" fontAlgn="base" hangingPunct="0">
        <a:spcBef>
          <a:spcPct val="0"/>
        </a:spcBef>
        <a:spcAft>
          <a:spcPct val="20000"/>
        </a:spcAft>
        <a:buChar char="•"/>
        <a:defRPr sz="1700">
          <a:solidFill>
            <a:schemeClr val="tx1"/>
          </a:solidFill>
          <a:latin typeface="+mn-lt"/>
        </a:defRPr>
      </a:lvl4pPr>
      <a:lvl5pPr marL="2279650" indent="-214313" algn="l" defTabSz="858838" rtl="0" eaLnBrk="0" fontAlgn="base" hangingPunct="0">
        <a:spcBef>
          <a:spcPct val="0"/>
        </a:spcBef>
        <a:spcAft>
          <a:spcPct val="20000"/>
        </a:spcAft>
        <a:buChar char="»"/>
        <a:defRPr sz="1700">
          <a:solidFill>
            <a:schemeClr val="tx1"/>
          </a:solidFill>
          <a:latin typeface="+mn-lt"/>
        </a:defRPr>
      </a:lvl5pPr>
      <a:lvl6pPr marL="2736850" indent="-214313" algn="l" defTabSz="858838" rtl="0" eaLnBrk="0" fontAlgn="base" hangingPunct="0">
        <a:spcBef>
          <a:spcPct val="0"/>
        </a:spcBef>
        <a:spcAft>
          <a:spcPct val="20000"/>
        </a:spcAft>
        <a:buChar char="»"/>
        <a:defRPr sz="1700">
          <a:solidFill>
            <a:schemeClr val="tx1"/>
          </a:solidFill>
          <a:latin typeface="+mn-lt"/>
        </a:defRPr>
      </a:lvl6pPr>
      <a:lvl7pPr marL="3194050" indent="-214313" algn="l" defTabSz="858838" rtl="0" eaLnBrk="0" fontAlgn="base" hangingPunct="0">
        <a:spcBef>
          <a:spcPct val="0"/>
        </a:spcBef>
        <a:spcAft>
          <a:spcPct val="20000"/>
        </a:spcAft>
        <a:buChar char="»"/>
        <a:defRPr sz="1700">
          <a:solidFill>
            <a:schemeClr val="tx1"/>
          </a:solidFill>
          <a:latin typeface="+mn-lt"/>
        </a:defRPr>
      </a:lvl7pPr>
      <a:lvl8pPr marL="3651250" indent="-214313" algn="l" defTabSz="858838" rtl="0" eaLnBrk="0" fontAlgn="base" hangingPunct="0">
        <a:spcBef>
          <a:spcPct val="0"/>
        </a:spcBef>
        <a:spcAft>
          <a:spcPct val="20000"/>
        </a:spcAft>
        <a:buChar char="»"/>
        <a:defRPr sz="1700">
          <a:solidFill>
            <a:schemeClr val="tx1"/>
          </a:solidFill>
          <a:latin typeface="+mn-lt"/>
        </a:defRPr>
      </a:lvl8pPr>
      <a:lvl9pPr marL="4108450" indent="-214313" algn="l" defTabSz="858838" rtl="0" eaLnBrk="0" fontAlgn="base" hangingPunct="0">
        <a:spcBef>
          <a:spcPct val="0"/>
        </a:spcBef>
        <a:spcAft>
          <a:spcPct val="20000"/>
        </a:spcAft>
        <a:buChar char="»"/>
        <a:defRPr sz="17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9622" name="Text Box 6"/>
          <p:cNvSpPr txBox="1">
            <a:spLocks noChangeArrowheads="1"/>
          </p:cNvSpPr>
          <p:nvPr/>
        </p:nvSpPr>
        <p:spPr bwMode="auto">
          <a:xfrm>
            <a:off x="6088566" y="1535307"/>
            <a:ext cx="5042173" cy="4062651"/>
          </a:xfrm>
          <a:prstGeom prst="rect">
            <a:avLst/>
          </a:prstGeom>
          <a:solidFill>
            <a:schemeClr val="bg1">
              <a:alpha val="42999"/>
            </a:schemeClr>
          </a:solidFill>
          <a:ln w="9525" algn="ctr">
            <a:noFill/>
            <a:miter lim="800000"/>
            <a:headEnd/>
            <a:tailEnd/>
          </a:ln>
          <a:effectLst/>
        </p:spPr>
        <p:txBody>
          <a:bodyPr wrap="square" lIns="0" tIns="0" rIns="0" bIns="0">
            <a:spAutoFit/>
          </a:bodyPr>
          <a:lstStyle/>
          <a:p>
            <a:endParaRPr lang="en-GB" sz="4400" b="1" dirty="0" smtClean="0">
              <a:solidFill>
                <a:srgbClr val="000066"/>
              </a:solidFill>
            </a:endParaRPr>
          </a:p>
          <a:p>
            <a:r>
              <a:rPr lang="en-GB" sz="3600" b="1" kern="0" dirty="0" smtClean="0">
                <a:solidFill>
                  <a:srgbClr val="0052BA"/>
                </a:solidFill>
                <a:latin typeface="Arial"/>
                <a:ea typeface="+mj-ea"/>
                <a:cs typeface="+mj-cs"/>
              </a:rPr>
              <a:t>ASD recommendation </a:t>
            </a:r>
            <a:r>
              <a:rPr lang="en-GB" sz="2800" kern="0" dirty="0" smtClean="0">
                <a:solidFill>
                  <a:srgbClr val="0052BA"/>
                </a:solidFill>
                <a:latin typeface="Arial"/>
                <a:ea typeface="+mj-ea"/>
                <a:cs typeface="+mj-cs"/>
              </a:rPr>
              <a:t>related to </a:t>
            </a:r>
          </a:p>
          <a:p>
            <a:r>
              <a:rPr lang="en-GB" sz="3600" b="1" kern="0" dirty="0" smtClean="0">
                <a:solidFill>
                  <a:srgbClr val="0052BA"/>
                </a:solidFill>
                <a:latin typeface="Arial"/>
                <a:ea typeface="+mj-ea"/>
                <a:cs typeface="+mj-cs"/>
              </a:rPr>
              <a:t>Design Reference on a Purchase Order</a:t>
            </a:r>
            <a:br>
              <a:rPr lang="en-GB" sz="3600" b="1" kern="0" dirty="0" smtClean="0">
                <a:solidFill>
                  <a:srgbClr val="0052BA"/>
                </a:solidFill>
                <a:latin typeface="Arial"/>
                <a:ea typeface="+mj-ea"/>
                <a:cs typeface="+mj-cs"/>
              </a:rPr>
            </a:br>
            <a:r>
              <a:rPr lang="en-GB" sz="3600" b="1" kern="0" dirty="0" smtClean="0">
                <a:solidFill>
                  <a:srgbClr val="0052BA"/>
                </a:solidFill>
                <a:latin typeface="Arial"/>
                <a:ea typeface="+mj-ea"/>
                <a:cs typeface="+mj-cs"/>
              </a:rPr>
              <a:t/>
            </a:r>
            <a:br>
              <a:rPr lang="en-GB" sz="3600" b="1" kern="0" dirty="0" smtClean="0">
                <a:solidFill>
                  <a:srgbClr val="0052BA"/>
                </a:solidFill>
                <a:latin typeface="Arial"/>
                <a:ea typeface="+mj-ea"/>
                <a:cs typeface="+mj-cs"/>
              </a:rPr>
            </a:br>
            <a:endParaRPr lang="en-GB" sz="4400" b="1" dirty="0">
              <a:solidFill>
                <a:srgbClr val="3333CC"/>
              </a:solidFill>
            </a:endParaRPr>
          </a:p>
        </p:txBody>
      </p:sp>
      <p:sp>
        <p:nvSpPr>
          <p:cNvPr id="3" name="Text Box 4"/>
          <p:cNvSpPr txBox="1">
            <a:spLocks noChangeArrowheads="1"/>
          </p:cNvSpPr>
          <p:nvPr/>
        </p:nvSpPr>
        <p:spPr bwMode="auto">
          <a:xfrm>
            <a:off x="7651751" y="4905644"/>
            <a:ext cx="3621838" cy="923330"/>
          </a:xfrm>
          <a:prstGeom prst="rect">
            <a:avLst/>
          </a:prstGeom>
          <a:noFill/>
          <a:ln w="9525" algn="ctr">
            <a:noFill/>
            <a:miter lim="800000"/>
            <a:headEnd/>
            <a:tailEnd/>
          </a:ln>
          <a:effectLst/>
        </p:spPr>
        <p:txBody>
          <a:bodyPr wrap="square" lIns="0" tIns="0" rIns="0" bIns="0">
            <a:spAutoFit/>
          </a:bodyPr>
          <a:lstStyle/>
          <a:p>
            <a:r>
              <a:rPr lang="en-GB" sz="2000" b="1" kern="0" noProof="1" smtClean="0">
                <a:solidFill>
                  <a:srgbClr val="0052BA"/>
                </a:solidFill>
                <a:latin typeface="Arial"/>
              </a:rPr>
              <a:t>Samy Scemama</a:t>
            </a:r>
            <a:br>
              <a:rPr lang="en-GB" sz="2000" b="1" kern="0" noProof="1" smtClean="0">
                <a:solidFill>
                  <a:srgbClr val="0052BA"/>
                </a:solidFill>
                <a:latin typeface="Arial"/>
              </a:rPr>
            </a:br>
            <a:r>
              <a:rPr lang="en-GB" sz="2000" b="1" kern="0" dirty="0" smtClean="0">
                <a:solidFill>
                  <a:srgbClr val="0052BA"/>
                </a:solidFill>
                <a:latin typeface="Arial"/>
              </a:rPr>
              <a:t>Supply Chain interoperability Working Group</a:t>
            </a:r>
            <a:endParaRPr lang="en-GB" sz="1800" b="1" dirty="0">
              <a:solidFill>
                <a:srgbClr val="000066"/>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712227" y="350736"/>
            <a:ext cx="8904682" cy="934478"/>
          </a:xfrm>
        </p:spPr>
        <p:txBody>
          <a:bodyPr/>
          <a:lstStyle/>
          <a:p>
            <a:pPr algn="ctr"/>
            <a:r>
              <a:rPr lang="en-GB" sz="2800" dirty="0" smtClean="0"/>
              <a:t>Customers send Purchase Order (PO) on </a:t>
            </a:r>
            <a:r>
              <a:rPr lang="en-GB" sz="2800" noProof="1" smtClean="0"/>
              <a:t>AirSupply </a:t>
            </a:r>
            <a:r>
              <a:rPr lang="en-GB" sz="2800" dirty="0" smtClean="0"/>
              <a:t/>
            </a:r>
            <a:br>
              <a:rPr lang="en-GB" sz="2800" dirty="0" smtClean="0"/>
            </a:br>
            <a:r>
              <a:rPr lang="en-GB" sz="2800" dirty="0" smtClean="0"/>
              <a:t>or on their Supplier portal. </a:t>
            </a:r>
            <a:endParaRPr lang="en-GB" sz="2800" dirty="0"/>
          </a:p>
        </p:txBody>
      </p:sp>
      <p:pic>
        <p:nvPicPr>
          <p:cNvPr id="5" name="Image 4" descr="Capture d’écran 2017-03-01 à 10.33.34.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63295" y="1623845"/>
            <a:ext cx="7373250" cy="2457750"/>
          </a:xfrm>
          <a:prstGeom prst="rect">
            <a:avLst/>
          </a:prstGeom>
        </p:spPr>
      </p:pic>
      <p:pic>
        <p:nvPicPr>
          <p:cNvPr id="8" name="Image 7" descr="Capture d’écran 2017-03-01 à 10.27.38.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81234" y="2666125"/>
            <a:ext cx="5755610" cy="2336436"/>
          </a:xfrm>
          <a:prstGeom prst="rect">
            <a:avLst/>
          </a:prstGeom>
        </p:spPr>
      </p:pic>
      <p:pic>
        <p:nvPicPr>
          <p:cNvPr id="3" name="Image 2" descr="Capture d’écran 2017-03-01 à 10.28.18.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52668" y="3937429"/>
            <a:ext cx="4985213" cy="2261845"/>
          </a:xfrm>
          <a:prstGeom prst="rect">
            <a:avLst/>
          </a:prstGeom>
        </p:spPr>
      </p:pic>
    </p:spTree>
    <p:extLst>
      <p:ext uri="{BB962C8B-B14F-4D97-AF65-F5344CB8AC3E}">
        <p14:creationId xmlns:p14="http://schemas.microsoft.com/office/powerpoint/2010/main" val="4193942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666481" y="341081"/>
            <a:ext cx="7218323" cy="565146"/>
          </a:xfrm>
        </p:spPr>
        <p:txBody>
          <a:bodyPr/>
          <a:lstStyle/>
          <a:p>
            <a:r>
              <a:rPr lang="en-GB" sz="3200" dirty="0" smtClean="0"/>
              <a:t>Use Case: Design Reference on a PO</a:t>
            </a:r>
            <a:endParaRPr lang="en-GB" sz="3200" dirty="0"/>
          </a:p>
        </p:txBody>
      </p:sp>
      <p:sp>
        <p:nvSpPr>
          <p:cNvPr id="3" name="Espace réservé du contenu 2"/>
          <p:cNvSpPr>
            <a:spLocks noGrp="1"/>
          </p:cNvSpPr>
          <p:nvPr>
            <p:ph idx="1"/>
          </p:nvPr>
        </p:nvSpPr>
        <p:spPr>
          <a:xfrm>
            <a:off x="587297" y="1544445"/>
            <a:ext cx="10972800" cy="4525963"/>
          </a:xfrm>
        </p:spPr>
        <p:txBody>
          <a:bodyPr>
            <a:noAutofit/>
          </a:bodyPr>
          <a:lstStyle/>
          <a:p>
            <a:r>
              <a:rPr lang="en-GB" sz="1400" b="1" dirty="0" smtClean="0"/>
              <a:t>Current situation on customer side </a:t>
            </a:r>
          </a:p>
          <a:p>
            <a:pPr lvl="1"/>
            <a:r>
              <a:rPr lang="en-GB" sz="1200" dirty="0" smtClean="0"/>
              <a:t>Customers sends PO on </a:t>
            </a:r>
            <a:r>
              <a:rPr lang="en-GB" sz="1200" noProof="1" smtClean="0"/>
              <a:t>AirSupply</a:t>
            </a:r>
          </a:p>
          <a:p>
            <a:pPr lvl="1"/>
            <a:r>
              <a:rPr lang="en-GB" sz="1200" dirty="0" smtClean="0"/>
              <a:t>When a customer sends a PO, it is important that this PO will include the References of the Design that could include many specification : Drawing specification, Technical Specification, …</a:t>
            </a:r>
          </a:p>
          <a:p>
            <a:pPr lvl="1"/>
            <a:r>
              <a:rPr lang="en-GB" sz="1200" dirty="0" smtClean="0"/>
              <a:t>Today, each customer  use a specific way to send these Design Reference in a PO</a:t>
            </a:r>
          </a:p>
          <a:p>
            <a:pPr lvl="1"/>
            <a:r>
              <a:rPr lang="en-GB" sz="1200" dirty="0" smtClean="0"/>
              <a:t>In general, customer sends these references in the Header Text or Line Text</a:t>
            </a:r>
          </a:p>
          <a:p>
            <a:pPr>
              <a:spcBef>
                <a:spcPts val="1200"/>
              </a:spcBef>
            </a:pPr>
            <a:r>
              <a:rPr lang="en-GB" sz="1400" b="1" dirty="0" smtClean="0"/>
              <a:t>Current situation on supplier side :  Order Review is mandatory for Quality process </a:t>
            </a:r>
          </a:p>
          <a:p>
            <a:pPr lvl="1"/>
            <a:r>
              <a:rPr lang="en-GB" sz="1200" dirty="0" smtClean="0"/>
              <a:t>When a supplier receive a PO, it is mandatory to process an Order Review and check : Price, Quantity, Date and cycle, Drawing specification, Technical Specification, …</a:t>
            </a:r>
            <a:endParaRPr lang="en-GB" sz="1400" dirty="0" smtClean="0"/>
          </a:p>
          <a:p>
            <a:pPr>
              <a:spcBef>
                <a:spcPts val="1200"/>
              </a:spcBef>
            </a:pPr>
            <a:r>
              <a:rPr lang="en-GB" sz="1400" b="1" dirty="0"/>
              <a:t>Problem: </a:t>
            </a:r>
          </a:p>
          <a:p>
            <a:pPr lvl="1"/>
            <a:r>
              <a:rPr lang="en-GB" sz="1200" dirty="0" smtClean="0"/>
              <a:t>If a supplier launch its production based on a wrong Design specification, then the product will go to scrap</a:t>
            </a:r>
          </a:p>
          <a:p>
            <a:pPr lvl="1"/>
            <a:r>
              <a:rPr lang="en-GB" sz="1200" dirty="0" smtClean="0"/>
              <a:t>It is complex for a supplier to check if the references of the PO are the same than those in its ERP</a:t>
            </a:r>
          </a:p>
          <a:p>
            <a:pPr lvl="1"/>
            <a:r>
              <a:rPr lang="en-GB" sz="1200" dirty="0" smtClean="0"/>
              <a:t>As the Design Reference are completely mixed with the other information in the  Line Text or Header Text :  It is impossible for the supplier to check automatically for each PO (or </a:t>
            </a:r>
            <a:r>
              <a:rPr lang="en-GB" sz="1200" noProof="1" smtClean="0"/>
              <a:t>CallUp</a:t>
            </a:r>
            <a:r>
              <a:rPr lang="en-GB" sz="1200" dirty="0" smtClean="0"/>
              <a:t>) if there is a change of one of the specification</a:t>
            </a:r>
          </a:p>
          <a:p>
            <a:pPr>
              <a:spcBef>
                <a:spcPts val="1200"/>
              </a:spcBef>
            </a:pPr>
            <a:r>
              <a:rPr lang="en-GB" sz="1400" b="1" dirty="0"/>
              <a:t>Consequences: </a:t>
            </a:r>
          </a:p>
          <a:p>
            <a:pPr lvl="1"/>
            <a:r>
              <a:rPr lang="en-GB" sz="1200" dirty="0" smtClean="0"/>
              <a:t>Waste of time, if change of specification is not detected on supplier side : supplier can launch production of  article not requested by the customer</a:t>
            </a:r>
            <a:endParaRPr lang="en-GB" sz="1200" dirty="0"/>
          </a:p>
        </p:txBody>
      </p:sp>
    </p:spTree>
    <p:extLst>
      <p:ext uri="{BB962C8B-B14F-4D97-AF65-F5344CB8AC3E}">
        <p14:creationId xmlns:p14="http://schemas.microsoft.com/office/powerpoint/2010/main" val="3388843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15779" y="396836"/>
            <a:ext cx="5123197" cy="565146"/>
          </a:xfrm>
        </p:spPr>
        <p:txBody>
          <a:bodyPr/>
          <a:lstStyle/>
          <a:p>
            <a:r>
              <a:rPr lang="en-GB" sz="3200" dirty="0" smtClean="0"/>
              <a:t>Design Reference on a PO</a:t>
            </a:r>
            <a:endParaRPr lang="en-GB" sz="3200" dirty="0"/>
          </a:p>
        </p:txBody>
      </p:sp>
      <p:sp>
        <p:nvSpPr>
          <p:cNvPr id="3" name="Espace réservé du contenu 2"/>
          <p:cNvSpPr>
            <a:spLocks noGrp="1"/>
          </p:cNvSpPr>
          <p:nvPr>
            <p:ph idx="1"/>
          </p:nvPr>
        </p:nvSpPr>
        <p:spPr/>
        <p:txBody>
          <a:bodyPr>
            <a:normAutofit fontScale="62500" lnSpcReduction="20000"/>
          </a:bodyPr>
          <a:lstStyle/>
          <a:p>
            <a:r>
              <a:rPr lang="en-GB" sz="3200" dirty="0" smtClean="0"/>
              <a:t>Proposed solution to solve the problem: </a:t>
            </a:r>
          </a:p>
          <a:p>
            <a:pPr lvl="1">
              <a:spcBef>
                <a:spcPts val="600"/>
              </a:spcBef>
            </a:pPr>
            <a:r>
              <a:rPr lang="en-GB" sz="2900" dirty="0" smtClean="0"/>
              <a:t>Customer create an edition on the TDP (Technical Data Package) </a:t>
            </a:r>
          </a:p>
          <a:p>
            <a:pPr lvl="1">
              <a:spcBef>
                <a:spcPts val="600"/>
              </a:spcBef>
            </a:pPr>
            <a:r>
              <a:rPr lang="en-GB" sz="2900" dirty="0" smtClean="0"/>
              <a:t>At the Initial Contract phase, the supplier will copy the customer TDP edition in its ERP</a:t>
            </a:r>
          </a:p>
          <a:p>
            <a:pPr lvl="1">
              <a:spcBef>
                <a:spcPts val="600"/>
              </a:spcBef>
            </a:pPr>
            <a:r>
              <a:rPr lang="en-GB" sz="2900" dirty="0" smtClean="0"/>
              <a:t>Whenever one or more of the component of the TDP is changing (Drawing Spec, Design Spec, Technical specification, ...) the edition of the TDP is incremented by the customer and its sent to the supplier</a:t>
            </a:r>
          </a:p>
          <a:p>
            <a:pPr lvl="1">
              <a:spcBef>
                <a:spcPts val="600"/>
              </a:spcBef>
            </a:pPr>
            <a:r>
              <a:rPr lang="en-GB" sz="2900" dirty="0" smtClean="0"/>
              <a:t>Each time, the supplier is receiving an evolution of a document constituting the DESIGN shall contain the evolution of the TDP, via the customer Design people, the supplier will copy the edition of the TDP in its ERP</a:t>
            </a:r>
          </a:p>
          <a:p>
            <a:pPr lvl="1">
              <a:spcBef>
                <a:spcPts val="600"/>
              </a:spcBef>
            </a:pPr>
            <a:r>
              <a:rPr lang="en-GB" sz="2900" dirty="0" smtClean="0"/>
              <a:t>This will make it easy for the vendor and the Sales Administration people to find out if there is a difference between the edition of the TDP that is in its ERP and the edition of the TDP that is on the PO sent by its customer on </a:t>
            </a:r>
            <a:r>
              <a:rPr lang="en-GB" sz="2900" noProof="1" smtClean="0"/>
              <a:t>AirSupply.</a:t>
            </a:r>
          </a:p>
          <a:p>
            <a:pPr lvl="1">
              <a:spcBef>
                <a:spcPts val="600"/>
              </a:spcBef>
            </a:pPr>
            <a:r>
              <a:rPr lang="en-GB" sz="2900" dirty="0" smtClean="0"/>
              <a:t>Automatic comparison of the edition of the TDP are also possible.</a:t>
            </a:r>
          </a:p>
          <a:p>
            <a:endParaRPr lang="en-GB" dirty="0"/>
          </a:p>
        </p:txBody>
      </p:sp>
    </p:spTree>
    <p:extLst>
      <p:ext uri="{BB962C8B-B14F-4D97-AF65-F5344CB8AC3E}">
        <p14:creationId xmlns:p14="http://schemas.microsoft.com/office/powerpoint/2010/main" val="39207967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097769" y="281955"/>
            <a:ext cx="7766550" cy="934478"/>
          </a:xfrm>
        </p:spPr>
        <p:txBody>
          <a:bodyPr/>
          <a:lstStyle/>
          <a:p>
            <a:r>
              <a:rPr lang="en-GB" sz="2800" noProof="1" smtClean="0"/>
              <a:t>Field that could be used on AirSupply for the </a:t>
            </a:r>
            <a:br>
              <a:rPr lang="en-GB" sz="2800" noProof="1" smtClean="0"/>
            </a:br>
            <a:r>
              <a:rPr lang="en-GB" sz="2800" noProof="1" smtClean="0"/>
              <a:t>edition of the TDP (PO): PO_ConfigVersion</a:t>
            </a:r>
            <a:endParaRPr lang="en-GB" sz="2800" noProof="1"/>
          </a:p>
        </p:txBody>
      </p:sp>
      <p:pic>
        <p:nvPicPr>
          <p:cNvPr id="5" name="Image 4" descr="Capture d’écran 2017-03-01 à 10.08.55.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62023" y="3356218"/>
            <a:ext cx="7951620" cy="2762951"/>
          </a:xfrm>
          <a:prstGeom prst="rect">
            <a:avLst/>
          </a:prstGeom>
        </p:spPr>
      </p:pic>
      <p:graphicFrame>
        <p:nvGraphicFramePr>
          <p:cNvPr id="3" name="Tableau 2"/>
          <p:cNvGraphicFramePr>
            <a:graphicFrameLocks noGrp="1"/>
          </p:cNvGraphicFramePr>
          <p:nvPr>
            <p:extLst>
              <p:ext uri="{D42A27DB-BD31-4B8C-83A1-F6EECF244321}">
                <p14:modId xmlns:p14="http://schemas.microsoft.com/office/powerpoint/2010/main" val="3849301031"/>
              </p:ext>
            </p:extLst>
          </p:nvPr>
        </p:nvGraphicFramePr>
        <p:xfrm>
          <a:off x="2464334" y="1515802"/>
          <a:ext cx="7951619" cy="858364"/>
        </p:xfrm>
        <a:graphic>
          <a:graphicData uri="http://schemas.openxmlformats.org/drawingml/2006/table">
            <a:tbl>
              <a:tblPr firstRow="1" bandRow="1"/>
              <a:tblGrid>
                <a:gridCol w="1105897"/>
                <a:gridCol w="866689"/>
                <a:gridCol w="1217258"/>
                <a:gridCol w="1148386"/>
                <a:gridCol w="1319861"/>
                <a:gridCol w="1319861"/>
                <a:gridCol w="973667"/>
              </a:tblGrid>
              <a:tr h="286121">
                <a:tc>
                  <a:txBody>
                    <a:bodyPr/>
                    <a:lstStyle/>
                    <a:p>
                      <a:pPr algn="l" fontAlgn="ctr"/>
                      <a:r>
                        <a:rPr lang="fr-FR" sz="900" b="1" i="0" u="none" strike="noStrike" noProof="1" smtClean="0">
                          <a:solidFill>
                            <a:srgbClr val="FFFFFF"/>
                          </a:solidFill>
                          <a:effectLst/>
                          <a:latin typeface="Calibri"/>
                        </a:rPr>
                        <a:t>AirSupply field</a:t>
                      </a:r>
                      <a:endParaRPr lang="fr-FR" sz="900" b="1" i="0" u="none" strike="noStrike" noProof="1">
                        <a:solidFill>
                          <a:srgbClr val="FFFFFF"/>
                        </a:solidFill>
                        <a:effectLst/>
                        <a:latin typeface="Calibri"/>
                      </a:endParaRPr>
                    </a:p>
                  </a:txBody>
                  <a:tcPr marL="9866" marR="9866" marT="986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4F81BD"/>
                    </a:solidFill>
                  </a:tcPr>
                </a:tc>
                <a:tc>
                  <a:txBody>
                    <a:bodyPr/>
                    <a:lstStyle/>
                    <a:p>
                      <a:pPr algn="l" fontAlgn="ctr"/>
                      <a:r>
                        <a:rPr lang="fr-FR" sz="900" b="1" i="0" u="none" strike="noStrike" noProof="1" smtClean="0">
                          <a:solidFill>
                            <a:srgbClr val="FFFFFF"/>
                          </a:solidFill>
                          <a:effectLst/>
                          <a:latin typeface="Calibri"/>
                        </a:rPr>
                        <a:t>User Interface</a:t>
                      </a:r>
                      <a:endParaRPr lang="fr-FR" sz="900" b="1" i="0" u="none" strike="noStrike" noProof="1">
                        <a:solidFill>
                          <a:srgbClr val="FFFFFF"/>
                        </a:solidFill>
                        <a:effectLst/>
                        <a:latin typeface="Calibri"/>
                      </a:endParaRPr>
                    </a:p>
                  </a:txBody>
                  <a:tcPr marL="9866" marR="9866" marT="986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4F81BD"/>
                    </a:solidFill>
                  </a:tcPr>
                </a:tc>
                <a:tc gridSpan="4">
                  <a:txBody>
                    <a:bodyPr/>
                    <a:lstStyle/>
                    <a:p>
                      <a:pPr algn="ctr" fontAlgn="ctr"/>
                      <a:r>
                        <a:rPr lang="fr-FR" sz="900" b="1" i="0" u="none" strike="noStrike" noProof="1" smtClean="0">
                          <a:solidFill>
                            <a:srgbClr val="FFFFFF"/>
                          </a:solidFill>
                          <a:effectLst/>
                          <a:latin typeface="Calibri"/>
                        </a:rPr>
                        <a:t>BoostAero</a:t>
                      </a:r>
                      <a:endParaRPr lang="fr-FR" sz="900" b="1" i="0" u="none" strike="noStrike" noProof="1">
                        <a:solidFill>
                          <a:srgbClr val="FFFFFF"/>
                        </a:solidFill>
                        <a:effectLst/>
                        <a:latin typeface="Calibri"/>
                      </a:endParaRPr>
                    </a:p>
                  </a:txBody>
                  <a:tcPr marL="9866" marR="9866" marT="986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4F81BD"/>
                    </a:solidFill>
                  </a:tcPr>
                </a:tc>
                <a:tc hMerge="1">
                  <a:txBody>
                    <a:bodyPr/>
                    <a:lstStyle/>
                    <a:p>
                      <a:endParaRPr lang="fr-FR"/>
                    </a:p>
                  </a:txBody>
                  <a:tcPr/>
                </a:tc>
                <a:tc hMerge="1">
                  <a:txBody>
                    <a:bodyPr/>
                    <a:lstStyle/>
                    <a:p>
                      <a:endParaRPr lang="fr-FR"/>
                    </a:p>
                  </a:txBody>
                  <a:tcPr/>
                </a:tc>
                <a:tc hMerge="1">
                  <a:txBody>
                    <a:bodyPr/>
                    <a:lstStyle/>
                    <a:p>
                      <a:endParaRPr lang="fr-FR"/>
                    </a:p>
                  </a:txBody>
                  <a:tcPr/>
                </a:tc>
                <a:tc>
                  <a:txBody>
                    <a:bodyPr/>
                    <a:lstStyle/>
                    <a:p>
                      <a:pPr algn="l" fontAlgn="ctr"/>
                      <a:r>
                        <a:rPr lang="fr-FR" sz="900" b="1" i="0" u="none" strike="noStrike" noProof="1" smtClean="0">
                          <a:solidFill>
                            <a:srgbClr val="FFFFFF"/>
                          </a:solidFill>
                          <a:effectLst/>
                          <a:latin typeface="Calibri"/>
                        </a:rPr>
                        <a:t>Definition</a:t>
                      </a:r>
                      <a:endParaRPr lang="fr-FR" sz="900" b="1" i="0" u="none" strike="noStrike" noProof="1">
                        <a:solidFill>
                          <a:srgbClr val="FFFFFF"/>
                        </a:solidFill>
                        <a:effectLst/>
                        <a:latin typeface="Calibri"/>
                      </a:endParaRPr>
                    </a:p>
                  </a:txBody>
                  <a:tcPr marL="9866" marR="9866" marT="986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4F81BD"/>
                    </a:solidFill>
                  </a:tcPr>
                </a:tc>
              </a:tr>
              <a:tr h="572243">
                <a:tc>
                  <a:txBody>
                    <a:bodyPr/>
                    <a:lstStyle/>
                    <a:p>
                      <a:pPr algn="l" fontAlgn="ctr"/>
                      <a:r>
                        <a:rPr lang="fr-FR" sz="800" b="0" i="0" u="none" strike="noStrike" noProof="1" smtClean="0">
                          <a:solidFill>
                            <a:srgbClr val="000000"/>
                          </a:solidFill>
                          <a:effectLst/>
                          <a:latin typeface="Calibri"/>
                        </a:rPr>
                        <a:t>ConfigurationVersion</a:t>
                      </a:r>
                      <a:endParaRPr lang="fr-FR" sz="800" b="0" i="0" u="none" strike="noStrike" noProof="1">
                        <a:solidFill>
                          <a:srgbClr val="000000"/>
                        </a:solidFill>
                        <a:effectLst/>
                        <a:latin typeface="Calibri"/>
                      </a:endParaRPr>
                    </a:p>
                  </a:txBody>
                  <a:tcPr marL="9866" marR="9866" marT="986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0D8E8"/>
                    </a:solidFill>
                  </a:tcPr>
                </a:tc>
                <a:tc>
                  <a:txBody>
                    <a:bodyPr/>
                    <a:lstStyle/>
                    <a:p>
                      <a:pPr algn="l" fontAlgn="ctr"/>
                      <a:r>
                        <a:rPr lang="fr-FR" sz="800" b="0" i="0" u="none" strike="noStrike" noProof="1" smtClean="0">
                          <a:solidFill>
                            <a:srgbClr val="000000"/>
                          </a:solidFill>
                          <a:effectLst/>
                          <a:latin typeface="Calibri"/>
                        </a:rPr>
                        <a:t>PO_ConfigVersion</a:t>
                      </a:r>
                      <a:endParaRPr lang="fr-FR" sz="800" b="0" i="0" u="none" strike="noStrike" noProof="1">
                        <a:solidFill>
                          <a:srgbClr val="000000"/>
                        </a:solidFill>
                        <a:effectLst/>
                        <a:latin typeface="Calibri"/>
                      </a:endParaRPr>
                    </a:p>
                  </a:txBody>
                  <a:tcPr marL="9866" marR="9866" marT="986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0D8E8"/>
                    </a:solidFill>
                  </a:tcPr>
                </a:tc>
                <a:tc>
                  <a:txBody>
                    <a:bodyPr/>
                    <a:lstStyle/>
                    <a:p>
                      <a:pPr algn="l" fontAlgn="b"/>
                      <a:r>
                        <a:rPr lang="fr-FR" sz="800" b="0" i="0" u="none" strike="noStrike" noProof="1" smtClean="0">
                          <a:solidFill>
                            <a:srgbClr val="000000"/>
                          </a:solidFill>
                          <a:effectLst/>
                          <a:latin typeface="Calibri"/>
                        </a:rPr>
                        <a:t>CIPO_ Supply Chain_ Trade Transaction. Included. CIPOL_ Supply Chain_ Trade Line Item   (0,*)</a:t>
                      </a:r>
                      <a:endParaRPr lang="fr-FR" sz="800" b="0" i="0" u="none" strike="noStrike" noProof="1">
                        <a:solidFill>
                          <a:srgbClr val="000000"/>
                        </a:solidFill>
                        <a:effectLst/>
                        <a:latin typeface="Calibri"/>
                      </a:endParaRPr>
                    </a:p>
                  </a:txBody>
                  <a:tcPr marL="9866" marR="9866" marT="986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0D8E8"/>
                    </a:solidFill>
                  </a:tcPr>
                </a:tc>
                <a:tc>
                  <a:txBody>
                    <a:bodyPr/>
                    <a:lstStyle/>
                    <a:p>
                      <a:pPr algn="l" fontAlgn="b"/>
                      <a:r>
                        <a:rPr lang="fr-FR" sz="800" b="0" i="0" u="none" strike="noStrike" noProof="1" smtClean="0">
                          <a:solidFill>
                            <a:srgbClr val="000000"/>
                          </a:solidFill>
                          <a:effectLst/>
                          <a:latin typeface="Calibri"/>
                        </a:rPr>
                        <a:t>CIPOL_ Supply Chain_ Trade Line Item. Specified. CIPOL_ Supply Chain_ Trade Agreement   (0,*)</a:t>
                      </a:r>
                      <a:endParaRPr lang="fr-FR" sz="800" b="0" i="0" u="none" strike="noStrike" noProof="1">
                        <a:solidFill>
                          <a:srgbClr val="000000"/>
                        </a:solidFill>
                        <a:effectLst/>
                        <a:latin typeface="Calibri"/>
                      </a:endParaRPr>
                    </a:p>
                  </a:txBody>
                  <a:tcPr marL="9866" marR="9866" marT="986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0D8E8"/>
                    </a:solidFill>
                  </a:tcPr>
                </a:tc>
                <a:tc>
                  <a:txBody>
                    <a:bodyPr/>
                    <a:lstStyle/>
                    <a:p>
                      <a:pPr algn="l" fontAlgn="b"/>
                      <a:r>
                        <a:rPr lang="fr-FR" sz="800" b="0" i="0" u="none" strike="noStrike" noProof="1" smtClean="0">
                          <a:solidFill>
                            <a:srgbClr val="000000"/>
                          </a:solidFill>
                          <a:effectLst/>
                          <a:latin typeface="Calibri"/>
                        </a:rPr>
                        <a:t>CIPOL_ Supply Chain_ Trade Agreement. Specified. CI_ Mission_ Project   (0,*)</a:t>
                      </a:r>
                      <a:endParaRPr lang="fr-FR" sz="800" b="0" i="0" u="none" strike="noStrike" noProof="1">
                        <a:solidFill>
                          <a:srgbClr val="000000"/>
                        </a:solidFill>
                        <a:effectLst/>
                        <a:latin typeface="Calibri"/>
                      </a:endParaRPr>
                    </a:p>
                  </a:txBody>
                  <a:tcPr marL="9866" marR="9866" marT="986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0D8E8"/>
                    </a:solidFill>
                  </a:tcPr>
                </a:tc>
                <a:tc>
                  <a:txBody>
                    <a:bodyPr/>
                    <a:lstStyle/>
                    <a:p>
                      <a:pPr algn="l" fontAlgn="b"/>
                      <a:r>
                        <a:rPr lang="fr-FR" sz="800" b="0" i="0" u="none" strike="noStrike" noProof="1" smtClean="0">
                          <a:solidFill>
                            <a:srgbClr val="000000"/>
                          </a:solidFill>
                          <a:effectLst/>
                          <a:latin typeface="Calibri"/>
                        </a:rPr>
                        <a:t>CI_ Mission_ Project. Identification. Identifier   (0,*)</a:t>
                      </a:r>
                      <a:endParaRPr lang="fr-FR" sz="800" b="0" i="0" u="none" strike="noStrike" noProof="1">
                        <a:solidFill>
                          <a:srgbClr val="000000"/>
                        </a:solidFill>
                        <a:effectLst/>
                        <a:latin typeface="Calibri"/>
                      </a:endParaRPr>
                    </a:p>
                  </a:txBody>
                  <a:tcPr marL="9866" marR="9866" marT="9866"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0D8E8"/>
                    </a:solidFill>
                  </a:tcPr>
                </a:tc>
                <a:tc>
                  <a:txBody>
                    <a:bodyPr/>
                    <a:lstStyle/>
                    <a:p>
                      <a:pPr algn="l" fontAlgn="ctr"/>
                      <a:r>
                        <a:rPr lang="fr-FR" sz="800" b="0" i="0" u="none" strike="noStrike" noProof="1" smtClean="0">
                          <a:solidFill>
                            <a:srgbClr val="000000"/>
                          </a:solidFill>
                          <a:effectLst/>
                          <a:latin typeface="Arial"/>
                        </a:rPr>
                        <a:t>A mission project specified for this supply chain trade agreement</a:t>
                      </a:r>
                      <a:endParaRPr lang="fr-FR" sz="800" b="0" i="0" u="none" strike="noStrike" noProof="1">
                        <a:solidFill>
                          <a:srgbClr val="000000"/>
                        </a:solidFill>
                        <a:effectLst/>
                        <a:latin typeface="Arial"/>
                      </a:endParaRPr>
                    </a:p>
                  </a:txBody>
                  <a:tcPr marL="9866" marR="9866" marT="986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0D8E8"/>
                    </a:solidFill>
                  </a:tcPr>
                </a:tc>
              </a:tr>
            </a:tbl>
          </a:graphicData>
        </a:graphic>
      </p:graphicFrame>
      <p:sp>
        <p:nvSpPr>
          <p:cNvPr id="6" name="Rectangle 5"/>
          <p:cNvSpPr/>
          <p:nvPr/>
        </p:nvSpPr>
        <p:spPr>
          <a:xfrm>
            <a:off x="2374967" y="2924650"/>
            <a:ext cx="2898550" cy="384721"/>
          </a:xfrm>
          <a:prstGeom prst="rect">
            <a:avLst/>
          </a:prstGeom>
        </p:spPr>
        <p:txBody>
          <a:bodyPr wrap="none">
            <a:spAutoFit/>
          </a:bodyPr>
          <a:lstStyle/>
          <a:p>
            <a:r>
              <a:rPr lang="en-GB" noProof="1" smtClean="0">
                <a:solidFill>
                  <a:srgbClr val="000000"/>
                </a:solidFill>
              </a:rPr>
              <a:t>AirSupply User Interface:</a:t>
            </a:r>
            <a:endParaRPr lang="en-GB" noProof="1"/>
          </a:p>
        </p:txBody>
      </p:sp>
      <p:sp>
        <p:nvSpPr>
          <p:cNvPr id="7" name="Flèche vers le bas 6"/>
          <p:cNvSpPr/>
          <p:nvPr/>
        </p:nvSpPr>
        <p:spPr>
          <a:xfrm>
            <a:off x="7198898" y="2924650"/>
            <a:ext cx="239785" cy="431568"/>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1"/>
          </a:p>
        </p:txBody>
      </p:sp>
      <p:sp>
        <p:nvSpPr>
          <p:cNvPr id="8" name="ZoneTexte 7"/>
          <p:cNvSpPr txBox="1"/>
          <p:nvPr/>
        </p:nvSpPr>
        <p:spPr>
          <a:xfrm>
            <a:off x="6285377" y="2555318"/>
            <a:ext cx="2134302" cy="384721"/>
          </a:xfrm>
          <a:prstGeom prst="rect">
            <a:avLst/>
          </a:prstGeom>
          <a:solidFill>
            <a:schemeClr val="tx2">
              <a:lumMod val="20000"/>
              <a:lumOff val="80000"/>
            </a:schemeClr>
          </a:solidFill>
        </p:spPr>
        <p:txBody>
          <a:bodyPr wrap="none" rtlCol="0">
            <a:spAutoFit/>
          </a:bodyPr>
          <a:lstStyle/>
          <a:p>
            <a:r>
              <a:rPr lang="en-GB" noProof="1" smtClean="0"/>
              <a:t>edition of the TDP</a:t>
            </a:r>
            <a:endParaRPr lang="en-GB" noProof="1"/>
          </a:p>
        </p:txBody>
      </p:sp>
    </p:spTree>
    <p:extLst>
      <p:ext uri="{BB962C8B-B14F-4D97-AF65-F5344CB8AC3E}">
        <p14:creationId xmlns:p14="http://schemas.microsoft.com/office/powerpoint/2010/main" val="35228761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889500" y="520672"/>
            <a:ext cx="3484928" cy="472813"/>
          </a:xfrm>
        </p:spPr>
        <p:txBody>
          <a:bodyPr/>
          <a:lstStyle/>
          <a:p>
            <a:r>
              <a:rPr lang="en-GB" dirty="0" smtClean="0"/>
              <a:t>ASD </a:t>
            </a:r>
            <a:r>
              <a:rPr lang="en-GB" dirty="0" smtClean="0"/>
              <a:t>recommendation</a:t>
            </a:r>
            <a:endParaRPr lang="en-GB" dirty="0"/>
          </a:p>
        </p:txBody>
      </p:sp>
      <p:sp>
        <p:nvSpPr>
          <p:cNvPr id="3" name="Espace réservé du contenu 2"/>
          <p:cNvSpPr>
            <a:spLocks noGrp="1"/>
          </p:cNvSpPr>
          <p:nvPr>
            <p:ph idx="1"/>
          </p:nvPr>
        </p:nvSpPr>
        <p:spPr/>
        <p:txBody>
          <a:bodyPr/>
          <a:lstStyle/>
          <a:p>
            <a:r>
              <a:rPr lang="en-US" sz="2200" dirty="0" smtClean="0"/>
              <a:t>To highlight any change in the specification or Technical Data Package (TDP) associated to a Purchase Order, SSG recommend the following Implementation convention</a:t>
            </a:r>
            <a:r>
              <a:rPr lang="en-GB" sz="2200" dirty="0" smtClean="0"/>
              <a:t>: </a:t>
            </a:r>
          </a:p>
          <a:p>
            <a:pPr lvl="1"/>
            <a:r>
              <a:rPr lang="en-GB" sz="1800" dirty="0" smtClean="0"/>
              <a:t>The principle is to create an “edition” on the TDP that will evolve each time one or more component of the TDP is changed.</a:t>
            </a:r>
          </a:p>
          <a:p>
            <a:pPr lvl="1"/>
            <a:r>
              <a:rPr lang="en-GB" sz="1800" dirty="0" smtClean="0"/>
              <a:t>This information will be displayed on </a:t>
            </a:r>
            <a:r>
              <a:rPr lang="en-GB" sz="1800" noProof="1" smtClean="0"/>
              <a:t>AirSupply in a field to be defined by BoostAeroSpace </a:t>
            </a:r>
            <a:r>
              <a:rPr lang="en-GB" sz="1800" dirty="0" smtClean="0"/>
              <a:t>founders, for example: </a:t>
            </a:r>
          </a:p>
          <a:p>
            <a:pPr lvl="1"/>
            <a:endParaRPr lang="fr-FR" sz="1800" dirty="0"/>
          </a:p>
          <a:p>
            <a:pPr lvl="1"/>
            <a:endParaRPr lang="fr-FR" sz="1800" dirty="0"/>
          </a:p>
          <a:p>
            <a:pPr lvl="1"/>
            <a:endParaRPr lang="fr-FR" sz="1800" dirty="0"/>
          </a:p>
          <a:p>
            <a:endParaRPr lang="fr-FR" dirty="0"/>
          </a:p>
        </p:txBody>
      </p:sp>
      <p:graphicFrame>
        <p:nvGraphicFramePr>
          <p:cNvPr id="5" name="Tableau 4"/>
          <p:cNvGraphicFramePr>
            <a:graphicFrameLocks noGrp="1"/>
          </p:cNvGraphicFramePr>
          <p:nvPr>
            <p:extLst>
              <p:ext uri="{D42A27DB-BD31-4B8C-83A1-F6EECF244321}">
                <p14:modId xmlns:p14="http://schemas.microsoft.com/office/powerpoint/2010/main" val="4259497903"/>
              </p:ext>
            </p:extLst>
          </p:nvPr>
        </p:nvGraphicFramePr>
        <p:xfrm>
          <a:off x="4889500" y="4285807"/>
          <a:ext cx="3187701" cy="858364"/>
        </p:xfrm>
        <a:graphic>
          <a:graphicData uri="http://schemas.openxmlformats.org/drawingml/2006/table">
            <a:tbl>
              <a:tblPr firstRow="1" bandRow="1"/>
              <a:tblGrid>
                <a:gridCol w="1667961"/>
                <a:gridCol w="1519740"/>
              </a:tblGrid>
              <a:tr h="286121">
                <a:tc>
                  <a:txBody>
                    <a:bodyPr/>
                    <a:lstStyle/>
                    <a:p>
                      <a:pPr algn="l" fontAlgn="ctr"/>
                      <a:r>
                        <a:rPr lang="fr-FR" sz="1400" b="1" i="0" u="none" strike="noStrike" noProof="1" smtClean="0">
                          <a:solidFill>
                            <a:srgbClr val="FFFFFF"/>
                          </a:solidFill>
                          <a:effectLst/>
                          <a:latin typeface="Calibri"/>
                        </a:rPr>
                        <a:t>AirSupply field</a:t>
                      </a:r>
                      <a:endParaRPr lang="fr-FR" sz="1400" b="1" i="0" u="none" strike="noStrike" noProof="1">
                        <a:solidFill>
                          <a:srgbClr val="FFFFFF"/>
                        </a:solidFill>
                        <a:effectLst/>
                        <a:latin typeface="Calibri"/>
                      </a:endParaRPr>
                    </a:p>
                  </a:txBody>
                  <a:tcPr marL="9866" marR="9866" marT="986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4F81BD"/>
                    </a:solidFill>
                  </a:tcPr>
                </a:tc>
                <a:tc>
                  <a:txBody>
                    <a:bodyPr/>
                    <a:lstStyle/>
                    <a:p>
                      <a:pPr algn="l" fontAlgn="ctr"/>
                      <a:r>
                        <a:rPr lang="fr-FR" sz="1400" b="1" i="0" u="none" strike="noStrike" noProof="1" smtClean="0">
                          <a:solidFill>
                            <a:srgbClr val="FFFFFF"/>
                          </a:solidFill>
                          <a:effectLst/>
                          <a:latin typeface="Calibri"/>
                        </a:rPr>
                        <a:t>User Interface</a:t>
                      </a:r>
                      <a:endParaRPr lang="fr-FR" sz="1400" b="1" i="0" u="none" strike="noStrike" noProof="1">
                        <a:solidFill>
                          <a:srgbClr val="FFFFFF"/>
                        </a:solidFill>
                        <a:effectLst/>
                        <a:latin typeface="Calibri"/>
                      </a:endParaRPr>
                    </a:p>
                  </a:txBody>
                  <a:tcPr marL="9866" marR="9866" marT="986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4F81BD"/>
                    </a:solidFill>
                  </a:tcPr>
                </a:tc>
              </a:tr>
              <a:tr h="572243">
                <a:tc>
                  <a:txBody>
                    <a:bodyPr/>
                    <a:lstStyle/>
                    <a:p>
                      <a:pPr algn="l" fontAlgn="ctr"/>
                      <a:r>
                        <a:rPr lang="fr-FR" sz="1400" b="0" i="0" u="none" strike="noStrike" noProof="1" smtClean="0">
                          <a:solidFill>
                            <a:srgbClr val="000000"/>
                          </a:solidFill>
                          <a:effectLst/>
                          <a:latin typeface="Calibri"/>
                        </a:rPr>
                        <a:t>ConfigurationVersion</a:t>
                      </a:r>
                      <a:endParaRPr lang="fr-FR" sz="1400" b="0" i="0" u="none" strike="noStrike" noProof="1">
                        <a:solidFill>
                          <a:srgbClr val="000000"/>
                        </a:solidFill>
                        <a:effectLst/>
                        <a:latin typeface="Calibri"/>
                      </a:endParaRPr>
                    </a:p>
                  </a:txBody>
                  <a:tcPr marL="9866" marR="9866" marT="986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0D8E8"/>
                    </a:solidFill>
                  </a:tcPr>
                </a:tc>
                <a:tc>
                  <a:txBody>
                    <a:bodyPr/>
                    <a:lstStyle/>
                    <a:p>
                      <a:pPr algn="l" fontAlgn="ctr"/>
                      <a:r>
                        <a:rPr lang="fr-FR" sz="1400" b="0" i="0" u="none" strike="noStrike" noProof="1" smtClean="0">
                          <a:solidFill>
                            <a:srgbClr val="000000"/>
                          </a:solidFill>
                          <a:effectLst/>
                          <a:latin typeface="Calibri"/>
                        </a:rPr>
                        <a:t>PO_ConfigVersion</a:t>
                      </a:r>
                      <a:endParaRPr lang="fr-FR" sz="1400" b="0" i="0" u="none" strike="noStrike" noProof="1">
                        <a:solidFill>
                          <a:srgbClr val="000000"/>
                        </a:solidFill>
                        <a:effectLst/>
                        <a:latin typeface="Calibri"/>
                      </a:endParaRPr>
                    </a:p>
                  </a:txBody>
                  <a:tcPr marL="9866" marR="9866" marT="9866"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0D8E8"/>
                    </a:solidFill>
                  </a:tcPr>
                </a:tc>
              </a:tr>
            </a:tbl>
          </a:graphicData>
        </a:graphic>
      </p:graphicFrame>
    </p:spTree>
    <p:extLst>
      <p:ext uri="{BB962C8B-B14F-4D97-AF65-F5344CB8AC3E}">
        <p14:creationId xmlns:p14="http://schemas.microsoft.com/office/powerpoint/2010/main" val="2423066148"/>
      </p:ext>
    </p:extLst>
  </p:cSld>
  <p:clrMapOvr>
    <a:masterClrMapping/>
  </p:clrMapOvr>
  <p:timing>
    <p:tnLst>
      <p:par>
        <p:cTn id="1" dur="indefinite" restart="never" nodeType="tmRoot"/>
      </p:par>
    </p:tnLst>
  </p:timing>
</p:sld>
</file>

<file path=ppt/theme/theme1.xml><?xml version="1.0" encoding="utf-8"?>
<a:theme xmlns:a="http://schemas.openxmlformats.org/drawingml/2006/main" name="AECMA">
  <a:themeElements>
    <a:clrScheme name="">
      <a:dk1>
        <a:srgbClr val="000000"/>
      </a:dk1>
      <a:lt1>
        <a:srgbClr val="FFFFFF"/>
      </a:lt1>
      <a:dk2>
        <a:srgbClr val="0052BA"/>
      </a:dk2>
      <a:lt2>
        <a:srgbClr val="DDDDDD"/>
      </a:lt2>
      <a:accent1>
        <a:srgbClr val="99CCFF"/>
      </a:accent1>
      <a:accent2>
        <a:srgbClr val="3333FF"/>
      </a:accent2>
      <a:accent3>
        <a:srgbClr val="FFFFFF"/>
      </a:accent3>
      <a:accent4>
        <a:srgbClr val="000000"/>
      </a:accent4>
      <a:accent5>
        <a:srgbClr val="CAE2FF"/>
      </a:accent5>
      <a:accent6>
        <a:srgbClr val="2D2DE7"/>
      </a:accent6>
      <a:hlink>
        <a:srgbClr val="FF9933"/>
      </a:hlink>
      <a:folHlink>
        <a:srgbClr val="4D4D4D"/>
      </a:folHlink>
    </a:clrScheme>
    <a:fontScheme name="AECM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triangle" w="med" len="med"/>
        </a:ln>
        <a:effectLst/>
      </a:spPr>
      <a:bodyPr vert="horz" wrap="square" lIns="0" tIns="0" rIns="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
            <a:srgbClr val="000000"/>
          </a:buClr>
          <a:buSzPct val="90000"/>
          <a:buFont typeface="Monotype Sorts" pitchFamily="2" charset="2"/>
          <a:buNone/>
          <a:tabLst/>
          <a:defRPr kumimoji="0" lang="en-US" sz="1900" b="0"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triangle" w="med" len="med"/>
        </a:ln>
        <a:effectLst/>
      </a:spPr>
      <a:bodyPr vert="horz" wrap="square" lIns="0" tIns="0" rIns="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
            <a:srgbClr val="000000"/>
          </a:buClr>
          <a:buSzPct val="90000"/>
          <a:buFont typeface="Monotype Sorts" pitchFamily="2" charset="2"/>
          <a:buNone/>
          <a:tabLst/>
          <a:defRPr kumimoji="0" lang="en-US" sz="1900" b="0" i="0" u="none" strike="noStrike" cap="none" normalizeH="0" baseline="0" smtClean="0">
            <a:ln>
              <a:noFill/>
            </a:ln>
            <a:solidFill>
              <a:schemeClr val="tx2"/>
            </a:solidFill>
            <a:effectLst/>
            <a:latin typeface="Arial" charset="0"/>
          </a:defRPr>
        </a:defPPr>
      </a:lstStyle>
    </a:lnDef>
  </a:objectDefaults>
  <a:extraClrSchemeLst>
    <a:extraClrScheme>
      <a:clrScheme name="AECM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AECM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AECMA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AECMA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AECM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AECM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AECM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Office\Templates\AECMA.pot</Template>
  <TotalTime>0</TotalTime>
  <Words>638</Words>
  <Application>Microsoft Office PowerPoint</Application>
  <PresentationFormat>Grand écran</PresentationFormat>
  <Paragraphs>52</Paragraphs>
  <Slides>6</Slides>
  <Notes>1</Notes>
  <HiddenSlides>0</HiddenSlides>
  <MMClips>0</MMClips>
  <ScaleCrop>false</ScaleCrop>
  <HeadingPairs>
    <vt:vector size="8" baseType="variant">
      <vt:variant>
        <vt:lpstr>Polices utilisées</vt:lpstr>
      </vt:variant>
      <vt:variant>
        <vt:i4>5</vt:i4>
      </vt:variant>
      <vt:variant>
        <vt:lpstr>Thème</vt:lpstr>
      </vt:variant>
      <vt:variant>
        <vt:i4>1</vt:i4>
      </vt:variant>
      <vt:variant>
        <vt:lpstr>Serveurs OLE incorporés</vt:lpstr>
      </vt:variant>
      <vt:variant>
        <vt:i4>1</vt:i4>
      </vt:variant>
      <vt:variant>
        <vt:lpstr>Titres des diapositives</vt:lpstr>
      </vt:variant>
      <vt:variant>
        <vt:i4>6</vt:i4>
      </vt:variant>
    </vt:vector>
  </HeadingPairs>
  <TitlesOfParts>
    <vt:vector size="13" baseType="lpstr">
      <vt:lpstr>Arial</vt:lpstr>
      <vt:lpstr>Calibri</vt:lpstr>
      <vt:lpstr>Monotype Sorts</vt:lpstr>
      <vt:lpstr>Times New Roman</vt:lpstr>
      <vt:lpstr>Wingdings</vt:lpstr>
      <vt:lpstr>AECMA</vt:lpstr>
      <vt:lpstr>Photo Editor Photo</vt:lpstr>
      <vt:lpstr>Présentation PowerPoint</vt:lpstr>
      <vt:lpstr>Customers send Purchase Order (PO) on AirSupply  or on their Supplier portal. </vt:lpstr>
      <vt:lpstr>Use Case: Design Reference on a PO</vt:lpstr>
      <vt:lpstr>Design Reference on a PO</vt:lpstr>
      <vt:lpstr>Field that could be used on AirSupply for the  edition of the TDP (PO): PO_ConfigVersion</vt:lpstr>
      <vt:lpstr>ASD recommendation</vt:lpstr>
    </vt:vector>
  </TitlesOfParts>
  <Company>AECMA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NSCC Workshop</dc:title>
  <dc:subject>Standardisation and harmonisation</dc:subject>
  <dc:creator>ASD Oscar Sánchez</dc:creator>
  <cp:lastModifiedBy>BAUDIER, Yves</cp:lastModifiedBy>
  <cp:revision>982</cp:revision>
  <cp:lastPrinted>2002-11-15T16:09:05Z</cp:lastPrinted>
  <dcterms:created xsi:type="dcterms:W3CDTF">1999-01-06T11:33:51Z</dcterms:created>
  <dcterms:modified xsi:type="dcterms:W3CDTF">2018-04-04T07:37:47Z</dcterms:modified>
</cp:coreProperties>
</file>