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822" r:id="rId1"/>
  </p:sldMasterIdLst>
  <p:notesMasterIdLst>
    <p:notesMasterId r:id="rId18"/>
  </p:notesMasterIdLst>
  <p:handoutMasterIdLst>
    <p:handoutMasterId r:id="rId19"/>
  </p:handoutMasterIdLst>
  <p:sldIdLst>
    <p:sldId id="748" r:id="rId2"/>
    <p:sldId id="994" r:id="rId3"/>
    <p:sldId id="946" r:id="rId4"/>
    <p:sldId id="911" r:id="rId5"/>
    <p:sldId id="922" r:id="rId6"/>
    <p:sldId id="931" r:id="rId7"/>
    <p:sldId id="978" r:id="rId8"/>
    <p:sldId id="926" r:id="rId9"/>
    <p:sldId id="970" r:id="rId10"/>
    <p:sldId id="984" r:id="rId11"/>
    <p:sldId id="941" r:id="rId12"/>
    <p:sldId id="951" r:id="rId13"/>
    <p:sldId id="932" r:id="rId14"/>
    <p:sldId id="949" r:id="rId15"/>
    <p:sldId id="964" r:id="rId16"/>
    <p:sldId id="781" r:id="rId17"/>
  </p:sldIdLst>
  <p:sldSz cx="9144000" cy="6858000" type="screen4x3"/>
  <p:notesSz cx="7102475" cy="10234613"/>
  <p:defaultTextStyle>
    <a:defPPr>
      <a:defRPr lang="en-US"/>
    </a:defPPr>
    <a:lvl1pPr algn="l" rtl="0" fontAlgn="base">
      <a:spcBef>
        <a:spcPct val="0"/>
      </a:spcBef>
      <a:spcAft>
        <a:spcPct val="0"/>
      </a:spcAft>
      <a:defRPr sz="2400" kern="1200">
        <a:solidFill>
          <a:srgbClr val="752641"/>
        </a:solidFill>
        <a:latin typeface="Arial" charset="0"/>
        <a:ea typeface="+mn-ea"/>
        <a:cs typeface="+mn-cs"/>
      </a:defRPr>
    </a:lvl1pPr>
    <a:lvl2pPr marL="457200" algn="l" rtl="0" fontAlgn="base">
      <a:spcBef>
        <a:spcPct val="0"/>
      </a:spcBef>
      <a:spcAft>
        <a:spcPct val="0"/>
      </a:spcAft>
      <a:defRPr sz="2400" kern="1200">
        <a:solidFill>
          <a:srgbClr val="752641"/>
        </a:solidFill>
        <a:latin typeface="Arial" charset="0"/>
        <a:ea typeface="+mn-ea"/>
        <a:cs typeface="+mn-cs"/>
      </a:defRPr>
    </a:lvl2pPr>
    <a:lvl3pPr marL="914400" algn="l" rtl="0" fontAlgn="base">
      <a:spcBef>
        <a:spcPct val="0"/>
      </a:spcBef>
      <a:spcAft>
        <a:spcPct val="0"/>
      </a:spcAft>
      <a:defRPr sz="2400" kern="1200">
        <a:solidFill>
          <a:srgbClr val="752641"/>
        </a:solidFill>
        <a:latin typeface="Arial" charset="0"/>
        <a:ea typeface="+mn-ea"/>
        <a:cs typeface="+mn-cs"/>
      </a:defRPr>
    </a:lvl3pPr>
    <a:lvl4pPr marL="1371600" algn="l" rtl="0" fontAlgn="base">
      <a:spcBef>
        <a:spcPct val="0"/>
      </a:spcBef>
      <a:spcAft>
        <a:spcPct val="0"/>
      </a:spcAft>
      <a:defRPr sz="2400" kern="1200">
        <a:solidFill>
          <a:srgbClr val="752641"/>
        </a:solidFill>
        <a:latin typeface="Arial" charset="0"/>
        <a:ea typeface="+mn-ea"/>
        <a:cs typeface="+mn-cs"/>
      </a:defRPr>
    </a:lvl4pPr>
    <a:lvl5pPr marL="1828800" algn="l" rtl="0" fontAlgn="base">
      <a:spcBef>
        <a:spcPct val="0"/>
      </a:spcBef>
      <a:spcAft>
        <a:spcPct val="0"/>
      </a:spcAft>
      <a:defRPr sz="2400" kern="1200">
        <a:solidFill>
          <a:srgbClr val="752641"/>
        </a:solidFill>
        <a:latin typeface="Arial" charset="0"/>
        <a:ea typeface="+mn-ea"/>
        <a:cs typeface="+mn-cs"/>
      </a:defRPr>
    </a:lvl5pPr>
    <a:lvl6pPr marL="2286000" algn="l" defTabSz="914400" rtl="0" eaLnBrk="1" latinLnBrk="0" hangingPunct="1">
      <a:defRPr sz="2400" kern="1200">
        <a:solidFill>
          <a:srgbClr val="752641"/>
        </a:solidFill>
        <a:latin typeface="Arial" charset="0"/>
        <a:ea typeface="+mn-ea"/>
        <a:cs typeface="+mn-cs"/>
      </a:defRPr>
    </a:lvl6pPr>
    <a:lvl7pPr marL="2743200" algn="l" defTabSz="914400" rtl="0" eaLnBrk="1" latinLnBrk="0" hangingPunct="1">
      <a:defRPr sz="2400" kern="1200">
        <a:solidFill>
          <a:srgbClr val="752641"/>
        </a:solidFill>
        <a:latin typeface="Arial" charset="0"/>
        <a:ea typeface="+mn-ea"/>
        <a:cs typeface="+mn-cs"/>
      </a:defRPr>
    </a:lvl7pPr>
    <a:lvl8pPr marL="3200400" algn="l" defTabSz="914400" rtl="0" eaLnBrk="1" latinLnBrk="0" hangingPunct="1">
      <a:defRPr sz="2400" kern="1200">
        <a:solidFill>
          <a:srgbClr val="752641"/>
        </a:solidFill>
        <a:latin typeface="Arial" charset="0"/>
        <a:ea typeface="+mn-ea"/>
        <a:cs typeface="+mn-cs"/>
      </a:defRPr>
    </a:lvl8pPr>
    <a:lvl9pPr marL="3657600" algn="l" defTabSz="914400" rtl="0" eaLnBrk="1" latinLnBrk="0" hangingPunct="1">
      <a:defRPr sz="2400" kern="1200">
        <a:solidFill>
          <a:srgbClr val="75264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00"/>
    <a:srgbClr val="F8F8F8"/>
    <a:srgbClr val="CCFF33"/>
    <a:srgbClr val="EAEAEA"/>
    <a:srgbClr val="000099"/>
    <a:srgbClr val="777777"/>
    <a:srgbClr val="3366CC"/>
    <a:srgbClr val="00009B"/>
    <a:srgbClr val="0000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8" autoAdjust="0"/>
    <p:restoredTop sz="86468" autoAdjust="0"/>
  </p:normalViewPr>
  <p:slideViewPr>
    <p:cSldViewPr snapToGrid="0">
      <p:cViewPr varScale="1">
        <p:scale>
          <a:sx n="80" d="100"/>
          <a:sy n="80" d="100"/>
        </p:scale>
        <p:origin x="-978" y="-96"/>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78" d="100"/>
          <a:sy n="78" d="100"/>
        </p:scale>
        <p:origin x="-2040" y="-72"/>
      </p:cViewPr>
      <p:guideLst>
        <p:guide orient="horz" pos="3224"/>
        <p:guide pos="223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image" Target="../media/image37.jpe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3079750" cy="511175"/>
          </a:xfrm>
          <a:prstGeom prst="rect">
            <a:avLst/>
          </a:prstGeom>
          <a:noFill/>
          <a:ln w="9525">
            <a:noFill/>
            <a:miter lim="800000"/>
            <a:headEnd/>
            <a:tailEnd/>
          </a:ln>
          <a:effectLst/>
        </p:spPr>
        <p:txBody>
          <a:bodyPr vert="horz" wrap="square" lIns="96764" tIns="48383" rIns="96764" bIns="48383" numCol="1" anchor="t" anchorCtr="0" compatLnSpc="1">
            <a:prstTxWarp prst="textNoShape">
              <a:avLst/>
            </a:prstTxWarp>
          </a:bodyPr>
          <a:lstStyle>
            <a:lvl1pPr defTabSz="968375" eaLnBrk="0" hangingPunct="0">
              <a:defRPr sz="1200" smtClean="0">
                <a:solidFill>
                  <a:schemeClr val="tx1"/>
                </a:solidFill>
                <a:latin typeface="Times New Roman" pitchFamily="18" charset="0"/>
              </a:defRPr>
            </a:lvl1pPr>
          </a:lstStyle>
          <a:p>
            <a:pPr>
              <a:defRPr/>
            </a:pPr>
            <a:endParaRPr lang="en-US" dirty="0"/>
          </a:p>
        </p:txBody>
      </p:sp>
      <p:sp>
        <p:nvSpPr>
          <p:cNvPr id="29699" name="Rectangle 3"/>
          <p:cNvSpPr>
            <a:spLocks noGrp="1" noChangeArrowheads="1"/>
          </p:cNvSpPr>
          <p:nvPr>
            <p:ph type="dt" sz="quarter" idx="1"/>
          </p:nvPr>
        </p:nvSpPr>
        <p:spPr bwMode="auto">
          <a:xfrm>
            <a:off x="4022725" y="0"/>
            <a:ext cx="3079750" cy="511175"/>
          </a:xfrm>
          <a:prstGeom prst="rect">
            <a:avLst/>
          </a:prstGeom>
          <a:noFill/>
          <a:ln w="9525">
            <a:noFill/>
            <a:miter lim="800000"/>
            <a:headEnd/>
            <a:tailEnd/>
          </a:ln>
          <a:effectLst/>
        </p:spPr>
        <p:txBody>
          <a:bodyPr vert="horz" wrap="square" lIns="96764" tIns="48383" rIns="96764" bIns="48383" numCol="1" anchor="t" anchorCtr="0" compatLnSpc="1">
            <a:prstTxWarp prst="textNoShape">
              <a:avLst/>
            </a:prstTxWarp>
          </a:bodyPr>
          <a:lstStyle>
            <a:lvl1pPr algn="r" defTabSz="968375" eaLnBrk="0" hangingPunct="0">
              <a:defRPr sz="1200" smtClean="0">
                <a:solidFill>
                  <a:schemeClr val="tx1"/>
                </a:solidFill>
                <a:latin typeface="Times New Roman" pitchFamily="18" charset="0"/>
              </a:defRPr>
            </a:lvl1pPr>
          </a:lstStyle>
          <a:p>
            <a:pPr>
              <a:defRPr/>
            </a:pPr>
            <a:endParaRPr lang="en-US" dirty="0"/>
          </a:p>
        </p:txBody>
      </p:sp>
      <p:sp>
        <p:nvSpPr>
          <p:cNvPr id="29700" name="Rectangle 4"/>
          <p:cNvSpPr>
            <a:spLocks noGrp="1" noChangeArrowheads="1"/>
          </p:cNvSpPr>
          <p:nvPr>
            <p:ph type="ftr" sz="quarter" idx="2"/>
          </p:nvPr>
        </p:nvSpPr>
        <p:spPr bwMode="auto">
          <a:xfrm>
            <a:off x="0" y="9723438"/>
            <a:ext cx="3079750" cy="511175"/>
          </a:xfrm>
          <a:prstGeom prst="rect">
            <a:avLst/>
          </a:prstGeom>
          <a:noFill/>
          <a:ln w="9525">
            <a:noFill/>
            <a:miter lim="800000"/>
            <a:headEnd/>
            <a:tailEnd/>
          </a:ln>
          <a:effectLst/>
        </p:spPr>
        <p:txBody>
          <a:bodyPr vert="horz" wrap="square" lIns="96764" tIns="48383" rIns="96764" bIns="48383" numCol="1" anchor="b" anchorCtr="0" compatLnSpc="1">
            <a:prstTxWarp prst="textNoShape">
              <a:avLst/>
            </a:prstTxWarp>
          </a:bodyPr>
          <a:lstStyle>
            <a:lvl1pPr defTabSz="968375" eaLnBrk="0" hangingPunct="0">
              <a:defRPr sz="1200" smtClean="0">
                <a:solidFill>
                  <a:schemeClr val="tx1"/>
                </a:solidFill>
                <a:latin typeface="Times New Roman" pitchFamily="18" charset="0"/>
              </a:defRPr>
            </a:lvl1pPr>
          </a:lstStyle>
          <a:p>
            <a:pPr>
              <a:defRPr/>
            </a:pPr>
            <a:endParaRPr lang="en-US" dirty="0"/>
          </a:p>
        </p:txBody>
      </p:sp>
      <p:sp>
        <p:nvSpPr>
          <p:cNvPr id="29701" name="Rectangle 5"/>
          <p:cNvSpPr>
            <a:spLocks noGrp="1" noChangeArrowheads="1"/>
          </p:cNvSpPr>
          <p:nvPr>
            <p:ph type="sldNum" sz="quarter" idx="3"/>
          </p:nvPr>
        </p:nvSpPr>
        <p:spPr bwMode="auto">
          <a:xfrm>
            <a:off x="4022725" y="9723438"/>
            <a:ext cx="3079750" cy="511175"/>
          </a:xfrm>
          <a:prstGeom prst="rect">
            <a:avLst/>
          </a:prstGeom>
          <a:noFill/>
          <a:ln w="9525">
            <a:noFill/>
            <a:miter lim="800000"/>
            <a:headEnd/>
            <a:tailEnd/>
          </a:ln>
          <a:effectLst/>
        </p:spPr>
        <p:txBody>
          <a:bodyPr vert="horz" wrap="square" lIns="96764" tIns="48383" rIns="96764" bIns="48383" numCol="1" anchor="b" anchorCtr="0" compatLnSpc="1">
            <a:prstTxWarp prst="textNoShape">
              <a:avLst/>
            </a:prstTxWarp>
          </a:bodyPr>
          <a:lstStyle>
            <a:lvl1pPr algn="r" defTabSz="968375" eaLnBrk="0" hangingPunct="0">
              <a:defRPr sz="1200" smtClean="0">
                <a:solidFill>
                  <a:schemeClr val="tx1"/>
                </a:solidFill>
                <a:latin typeface="Times New Roman" pitchFamily="18" charset="0"/>
              </a:defRPr>
            </a:lvl1pPr>
          </a:lstStyle>
          <a:p>
            <a:pPr>
              <a:defRPr/>
            </a:pPr>
            <a:fld id="{BD7FD770-4DD9-4F98-BF50-33F372A91CC1}" type="slidenum">
              <a:rPr lang="en-US"/>
              <a:pPr>
                <a:defRPr/>
              </a:pPr>
              <a:t>‹N°›</a:t>
            </a:fld>
            <a:endParaRPr lang="en-US" dirty="0"/>
          </a:p>
        </p:txBody>
      </p:sp>
    </p:spTree>
    <p:extLst>
      <p:ext uri="{BB962C8B-B14F-4D97-AF65-F5344CB8AC3E}">
        <p14:creationId xmlns:p14="http://schemas.microsoft.com/office/powerpoint/2010/main" val="32768084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3079750" cy="511175"/>
          </a:xfrm>
          <a:prstGeom prst="rect">
            <a:avLst/>
          </a:prstGeom>
          <a:noFill/>
          <a:ln w="9525">
            <a:noFill/>
            <a:miter lim="800000"/>
            <a:headEnd/>
            <a:tailEnd/>
          </a:ln>
          <a:effectLst/>
        </p:spPr>
        <p:txBody>
          <a:bodyPr vert="horz" wrap="square" lIns="96764" tIns="48383" rIns="96764" bIns="48383" numCol="1" anchor="t" anchorCtr="0" compatLnSpc="1">
            <a:prstTxWarp prst="textNoShape">
              <a:avLst/>
            </a:prstTxWarp>
          </a:bodyPr>
          <a:lstStyle>
            <a:lvl1pPr defTabSz="968375" eaLnBrk="0" hangingPunct="0">
              <a:defRPr sz="1200" smtClean="0">
                <a:solidFill>
                  <a:schemeClr val="tx1"/>
                </a:solidFill>
                <a:latin typeface="Times New Roman" pitchFamily="18" charset="0"/>
              </a:defRPr>
            </a:lvl1pPr>
          </a:lstStyle>
          <a:p>
            <a:pPr>
              <a:defRPr/>
            </a:pPr>
            <a:endParaRPr lang="en-US" dirty="0"/>
          </a:p>
        </p:txBody>
      </p:sp>
      <p:sp>
        <p:nvSpPr>
          <p:cNvPr id="5123" name="Rectangle 3"/>
          <p:cNvSpPr>
            <a:spLocks noGrp="1" noChangeArrowheads="1"/>
          </p:cNvSpPr>
          <p:nvPr>
            <p:ph type="dt" idx="1"/>
          </p:nvPr>
        </p:nvSpPr>
        <p:spPr bwMode="auto">
          <a:xfrm>
            <a:off x="4022725" y="0"/>
            <a:ext cx="3079750" cy="511175"/>
          </a:xfrm>
          <a:prstGeom prst="rect">
            <a:avLst/>
          </a:prstGeom>
          <a:noFill/>
          <a:ln w="9525">
            <a:noFill/>
            <a:miter lim="800000"/>
            <a:headEnd/>
            <a:tailEnd/>
          </a:ln>
          <a:effectLst/>
        </p:spPr>
        <p:txBody>
          <a:bodyPr vert="horz" wrap="square" lIns="96764" tIns="48383" rIns="96764" bIns="48383" numCol="1" anchor="t" anchorCtr="0" compatLnSpc="1">
            <a:prstTxWarp prst="textNoShape">
              <a:avLst/>
            </a:prstTxWarp>
          </a:bodyPr>
          <a:lstStyle>
            <a:lvl1pPr algn="r" defTabSz="968375" eaLnBrk="0" hangingPunct="0">
              <a:defRPr sz="1200" smtClean="0">
                <a:solidFill>
                  <a:schemeClr val="tx1"/>
                </a:solidFill>
                <a:latin typeface="Times New Roman" pitchFamily="18" charset="0"/>
              </a:defRPr>
            </a:lvl1pPr>
          </a:lstStyle>
          <a:p>
            <a:pPr>
              <a:defRPr/>
            </a:pPr>
            <a:endParaRPr lang="en-US" dirty="0"/>
          </a:p>
        </p:txBody>
      </p:sp>
      <p:sp>
        <p:nvSpPr>
          <p:cNvPr id="53252" name="Rectangle 4"/>
          <p:cNvSpPr>
            <a:spLocks noGrp="1" noRot="1" noChangeAspect="1" noChangeArrowheads="1" noTextEdit="1"/>
          </p:cNvSpPr>
          <p:nvPr>
            <p:ph type="sldImg" idx="2"/>
          </p:nvPr>
        </p:nvSpPr>
        <p:spPr bwMode="auto">
          <a:xfrm>
            <a:off x="992188" y="766763"/>
            <a:ext cx="5118100" cy="3838575"/>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47738" y="4860925"/>
            <a:ext cx="5207000" cy="4606925"/>
          </a:xfrm>
          <a:prstGeom prst="rect">
            <a:avLst/>
          </a:prstGeom>
          <a:noFill/>
          <a:ln w="9525">
            <a:noFill/>
            <a:miter lim="800000"/>
            <a:headEnd/>
            <a:tailEnd/>
          </a:ln>
          <a:effectLst/>
        </p:spPr>
        <p:txBody>
          <a:bodyPr vert="horz" wrap="square" lIns="96764" tIns="48383" rIns="96764" bIns="4838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9723438"/>
            <a:ext cx="3079750" cy="511175"/>
          </a:xfrm>
          <a:prstGeom prst="rect">
            <a:avLst/>
          </a:prstGeom>
          <a:noFill/>
          <a:ln w="9525">
            <a:noFill/>
            <a:miter lim="800000"/>
            <a:headEnd/>
            <a:tailEnd/>
          </a:ln>
          <a:effectLst/>
        </p:spPr>
        <p:txBody>
          <a:bodyPr vert="horz" wrap="square" lIns="96764" tIns="48383" rIns="96764" bIns="48383" numCol="1" anchor="b" anchorCtr="0" compatLnSpc="1">
            <a:prstTxWarp prst="textNoShape">
              <a:avLst/>
            </a:prstTxWarp>
          </a:bodyPr>
          <a:lstStyle>
            <a:lvl1pPr defTabSz="968375" eaLnBrk="0" hangingPunct="0">
              <a:defRPr sz="1200" smtClean="0">
                <a:solidFill>
                  <a:schemeClr val="tx1"/>
                </a:solidFill>
                <a:latin typeface="Times New Roman" pitchFamily="18" charset="0"/>
              </a:defRPr>
            </a:lvl1pPr>
          </a:lstStyle>
          <a:p>
            <a:pPr>
              <a:defRPr/>
            </a:pPr>
            <a:endParaRPr lang="en-US" dirty="0"/>
          </a:p>
        </p:txBody>
      </p:sp>
      <p:sp>
        <p:nvSpPr>
          <p:cNvPr id="5127" name="Rectangle 7"/>
          <p:cNvSpPr>
            <a:spLocks noGrp="1" noChangeArrowheads="1"/>
          </p:cNvSpPr>
          <p:nvPr>
            <p:ph type="sldNum" sz="quarter" idx="5"/>
          </p:nvPr>
        </p:nvSpPr>
        <p:spPr bwMode="auto">
          <a:xfrm>
            <a:off x="4022725" y="9723438"/>
            <a:ext cx="3079750" cy="511175"/>
          </a:xfrm>
          <a:prstGeom prst="rect">
            <a:avLst/>
          </a:prstGeom>
          <a:noFill/>
          <a:ln w="9525">
            <a:noFill/>
            <a:miter lim="800000"/>
            <a:headEnd/>
            <a:tailEnd/>
          </a:ln>
          <a:effectLst/>
        </p:spPr>
        <p:txBody>
          <a:bodyPr vert="horz" wrap="square" lIns="96764" tIns="48383" rIns="96764" bIns="48383" numCol="1" anchor="b" anchorCtr="0" compatLnSpc="1">
            <a:prstTxWarp prst="textNoShape">
              <a:avLst/>
            </a:prstTxWarp>
          </a:bodyPr>
          <a:lstStyle>
            <a:lvl1pPr algn="r" defTabSz="968375" eaLnBrk="0" hangingPunct="0">
              <a:defRPr sz="1200" smtClean="0">
                <a:solidFill>
                  <a:schemeClr val="tx1"/>
                </a:solidFill>
                <a:latin typeface="Times New Roman" pitchFamily="18" charset="0"/>
              </a:defRPr>
            </a:lvl1pPr>
          </a:lstStyle>
          <a:p>
            <a:pPr>
              <a:defRPr/>
            </a:pPr>
            <a:fld id="{BC9DFF8D-0EFC-47AC-AC99-6E0EF1BD690B}" type="slidenum">
              <a:rPr lang="en-US"/>
              <a:pPr>
                <a:defRPr/>
              </a:pPr>
              <a:t>‹N°›</a:t>
            </a:fld>
            <a:endParaRPr lang="en-US" dirty="0"/>
          </a:p>
        </p:txBody>
      </p:sp>
    </p:spTree>
    <p:extLst>
      <p:ext uri="{BB962C8B-B14F-4D97-AF65-F5344CB8AC3E}">
        <p14:creationId xmlns:p14="http://schemas.microsoft.com/office/powerpoint/2010/main" val="12066637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0704F01B-F9ED-4D99-9FB7-4095C3FCF11C}" type="slidenum">
              <a:rPr lang="en-US"/>
              <a:pPr/>
              <a:t>1</a:t>
            </a:fld>
            <a:endParaRPr lang="en-US" dirty="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xfrm>
            <a:off x="946150" y="4862513"/>
            <a:ext cx="5210175" cy="4605337"/>
          </a:xfrm>
          <a:noFill/>
          <a:ln/>
        </p:spPr>
        <p:txBody>
          <a:bodyPr/>
          <a:lstStyle/>
          <a:p>
            <a:endParaRPr lang="en-GB"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defTabSz="991301" eaLnBrk="0" hangingPunct="0">
              <a:defRPr sz="2100" b="1">
                <a:solidFill>
                  <a:schemeClr val="tx2"/>
                </a:solidFill>
                <a:latin typeface="Arial" charset="0"/>
              </a:defRPr>
            </a:lvl1pPr>
            <a:lvl2pPr marL="791688" indent="-304495" defTabSz="991301" eaLnBrk="0" hangingPunct="0">
              <a:defRPr sz="2100" b="1">
                <a:solidFill>
                  <a:schemeClr val="tx2"/>
                </a:solidFill>
                <a:latin typeface="Arial" charset="0"/>
              </a:defRPr>
            </a:lvl2pPr>
            <a:lvl3pPr marL="1217981" indent="-243596" defTabSz="991301" eaLnBrk="0" hangingPunct="0">
              <a:defRPr sz="2100" b="1">
                <a:solidFill>
                  <a:schemeClr val="tx2"/>
                </a:solidFill>
                <a:latin typeface="Arial" charset="0"/>
              </a:defRPr>
            </a:lvl3pPr>
            <a:lvl4pPr marL="1705173" indent="-243596" defTabSz="991301" eaLnBrk="0" hangingPunct="0">
              <a:defRPr sz="2100" b="1">
                <a:solidFill>
                  <a:schemeClr val="tx2"/>
                </a:solidFill>
                <a:latin typeface="Arial" charset="0"/>
              </a:defRPr>
            </a:lvl4pPr>
            <a:lvl5pPr marL="2192365" indent="-243596" defTabSz="991301" eaLnBrk="0" hangingPunct="0">
              <a:defRPr sz="2100" b="1">
                <a:solidFill>
                  <a:schemeClr val="tx2"/>
                </a:solidFill>
                <a:latin typeface="Arial" charset="0"/>
              </a:defRPr>
            </a:lvl5pPr>
            <a:lvl6pPr marL="2679558" indent="-243596" algn="ctr" defTabSz="991301" eaLnBrk="0" fontAlgn="base" hangingPunct="0">
              <a:spcBef>
                <a:spcPct val="25000"/>
              </a:spcBef>
              <a:spcAft>
                <a:spcPct val="25000"/>
              </a:spcAft>
              <a:buClr>
                <a:schemeClr val="tx2"/>
              </a:buClr>
              <a:buFont typeface="Wingdings" pitchFamily="2" charset="2"/>
              <a:defRPr sz="2100" b="1">
                <a:solidFill>
                  <a:schemeClr val="tx2"/>
                </a:solidFill>
                <a:latin typeface="Arial" charset="0"/>
              </a:defRPr>
            </a:lvl6pPr>
            <a:lvl7pPr marL="3166750" indent="-243596" algn="ctr" defTabSz="991301" eaLnBrk="0" fontAlgn="base" hangingPunct="0">
              <a:spcBef>
                <a:spcPct val="25000"/>
              </a:spcBef>
              <a:spcAft>
                <a:spcPct val="25000"/>
              </a:spcAft>
              <a:buClr>
                <a:schemeClr val="tx2"/>
              </a:buClr>
              <a:buFont typeface="Wingdings" pitchFamily="2" charset="2"/>
              <a:defRPr sz="2100" b="1">
                <a:solidFill>
                  <a:schemeClr val="tx2"/>
                </a:solidFill>
                <a:latin typeface="Arial" charset="0"/>
              </a:defRPr>
            </a:lvl7pPr>
            <a:lvl8pPr marL="3653942" indent="-243596" algn="ctr" defTabSz="991301" eaLnBrk="0" fontAlgn="base" hangingPunct="0">
              <a:spcBef>
                <a:spcPct val="25000"/>
              </a:spcBef>
              <a:spcAft>
                <a:spcPct val="25000"/>
              </a:spcAft>
              <a:buClr>
                <a:schemeClr val="tx2"/>
              </a:buClr>
              <a:buFont typeface="Wingdings" pitchFamily="2" charset="2"/>
              <a:defRPr sz="2100" b="1">
                <a:solidFill>
                  <a:schemeClr val="tx2"/>
                </a:solidFill>
                <a:latin typeface="Arial" charset="0"/>
              </a:defRPr>
            </a:lvl8pPr>
            <a:lvl9pPr marL="4141135" indent="-243596" algn="ctr" defTabSz="991301" eaLnBrk="0" fontAlgn="base" hangingPunct="0">
              <a:spcBef>
                <a:spcPct val="25000"/>
              </a:spcBef>
              <a:spcAft>
                <a:spcPct val="25000"/>
              </a:spcAft>
              <a:buClr>
                <a:schemeClr val="tx2"/>
              </a:buClr>
              <a:buFont typeface="Wingdings" pitchFamily="2" charset="2"/>
              <a:defRPr sz="2100" b="1">
                <a:solidFill>
                  <a:schemeClr val="tx2"/>
                </a:solidFill>
                <a:latin typeface="Arial" charset="0"/>
              </a:defRPr>
            </a:lvl9pPr>
          </a:lstStyle>
          <a:p>
            <a:pPr eaLnBrk="1" hangingPunct="1"/>
            <a:fld id="{001A503E-D679-4FF1-9476-DE4EED95FBEB}" type="slidenum">
              <a:rPr lang="en-US" sz="1300" b="0">
                <a:solidFill>
                  <a:schemeClr val="tx1"/>
                </a:solidFill>
                <a:latin typeface="Verdana" pitchFamily="34" charset="0"/>
              </a:rPr>
              <a:pPr eaLnBrk="1" hangingPunct="1"/>
              <a:t>2</a:t>
            </a:fld>
            <a:endParaRPr lang="en-US" sz="1300" b="0">
              <a:solidFill>
                <a:schemeClr val="tx1"/>
              </a:solidFill>
              <a:latin typeface="Verdana" pitchFamily="34" charset="0"/>
            </a:endParaRPr>
          </a:p>
        </p:txBody>
      </p:sp>
      <p:sp>
        <p:nvSpPr>
          <p:cNvPr id="58371" name="Rectangle 2"/>
          <p:cNvSpPr>
            <a:spLocks noGrp="1" noRot="1" noChangeAspect="1" noChangeArrowheads="1" noTextEdit="1"/>
          </p:cNvSpPr>
          <p:nvPr>
            <p:ph type="sldImg"/>
          </p:nvPr>
        </p:nvSpPr>
        <p:spPr>
          <a:xfrm>
            <a:off x="992188" y="766763"/>
            <a:ext cx="5118100" cy="3838575"/>
          </a:xfrm>
          <a:ln/>
        </p:spPr>
      </p:sp>
      <p:sp>
        <p:nvSpPr>
          <p:cNvPr id="5837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US" dirty="0" smtClean="0"/>
              <a:t>As part of the LTA process, companies need to import the STEP file into the target system to check validation properties. It is recommended that they also import the STEP file into a second CAD system for an extra level of validation. This is extra security is to make sure that the STEP file is valid if they need to import into another system in the future.</a:t>
            </a:r>
          </a:p>
          <a:p>
            <a:endParaRPr lang="en-US" dirty="0" smtClean="0"/>
          </a:p>
          <a:p>
            <a:r>
              <a:rPr lang="en-US" dirty="0" smtClean="0"/>
              <a:t>We can use CADIQ as the “second CAD system”, reading a STEP file and then using the </a:t>
            </a:r>
            <a:r>
              <a:rPr lang="en-US" dirty="0" err="1" smtClean="0"/>
              <a:t>PDElib</a:t>
            </a:r>
            <a:r>
              <a:rPr lang="en-US" dirty="0" smtClean="0"/>
              <a:t> geometry evaluators operating on the GDX model to validate the GVP data in the STEP file. i.e. they can use CADIQ instead of reading it into SolidWorks or Pro/E as a second CAD system check.</a:t>
            </a:r>
          </a:p>
        </p:txBody>
      </p:sp>
      <p:sp>
        <p:nvSpPr>
          <p:cNvPr id="4" name="Espace réservé du numéro de diapositive 3"/>
          <p:cNvSpPr>
            <a:spLocks noGrp="1"/>
          </p:cNvSpPr>
          <p:nvPr>
            <p:ph type="sldNum" sz="quarter" idx="10"/>
          </p:nvPr>
        </p:nvSpPr>
        <p:spPr/>
        <p:txBody>
          <a:bodyPr/>
          <a:lstStyle/>
          <a:p>
            <a:pPr>
              <a:defRPr/>
            </a:pPr>
            <a:fld id="{BC9DFF8D-0EFC-47AC-AC99-6E0EF1BD690B}" type="slidenum">
              <a:rPr lang="en-US" smtClean="0"/>
              <a:pPr>
                <a:defRPr/>
              </a:pPr>
              <a:t>14</a:t>
            </a:fld>
            <a:endParaRPr lang="en-US" dirty="0"/>
          </a:p>
        </p:txBody>
      </p:sp>
    </p:spTree>
    <p:extLst>
      <p:ext uri="{BB962C8B-B14F-4D97-AF65-F5344CB8AC3E}">
        <p14:creationId xmlns:p14="http://schemas.microsoft.com/office/powerpoint/2010/main" val="35923257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4" name="Picture 13" descr="PPT Title Design4.png"/>
          <p:cNvPicPr>
            <a:picLocks noChangeAspect="1"/>
          </p:cNvPicPr>
          <p:nvPr userDrawn="1"/>
        </p:nvPicPr>
        <p:blipFill>
          <a:blip r:embed="rId2" cstate="screen">
            <a:extLst>
              <a:ext uri="{28A0092B-C50C-407E-A947-70E740481C1C}">
                <a14:useLocalDpi xmlns:a14="http://schemas.microsoft.com/office/drawing/2010/main"/>
              </a:ext>
            </a:extLst>
          </a:blip>
          <a:srcRect l="8915" t="19770" r="2145" b="6054"/>
          <a:stretch>
            <a:fillRect/>
          </a:stretch>
        </p:blipFill>
        <p:spPr>
          <a:xfrm>
            <a:off x="-21516" y="-21268"/>
            <a:ext cx="9165516" cy="6882886"/>
          </a:xfrm>
          <a:prstGeom prst="rect">
            <a:avLst/>
          </a:prstGeom>
        </p:spPr>
      </p:pic>
      <p:sp>
        <p:nvSpPr>
          <p:cNvPr id="12" name="Rectangle 11"/>
          <p:cNvSpPr/>
          <p:nvPr userDrawn="1"/>
        </p:nvSpPr>
        <p:spPr>
          <a:xfrm>
            <a:off x="1" y="6043444"/>
            <a:ext cx="9143999" cy="814556"/>
          </a:xfrm>
          <a:prstGeom prst="rect">
            <a:avLst/>
          </a:prstGeom>
          <a:gradFill flip="none" rotWithShape="1">
            <a:gsLst>
              <a:gs pos="0">
                <a:srgbClr val="EF0F3F"/>
              </a:gs>
              <a:gs pos="70000">
                <a:srgbClr val="860000">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800" dirty="0">
              <a:solidFill>
                <a:prstClr val="white"/>
              </a:solidFill>
            </a:endParaRPr>
          </a:p>
        </p:txBody>
      </p:sp>
      <p:pic>
        <p:nvPicPr>
          <p:cNvPr id="15" name="Picture 14" descr="digital.png"/>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5559835"/>
            <a:ext cx="9144000" cy="425935"/>
          </a:xfrm>
          <a:prstGeom prst="rect">
            <a:avLst/>
          </a:prstGeom>
        </p:spPr>
      </p:pic>
      <p:pic>
        <p:nvPicPr>
          <p:cNvPr id="10" name="Picture 9" descr="auto.png"/>
          <p:cNvPicPr>
            <a:picLocks noChangeAspect="1"/>
          </p:cNvPicPr>
          <p:nvPr userDrawn="1"/>
        </p:nvPicPr>
        <p:blipFill>
          <a:blip r:embed="rId4" cstate="print"/>
          <a:stretch>
            <a:fillRect/>
          </a:stretch>
        </p:blipFill>
        <p:spPr>
          <a:xfrm>
            <a:off x="4020877" y="5149370"/>
            <a:ext cx="4905375" cy="1571625"/>
          </a:xfrm>
          <a:prstGeom prst="rect">
            <a:avLst/>
          </a:prstGeom>
        </p:spPr>
      </p:pic>
      <p:sp>
        <p:nvSpPr>
          <p:cNvPr id="2" name="Title 1"/>
          <p:cNvSpPr>
            <a:spLocks noGrp="1"/>
          </p:cNvSpPr>
          <p:nvPr>
            <p:ph type="ctrTitle"/>
          </p:nvPr>
        </p:nvSpPr>
        <p:spPr>
          <a:xfrm>
            <a:off x="362850" y="2690643"/>
            <a:ext cx="8845441" cy="1470025"/>
          </a:xfrm>
        </p:spPr>
        <p:txBody>
          <a:bodyPr>
            <a:normAutofit/>
          </a:bodyPr>
          <a:lstStyle>
            <a:lvl1pPr algn="l">
              <a:defRPr sz="3200">
                <a:solidFill>
                  <a:schemeClr val="bg1"/>
                </a:solidFill>
                <a:effectLst>
                  <a:outerShdw blurRad="50800" dist="38100" dir="2700000" algn="tl" rotWithShape="0">
                    <a:prstClr val="black">
                      <a:alpha val="4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62850" y="4239591"/>
            <a:ext cx="8891123" cy="1752600"/>
          </a:xfrm>
        </p:spPr>
        <p:txBody>
          <a:bodyPr>
            <a:normAutofit/>
          </a:bodyPr>
          <a:lstStyle>
            <a:lvl1pPr marL="0" indent="0" algn="l">
              <a:spcBef>
                <a:spcPts val="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3" name="TextBox 12"/>
          <p:cNvSpPr txBox="1"/>
          <p:nvPr userDrawn="1"/>
        </p:nvSpPr>
        <p:spPr>
          <a:xfrm>
            <a:off x="1235212" y="906384"/>
            <a:ext cx="3568018" cy="246221"/>
          </a:xfrm>
          <a:prstGeom prst="rect">
            <a:avLst/>
          </a:prstGeom>
          <a:noFill/>
        </p:spPr>
        <p:txBody>
          <a:bodyPr wrap="square" rtlCol="0">
            <a:spAutoFit/>
          </a:bodyPr>
          <a:lstStyle/>
          <a:p>
            <a:pPr algn="ctr" fontAlgn="auto">
              <a:spcBef>
                <a:spcPts val="0"/>
              </a:spcBef>
              <a:spcAft>
                <a:spcPts val="0"/>
              </a:spcAft>
            </a:pPr>
            <a:r>
              <a:rPr lang="en-US" sz="1000" b="1" dirty="0" smtClean="0">
                <a:solidFill>
                  <a:srgbClr val="B30838"/>
                </a:solidFill>
                <a:latin typeface="Arial"/>
              </a:rPr>
              <a:t>YOUR CENTRAL SOURCE FOR DATA EXCHANGE</a:t>
            </a:r>
            <a:endParaRPr lang="en-US" sz="1000" b="1" dirty="0">
              <a:solidFill>
                <a:srgbClr val="B30838"/>
              </a:solidFill>
              <a:latin typeface="Arial"/>
            </a:endParaRPr>
          </a:p>
        </p:txBody>
      </p:sp>
      <p:pic>
        <p:nvPicPr>
          <p:cNvPr id="16" name="Picture 15" descr="Logo3.png"/>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466845" y="368136"/>
            <a:ext cx="3114234" cy="456397"/>
          </a:xfrm>
          <a:prstGeom prst="rect">
            <a:avLst/>
          </a:prstGeom>
        </p:spPr>
      </p:pic>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Title Slide">
    <p:spTree>
      <p:nvGrpSpPr>
        <p:cNvPr id="1" name=""/>
        <p:cNvGrpSpPr/>
        <p:nvPr/>
      </p:nvGrpSpPr>
      <p:grpSpPr>
        <a:xfrm>
          <a:off x="0" y="0"/>
          <a:ext cx="0" cy="0"/>
          <a:chOff x="0" y="0"/>
          <a:chExt cx="0" cy="0"/>
        </a:xfrm>
      </p:grpSpPr>
      <p:pic>
        <p:nvPicPr>
          <p:cNvPr id="5" name="Picture 4" descr="PPT Title Design6A.png"/>
          <p:cNvPicPr>
            <a:picLocks noChangeAspect="1"/>
          </p:cNvPicPr>
          <p:nvPr userDrawn="1"/>
        </p:nvPicPr>
        <p:blipFill>
          <a:blip r:embed="rId2" cstate="screen">
            <a:extLst>
              <a:ext uri="{28A0092B-C50C-407E-A947-70E740481C1C}">
                <a14:useLocalDpi xmlns:a14="http://schemas.microsoft.com/office/drawing/2010/main"/>
              </a:ext>
            </a:extLst>
          </a:blip>
          <a:srcRect l="944" t="587" r="15532" b="10393"/>
          <a:stretch>
            <a:fillRect/>
          </a:stretch>
        </p:blipFill>
        <p:spPr>
          <a:xfrm flipH="1">
            <a:off x="-8966" y="-11875"/>
            <a:ext cx="9305365" cy="6886054"/>
          </a:xfrm>
          <a:prstGeom prst="rect">
            <a:avLst/>
          </a:prstGeom>
        </p:spPr>
      </p:pic>
      <p:sp>
        <p:nvSpPr>
          <p:cNvPr id="2" name="Title 1"/>
          <p:cNvSpPr>
            <a:spLocks noGrp="1"/>
          </p:cNvSpPr>
          <p:nvPr>
            <p:ph type="title"/>
          </p:nvPr>
        </p:nvSpPr>
        <p:spPr>
          <a:xfrm>
            <a:off x="108859" y="0"/>
            <a:ext cx="8889225" cy="2311400"/>
          </a:xfrm>
        </p:spPr>
        <p:txBody>
          <a:bodyPr>
            <a:normAutofit/>
          </a:bodyPr>
          <a:lstStyle>
            <a:lvl1pPr>
              <a:lnSpc>
                <a:spcPct val="100000"/>
              </a:lnSpc>
              <a:defRPr sz="2800">
                <a:solidFill>
                  <a:schemeClr val="bg1"/>
                </a:solidFill>
                <a:effectLst>
                  <a:outerShdw blurRad="50800" dist="38100" dir="2700000" algn="tl" rotWithShape="0">
                    <a:prstClr val="black">
                      <a:alpha val="40000"/>
                    </a:prstClr>
                  </a:outerShdw>
                </a:effectLst>
                <a:latin typeface="Arial" pitchFamily="34" charset="0"/>
                <a:cs typeface="Arial" pitchFamily="34" charset="0"/>
              </a:defRPr>
            </a:lvl1pPr>
          </a:lstStyle>
          <a:p>
            <a:r>
              <a:rPr lang="en-US" smtClean="0"/>
              <a:t>Click to edit Master title style</a:t>
            </a:r>
            <a:endParaRPr lang="en-US" dirty="0"/>
          </a:p>
        </p:txBody>
      </p:sp>
      <p:sp>
        <p:nvSpPr>
          <p:cNvPr id="3" name="Slide Number Placeholder 2"/>
          <p:cNvSpPr>
            <a:spLocks noGrp="1"/>
          </p:cNvSpPr>
          <p:nvPr>
            <p:ph type="sldNum" sz="quarter" idx="10"/>
          </p:nvPr>
        </p:nvSpPr>
        <p:spPr/>
        <p:txBody>
          <a:bodyPr/>
          <a:lstStyle/>
          <a:p>
            <a:fld id="{2F50A4AF-5D91-480F-AAC7-9B12C97E34E7}" type="slidenum">
              <a:rPr lang="en-US" smtClean="0">
                <a:solidFill>
                  <a:prstClr val="white"/>
                </a:solidFill>
              </a:rPr>
              <a:pPr/>
              <a:t>‹N°›</a:t>
            </a:fld>
            <a:endParaRPr lang="en-US" dirty="0">
              <a:solidFill>
                <a:prstClr val="white"/>
              </a:solidFill>
            </a:endParaRPr>
          </a:p>
        </p:txBody>
      </p:sp>
      <p:sp>
        <p:nvSpPr>
          <p:cNvPr id="4" name="Footer Placeholder 3"/>
          <p:cNvSpPr>
            <a:spLocks noGrp="1"/>
          </p:cNvSpPr>
          <p:nvPr>
            <p:ph type="ftr" sz="quarter" idx="11"/>
          </p:nvPr>
        </p:nvSpPr>
        <p:spPr>
          <a:xfrm>
            <a:off x="501696" y="6483350"/>
            <a:ext cx="2341988" cy="365125"/>
          </a:xfrm>
        </p:spPr>
        <p:txBody>
          <a:bodyPr/>
          <a:lstStyle/>
          <a:p>
            <a:r>
              <a:rPr lang="en-US" dirty="0" smtClean="0">
                <a:solidFill>
                  <a:prstClr val="white"/>
                </a:solidFill>
              </a:rPr>
              <a:t>ITI Transcendata confidential</a:t>
            </a:r>
            <a:endParaRPr lang="en-US" dirty="0">
              <a:solidFill>
                <a:prstClr val="white"/>
              </a:solidFill>
            </a:endParaRPr>
          </a:p>
        </p:txBody>
      </p:sp>
      <p:cxnSp>
        <p:nvCxnSpPr>
          <p:cNvPr id="7" name="Straight Connector 6"/>
          <p:cNvCxnSpPr/>
          <p:nvPr userDrawn="1"/>
        </p:nvCxnSpPr>
        <p:spPr>
          <a:xfrm rot="5400000">
            <a:off x="442918" y="6657181"/>
            <a:ext cx="128587"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 name="Picture 7" descr="Logo.png"/>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035827" y="6533799"/>
            <a:ext cx="1652083" cy="241995"/>
          </a:xfrm>
          <a:prstGeom prst="rect">
            <a:avLst/>
          </a:prstGeom>
          <a:effectLst/>
        </p:spPr>
      </p:pic>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8859" y="1"/>
            <a:ext cx="8840587" cy="673240"/>
          </a:xfrm>
        </p:spPr>
        <p:txBody>
          <a:bodyPr>
            <a:normAutofit/>
          </a:bodyPr>
          <a:lstStyle>
            <a:lvl1pPr algn="l">
              <a:defRPr sz="2400">
                <a:solidFill>
                  <a:schemeClr val="accent2"/>
                </a:solidFill>
                <a:effectLst/>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8860" y="813916"/>
            <a:ext cx="8860042" cy="5516359"/>
          </a:xfrm>
        </p:spPr>
        <p:txBody>
          <a:bodyPr>
            <a:normAutofit/>
          </a:bodyPr>
          <a:lstStyle>
            <a:lvl1pPr>
              <a:spcAft>
                <a:spcPts val="1000"/>
              </a:spcAft>
              <a:defRPr sz="2000"/>
            </a:lvl1pPr>
            <a:lvl2pPr marL="742950" indent="-285750">
              <a:spcAft>
                <a:spcPts val="600"/>
              </a:spcAft>
              <a:buClr>
                <a:schemeClr val="bg1">
                  <a:lumMod val="50000"/>
                </a:schemeClr>
              </a:buClr>
              <a:buFont typeface="Wingdings" panose="05000000000000000000" pitchFamily="2" charset="2"/>
              <a:buChar char="Ø"/>
              <a:defRPr sz="1800"/>
            </a:lvl2pPr>
            <a:lvl3pPr>
              <a:defRPr sz="1600"/>
            </a:lvl3pPr>
            <a:lvl4pPr>
              <a:defRPr sz="14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a:xfrm>
            <a:off x="95250" y="6483350"/>
            <a:ext cx="395751" cy="365125"/>
          </a:xfrm>
        </p:spPr>
        <p:txBody>
          <a:bodyPr/>
          <a:lstStyle>
            <a:lvl1pPr algn="r">
              <a:defRPr>
                <a:effectLst/>
              </a:defRPr>
            </a:lvl1pPr>
          </a:lstStyle>
          <a:p>
            <a:fld id="{2F50A4AF-5D91-480F-AAC7-9B12C97E34E7}" type="slidenum">
              <a:rPr lang="en-US" smtClean="0">
                <a:solidFill>
                  <a:prstClr val="white"/>
                </a:solidFill>
              </a:rPr>
              <a:pPr/>
              <a:t>‹N°›</a:t>
            </a:fld>
            <a:endParaRPr lang="en-US" dirty="0">
              <a:solidFill>
                <a:prstClr val="white"/>
              </a:solidFill>
            </a:endParaRPr>
          </a:p>
        </p:txBody>
      </p:sp>
      <p:sp>
        <p:nvSpPr>
          <p:cNvPr id="5" name="Footer Placeholder 4"/>
          <p:cNvSpPr>
            <a:spLocks noGrp="1"/>
          </p:cNvSpPr>
          <p:nvPr>
            <p:ph type="ftr" sz="quarter" idx="11"/>
          </p:nvPr>
        </p:nvSpPr>
        <p:spPr>
          <a:xfrm>
            <a:off x="501866" y="6483352"/>
            <a:ext cx="2703558" cy="365125"/>
          </a:xfrm>
        </p:spPr>
        <p:txBody>
          <a:bodyPr/>
          <a:lstStyle>
            <a:lvl1pPr algn="l">
              <a:defRPr sz="1100">
                <a:solidFill>
                  <a:schemeClr val="bg1"/>
                </a:solidFill>
                <a:effectLst/>
              </a:defRPr>
            </a:lvl1pPr>
          </a:lstStyle>
          <a:p>
            <a:r>
              <a:rPr lang="en-US" dirty="0" smtClean="0">
                <a:solidFill>
                  <a:prstClr val="white"/>
                </a:solidFill>
              </a:rPr>
              <a:t>ITI Transcendata confidential</a:t>
            </a:r>
            <a:endParaRPr lang="en-US" dirty="0">
              <a:solidFill>
                <a:prstClr val="white"/>
              </a:solidFill>
            </a:endParaRPr>
          </a:p>
        </p:txBody>
      </p:sp>
      <p:cxnSp>
        <p:nvCxnSpPr>
          <p:cNvPr id="15" name="Straight Connector 14"/>
          <p:cNvCxnSpPr/>
          <p:nvPr userDrawn="1"/>
        </p:nvCxnSpPr>
        <p:spPr>
          <a:xfrm rot="5400000">
            <a:off x="442918" y="6657181"/>
            <a:ext cx="128587"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501696" y="6483350"/>
            <a:ext cx="2784115" cy="365125"/>
          </a:xfrm>
        </p:spPr>
        <p:txBody>
          <a:bodyPr/>
          <a:lstStyle/>
          <a:p>
            <a:r>
              <a:rPr lang="en-US" smtClean="0">
                <a:solidFill>
                  <a:prstClr val="white"/>
                </a:solidFill>
              </a:rPr>
              <a:t>ITI Transcendata confidential</a:t>
            </a:r>
            <a:endParaRPr lang="en-US" dirty="0">
              <a:solidFill>
                <a:prstClr val="white"/>
              </a:solidFill>
            </a:endParaRPr>
          </a:p>
        </p:txBody>
      </p:sp>
      <p:sp>
        <p:nvSpPr>
          <p:cNvPr id="5" name="Slide Number Placeholder 4"/>
          <p:cNvSpPr>
            <a:spLocks noGrp="1"/>
          </p:cNvSpPr>
          <p:nvPr>
            <p:ph type="sldNum" sz="quarter" idx="12"/>
          </p:nvPr>
        </p:nvSpPr>
        <p:spPr/>
        <p:txBody>
          <a:bodyPr/>
          <a:lstStyle/>
          <a:p>
            <a:fld id="{2F50A4AF-5D91-480F-AAC7-9B12C97E34E7}" type="slidenum">
              <a:rPr lang="en-US" smtClean="0">
                <a:solidFill>
                  <a:prstClr val="white"/>
                </a:solidFill>
              </a:rPr>
              <a:pPr/>
              <a:t>‹N°›</a:t>
            </a:fld>
            <a:endParaRPr lang="en-US" dirty="0">
              <a:solidFill>
                <a:prstClr val="white"/>
              </a:solidFill>
            </a:endParaRPr>
          </a:p>
        </p:txBody>
      </p:sp>
      <p:pic>
        <p:nvPicPr>
          <p:cNvPr id="6" name="Picture 126" descr="Txd Logo cadiq"/>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358742" y="257628"/>
            <a:ext cx="1600200" cy="366713"/>
          </a:xfrm>
          <a:prstGeom prst="rect">
            <a:avLst/>
          </a:prstGeom>
          <a:noFill/>
          <a:ln w="9525">
            <a:noFill/>
            <a:miter lim="800000"/>
            <a:headEnd/>
            <a:tailEnd/>
          </a:ln>
        </p:spPr>
      </p:pic>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501696" y="6483350"/>
            <a:ext cx="2944889" cy="365125"/>
          </a:xfrm>
        </p:spPr>
        <p:txBody>
          <a:bodyPr/>
          <a:lstStyle/>
          <a:p>
            <a:r>
              <a:rPr lang="en-US" dirty="0" smtClean="0">
                <a:solidFill>
                  <a:prstClr val="white"/>
                </a:solidFill>
              </a:rPr>
              <a:t>ITI Transcendata confidential</a:t>
            </a:r>
            <a:endParaRPr lang="en-US" dirty="0">
              <a:solidFill>
                <a:prstClr val="white"/>
              </a:solidFill>
            </a:endParaRPr>
          </a:p>
        </p:txBody>
      </p:sp>
      <p:sp>
        <p:nvSpPr>
          <p:cNvPr id="5" name="Slide Number Placeholder 4"/>
          <p:cNvSpPr>
            <a:spLocks noGrp="1"/>
          </p:cNvSpPr>
          <p:nvPr>
            <p:ph type="sldNum" sz="quarter" idx="12"/>
          </p:nvPr>
        </p:nvSpPr>
        <p:spPr/>
        <p:txBody>
          <a:bodyPr/>
          <a:lstStyle/>
          <a:p>
            <a:fld id="{2F50A4AF-5D91-480F-AAC7-9B12C97E34E7}" type="slidenum">
              <a:rPr lang="en-US" smtClean="0">
                <a:solidFill>
                  <a:prstClr val="white"/>
                </a:solidFill>
              </a:rPr>
              <a:pPr/>
              <a:t>‹N°›</a:t>
            </a:fld>
            <a:endParaRPr lang="en-US" dirty="0">
              <a:solidFill>
                <a:prstClr val="white"/>
              </a:solidFill>
            </a:endParaRPr>
          </a:p>
        </p:txBody>
      </p:sp>
      <p:pic>
        <p:nvPicPr>
          <p:cNvPr id="6" name="Picture 11" descr="cadfix"/>
          <p:cNvPicPr>
            <a:picLocks noChangeAspect="1" noChangeArrowheads="1"/>
          </p:cNvPicPr>
          <p:nvPr userDrawn="1"/>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344228" y="261706"/>
            <a:ext cx="1668525" cy="367864"/>
          </a:xfrm>
          <a:prstGeom prst="rect">
            <a:avLst/>
          </a:prstGeom>
          <a:solidFill>
            <a:schemeClr val="bg1"/>
          </a:solidFill>
          <a:ln w="76200">
            <a:noFill/>
            <a:miter lim="800000"/>
            <a:headEnd/>
            <a:tailEnd/>
          </a:ln>
        </p:spPr>
      </p:pic>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a:xfrm>
            <a:off x="501696" y="6483350"/>
            <a:ext cx="2904695" cy="365125"/>
          </a:xfrm>
        </p:spPr>
        <p:txBody>
          <a:bodyPr/>
          <a:lstStyle/>
          <a:p>
            <a:r>
              <a:rPr lang="en-US" smtClean="0">
                <a:solidFill>
                  <a:prstClr val="white"/>
                </a:solidFill>
              </a:rPr>
              <a:t>ITI Transcendata confidential</a:t>
            </a:r>
            <a:endParaRPr lang="en-US" dirty="0">
              <a:solidFill>
                <a:prstClr val="white"/>
              </a:solidFill>
            </a:endParaRPr>
          </a:p>
        </p:txBody>
      </p:sp>
      <p:sp>
        <p:nvSpPr>
          <p:cNvPr id="5" name="Slide Number Placeholder 4"/>
          <p:cNvSpPr>
            <a:spLocks noGrp="1"/>
          </p:cNvSpPr>
          <p:nvPr>
            <p:ph type="sldNum" sz="quarter" idx="12"/>
          </p:nvPr>
        </p:nvSpPr>
        <p:spPr/>
        <p:txBody>
          <a:bodyPr/>
          <a:lstStyle/>
          <a:p>
            <a:fld id="{2F50A4AF-5D91-480F-AAC7-9B12C97E34E7}" type="slidenum">
              <a:rPr lang="en-US" smtClean="0">
                <a:solidFill>
                  <a:prstClr val="white"/>
                </a:solidFill>
              </a:rPr>
              <a:pPr/>
              <a:t>‹N°›</a:t>
            </a:fld>
            <a:endParaRPr lang="en-US" dirty="0">
              <a:solidFill>
                <a:prstClr val="white"/>
              </a:solidFill>
            </a:endParaRPr>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501696" y="6483350"/>
            <a:ext cx="4411948" cy="365125"/>
          </a:xfrm>
        </p:spPr>
        <p:txBody>
          <a:bodyPr/>
          <a:lstStyle/>
          <a:p>
            <a:r>
              <a:rPr lang="en-US" smtClean="0">
                <a:solidFill>
                  <a:prstClr val="white"/>
                </a:solidFill>
              </a:rPr>
              <a:t>ITI Transcendata confidential</a:t>
            </a:r>
            <a:endParaRPr lang="en-US" dirty="0">
              <a:solidFill>
                <a:prstClr val="white"/>
              </a:solidFill>
            </a:endParaRPr>
          </a:p>
        </p:txBody>
      </p:sp>
      <p:sp>
        <p:nvSpPr>
          <p:cNvPr id="4" name="Slide Number Placeholder 3"/>
          <p:cNvSpPr>
            <a:spLocks noGrp="1"/>
          </p:cNvSpPr>
          <p:nvPr>
            <p:ph type="sldNum" sz="quarter" idx="12"/>
          </p:nvPr>
        </p:nvSpPr>
        <p:spPr/>
        <p:txBody>
          <a:bodyPr/>
          <a:lstStyle/>
          <a:p>
            <a:fld id="{2F50A4AF-5D91-480F-AAC7-9B12C97E34E7}" type="slidenum">
              <a:rPr lang="en-US" smtClean="0">
                <a:solidFill>
                  <a:prstClr val="white"/>
                </a:solidFill>
              </a:rPr>
              <a:pPr/>
              <a:t>‹N°›</a:t>
            </a:fld>
            <a:endParaRPr lang="en-US" dirty="0">
              <a:solidFill>
                <a:prstClr val="white"/>
              </a:solidFill>
            </a:endParaRP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losing Page">
    <p:spTree>
      <p:nvGrpSpPr>
        <p:cNvPr id="1" name=""/>
        <p:cNvGrpSpPr/>
        <p:nvPr/>
      </p:nvGrpSpPr>
      <p:grpSpPr>
        <a:xfrm>
          <a:off x="0" y="0"/>
          <a:ext cx="0" cy="0"/>
          <a:chOff x="0" y="0"/>
          <a:chExt cx="0" cy="0"/>
        </a:xfrm>
      </p:grpSpPr>
      <p:pic>
        <p:nvPicPr>
          <p:cNvPr id="14" name="Picture 13" descr="PPT Title Design4.png"/>
          <p:cNvPicPr>
            <a:picLocks noChangeAspect="1"/>
          </p:cNvPicPr>
          <p:nvPr userDrawn="1"/>
        </p:nvPicPr>
        <p:blipFill>
          <a:blip r:embed="rId2" cstate="screen">
            <a:extLst>
              <a:ext uri="{28A0092B-C50C-407E-A947-70E740481C1C}">
                <a14:useLocalDpi xmlns:a14="http://schemas.microsoft.com/office/drawing/2010/main"/>
              </a:ext>
            </a:extLst>
          </a:blip>
          <a:srcRect l="8915" t="19770" r="2145" b="6054"/>
          <a:stretch>
            <a:fillRect/>
          </a:stretch>
        </p:blipFill>
        <p:spPr>
          <a:xfrm>
            <a:off x="-21516" y="-21268"/>
            <a:ext cx="9165516" cy="6882886"/>
          </a:xfrm>
          <a:prstGeom prst="rect">
            <a:avLst/>
          </a:prstGeom>
        </p:spPr>
      </p:pic>
      <p:sp>
        <p:nvSpPr>
          <p:cNvPr id="27" name="Rectangle 26"/>
          <p:cNvSpPr/>
          <p:nvPr userDrawn="1"/>
        </p:nvSpPr>
        <p:spPr>
          <a:xfrm>
            <a:off x="0" y="5170856"/>
            <a:ext cx="9144001" cy="1687144"/>
          </a:xfrm>
          <a:prstGeom prst="rect">
            <a:avLst/>
          </a:prstGeom>
          <a:gradFill flip="none" rotWithShape="1">
            <a:gsLst>
              <a:gs pos="0">
                <a:srgbClr val="EF0F3F"/>
              </a:gs>
              <a:gs pos="60000">
                <a:srgbClr val="860000">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800" dirty="0">
              <a:solidFill>
                <a:prstClr val="white"/>
              </a:solidFill>
            </a:endParaRPr>
          </a:p>
        </p:txBody>
      </p:sp>
      <p:sp>
        <p:nvSpPr>
          <p:cNvPr id="11" name="TextBox 10"/>
          <p:cNvSpPr txBox="1"/>
          <p:nvPr userDrawn="1"/>
        </p:nvSpPr>
        <p:spPr>
          <a:xfrm>
            <a:off x="350196" y="2708150"/>
            <a:ext cx="8424153" cy="492443"/>
          </a:xfrm>
          <a:prstGeom prst="rect">
            <a:avLst/>
          </a:prstGeom>
          <a:noFill/>
        </p:spPr>
        <p:txBody>
          <a:bodyPr wrap="square" rtlCol="0">
            <a:spAutoFit/>
          </a:bodyPr>
          <a:lstStyle/>
          <a:p>
            <a:pPr fontAlgn="auto">
              <a:spcBef>
                <a:spcPts val="0"/>
              </a:spcBef>
              <a:spcAft>
                <a:spcPts val="0"/>
              </a:spcAft>
            </a:pPr>
            <a:r>
              <a:rPr lang="en-US" sz="2600" b="1" dirty="0" smtClean="0">
                <a:solidFill>
                  <a:prstClr val="white"/>
                </a:solidFill>
                <a:effectLst>
                  <a:outerShdw blurRad="50800" dist="38100" dir="2700000" algn="tl" rotWithShape="0">
                    <a:prstClr val="black">
                      <a:alpha val="40000"/>
                    </a:prstClr>
                  </a:outerShdw>
                </a:effectLst>
                <a:latin typeface="Arial"/>
              </a:rPr>
              <a:t>Raising the Value of Your Product Data</a:t>
            </a:r>
            <a:endParaRPr lang="en-US" sz="2600" b="1" dirty="0">
              <a:solidFill>
                <a:prstClr val="white"/>
              </a:solidFill>
              <a:effectLst>
                <a:outerShdw blurRad="50800" dist="38100" dir="2700000" algn="tl" rotWithShape="0">
                  <a:prstClr val="black">
                    <a:alpha val="40000"/>
                  </a:prstClr>
                </a:outerShdw>
              </a:effectLst>
              <a:latin typeface="Arial"/>
            </a:endParaRPr>
          </a:p>
        </p:txBody>
      </p:sp>
      <p:sp>
        <p:nvSpPr>
          <p:cNvPr id="28" name="TextBox 27"/>
          <p:cNvSpPr txBox="1"/>
          <p:nvPr userDrawn="1"/>
        </p:nvSpPr>
        <p:spPr>
          <a:xfrm>
            <a:off x="350196" y="6232261"/>
            <a:ext cx="8424153" cy="369332"/>
          </a:xfrm>
          <a:prstGeom prst="rect">
            <a:avLst/>
          </a:prstGeom>
          <a:noFill/>
        </p:spPr>
        <p:txBody>
          <a:bodyPr wrap="square" rtlCol="0">
            <a:spAutoFit/>
          </a:bodyPr>
          <a:lstStyle/>
          <a:p>
            <a:pPr fontAlgn="auto">
              <a:spcBef>
                <a:spcPts val="0"/>
              </a:spcBef>
              <a:spcAft>
                <a:spcPts val="0"/>
              </a:spcAft>
            </a:pPr>
            <a:r>
              <a:rPr lang="en-US" sz="1800" dirty="0" smtClean="0">
                <a:solidFill>
                  <a:prstClr val="white"/>
                </a:solidFill>
                <a:latin typeface="Arial"/>
              </a:rPr>
              <a:t>Product Data Integration &amp; Interoperability Solutions</a:t>
            </a:r>
            <a:endParaRPr lang="en-US" sz="1800" dirty="0">
              <a:solidFill>
                <a:prstClr val="white"/>
              </a:solidFill>
              <a:latin typeface="Arial"/>
            </a:endParaRPr>
          </a:p>
        </p:txBody>
      </p:sp>
      <p:sp>
        <p:nvSpPr>
          <p:cNvPr id="21" name="AutoShape 9"/>
          <p:cNvSpPr>
            <a:spLocks noChangeArrowheads="1"/>
          </p:cNvSpPr>
          <p:nvPr userDrawn="1"/>
        </p:nvSpPr>
        <p:spPr bwMode="auto">
          <a:xfrm>
            <a:off x="6785674" y="4176541"/>
            <a:ext cx="1961877" cy="1225692"/>
          </a:xfrm>
          <a:prstGeom prst="roundRect">
            <a:avLst>
              <a:gd name="adj" fmla="val 635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path path="circle">
              <a:fillToRect t="100000" r="100000"/>
            </a:path>
            <a:tileRect l="-100000" b="-100000"/>
          </a:gradFill>
          <a:ln w="19050">
            <a:solidFill>
              <a:schemeClr val="bg1"/>
            </a:solidFill>
            <a:round/>
            <a:headEnd/>
            <a:tailEnd/>
          </a:ln>
          <a:effectLst>
            <a:outerShdw blurRad="107950" dist="12700" dir="5400000" algn="ctr">
              <a:srgbClr val="000000"/>
            </a:outerShdw>
            <a:reflection blurRad="6350" stA="50000" endA="300" endPos="55500" dist="50800" dir="5400000" sy="-100000" algn="bl" rotWithShape="0"/>
          </a:effectLst>
          <a:scene3d>
            <a:camera prst="perspectiveHeroicExtremeLeftFacing" fov="7200000">
              <a:rot lat="240000" lon="2100000" rev="21480000"/>
            </a:camera>
            <a:lightRig rig="threePt" dir="t"/>
          </a:scene3d>
        </p:spPr>
        <p:txBody>
          <a:bodyPr wrap="none" anchor="ctr"/>
          <a:lstStyle/>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Enable Engineering</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Supply Chain</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Data Exchange</a:t>
            </a:r>
          </a:p>
        </p:txBody>
      </p:sp>
      <p:sp>
        <p:nvSpPr>
          <p:cNvPr id="20" name="AutoShape 8"/>
          <p:cNvSpPr>
            <a:spLocks noChangeArrowheads="1"/>
          </p:cNvSpPr>
          <p:nvPr userDrawn="1"/>
        </p:nvSpPr>
        <p:spPr bwMode="auto">
          <a:xfrm>
            <a:off x="5105541" y="4176541"/>
            <a:ext cx="1961877" cy="1225692"/>
          </a:xfrm>
          <a:prstGeom prst="roundRect">
            <a:avLst>
              <a:gd name="adj" fmla="val 7143"/>
            </a:avLst>
          </a:prstGeom>
          <a:gradFill flip="none" rotWithShape="1">
            <a:gsLst>
              <a:gs pos="0">
                <a:schemeClr val="accent5">
                  <a:shade val="30000"/>
                  <a:satMod val="115000"/>
                </a:schemeClr>
              </a:gs>
              <a:gs pos="50000">
                <a:schemeClr val="accent5">
                  <a:shade val="67500"/>
                  <a:satMod val="115000"/>
                </a:schemeClr>
              </a:gs>
              <a:gs pos="100000">
                <a:schemeClr val="accent5">
                  <a:shade val="100000"/>
                  <a:satMod val="115000"/>
                </a:schemeClr>
              </a:gs>
            </a:gsLst>
            <a:path path="circle">
              <a:fillToRect t="100000" r="100000"/>
            </a:path>
            <a:tileRect l="-100000" b="-100000"/>
          </a:gradFill>
          <a:ln w="19050">
            <a:solidFill>
              <a:schemeClr val="bg1"/>
            </a:solidFill>
            <a:round/>
            <a:headEnd/>
            <a:tailEnd/>
          </a:ln>
          <a:effectLst>
            <a:outerShdw blurRad="107950" dist="12700" dir="5400000" algn="ctr">
              <a:srgbClr val="000000"/>
            </a:outerShdw>
            <a:reflection blurRad="6350" stA="50000" endA="300" endPos="55500" dist="50800" dir="5400000" sy="-100000" algn="bl" rotWithShape="0"/>
          </a:effectLst>
          <a:scene3d>
            <a:camera prst="perspectiveHeroicExtremeLeftFacing" fov="7200000">
              <a:rot lat="240000" lon="2100000" rev="21480000"/>
            </a:camera>
            <a:lightRig rig="threePt" dir="t"/>
          </a:scene3d>
        </p:spPr>
        <p:txBody>
          <a:bodyPr anchor="ctr"/>
          <a:lstStyle/>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Facilitate Global</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Product</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Development</a:t>
            </a:r>
          </a:p>
        </p:txBody>
      </p:sp>
      <p:sp>
        <p:nvSpPr>
          <p:cNvPr id="19" name="AutoShape 7"/>
          <p:cNvSpPr>
            <a:spLocks noChangeArrowheads="1"/>
          </p:cNvSpPr>
          <p:nvPr userDrawn="1"/>
        </p:nvSpPr>
        <p:spPr bwMode="auto">
          <a:xfrm>
            <a:off x="3425406" y="4176541"/>
            <a:ext cx="1961877" cy="1225692"/>
          </a:xfrm>
          <a:prstGeom prst="roundRect">
            <a:avLst>
              <a:gd name="adj" fmla="val 4762"/>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t="100000" r="100000"/>
            </a:path>
            <a:tileRect l="-100000" b="-100000"/>
          </a:gradFill>
          <a:ln w="19050">
            <a:solidFill>
              <a:schemeClr val="bg1"/>
            </a:solidFill>
            <a:round/>
            <a:headEnd/>
            <a:tailEnd/>
          </a:ln>
          <a:effectLst>
            <a:outerShdw blurRad="107950" dist="12700" dir="5400000" algn="ctr">
              <a:srgbClr val="000000"/>
            </a:outerShdw>
            <a:reflection blurRad="6350" stA="50000" endA="300" endPos="55500" dist="50800" dir="5400000" sy="-100000" algn="bl" rotWithShape="0"/>
          </a:effectLst>
          <a:scene3d>
            <a:camera prst="perspectiveHeroicExtremeLeftFacing" fov="7200000">
              <a:rot lat="240000" lon="2100000" rev="21480000"/>
            </a:camera>
            <a:lightRig rig="threePt" dir="t"/>
          </a:scene3d>
        </p:spPr>
        <p:txBody>
          <a:bodyPr anchor="ctr"/>
          <a:lstStyle/>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Maximize CAD</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Model Re-use</a:t>
            </a:r>
          </a:p>
        </p:txBody>
      </p:sp>
      <p:sp>
        <p:nvSpPr>
          <p:cNvPr id="18" name="AutoShape 6"/>
          <p:cNvSpPr>
            <a:spLocks noChangeArrowheads="1"/>
          </p:cNvSpPr>
          <p:nvPr userDrawn="1"/>
        </p:nvSpPr>
        <p:spPr bwMode="auto">
          <a:xfrm>
            <a:off x="1745271" y="4176541"/>
            <a:ext cx="1961877" cy="1225692"/>
          </a:xfrm>
          <a:prstGeom prst="roundRect">
            <a:avLst>
              <a:gd name="adj" fmla="val 6349"/>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w="19050">
            <a:solidFill>
              <a:schemeClr val="bg1"/>
            </a:solidFill>
            <a:round/>
            <a:headEnd/>
            <a:tailEnd/>
          </a:ln>
          <a:effectLst>
            <a:outerShdw blurRad="107950" dist="12700" dir="5400000" algn="ctr">
              <a:srgbClr val="000000"/>
            </a:outerShdw>
            <a:reflection blurRad="6350" stA="50000" endA="300" endPos="55500" dist="50800" dir="5400000" sy="-100000" algn="bl" rotWithShape="0"/>
          </a:effectLst>
          <a:scene3d>
            <a:camera prst="perspectiveHeroicExtremeLeftFacing" fov="7200000">
              <a:rot lat="240000" lon="2100000" rev="21480000"/>
            </a:camera>
            <a:lightRig rig="threePt" dir="t"/>
          </a:scene3d>
        </p:spPr>
        <p:txBody>
          <a:bodyPr anchor="ctr"/>
          <a:lstStyle/>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Ensure CAD</a:t>
            </a:r>
          </a:p>
          <a:p>
            <a:pPr algn="ctr" fontAlgn="auto">
              <a:spcBef>
                <a:spcPct val="5000"/>
              </a:spcBef>
              <a:spcAft>
                <a:spcPct val="5000"/>
              </a:spcAft>
              <a:buClr>
                <a:srgbClr val="9E1B34"/>
              </a:buClr>
              <a:buSzPct val="70000"/>
              <a:buFont typeface="Wingdings" pitchFamily="2" charset="2"/>
              <a:buNone/>
              <a:defRPr/>
            </a:pPr>
            <a:r>
              <a:rPr lang="en-US" sz="1500" b="1" kern="0" dirty="0" smtClean="0">
                <a:solidFill>
                  <a:prstClr val="white"/>
                </a:solidFill>
                <a:latin typeface="Arial"/>
              </a:rPr>
              <a:t>Model Quality</a:t>
            </a:r>
          </a:p>
        </p:txBody>
      </p:sp>
      <p:sp>
        <p:nvSpPr>
          <p:cNvPr id="24" name="TextBox 23"/>
          <p:cNvSpPr txBox="1"/>
          <p:nvPr userDrawn="1"/>
        </p:nvSpPr>
        <p:spPr>
          <a:xfrm>
            <a:off x="1235212" y="906384"/>
            <a:ext cx="3568018" cy="246221"/>
          </a:xfrm>
          <a:prstGeom prst="rect">
            <a:avLst/>
          </a:prstGeom>
          <a:noFill/>
        </p:spPr>
        <p:txBody>
          <a:bodyPr wrap="square" rtlCol="0">
            <a:spAutoFit/>
          </a:bodyPr>
          <a:lstStyle/>
          <a:p>
            <a:pPr algn="ctr" fontAlgn="auto">
              <a:spcBef>
                <a:spcPts val="0"/>
              </a:spcBef>
              <a:spcAft>
                <a:spcPts val="0"/>
              </a:spcAft>
            </a:pPr>
            <a:r>
              <a:rPr lang="en-US" sz="1000" b="1" dirty="0" smtClean="0">
                <a:solidFill>
                  <a:srgbClr val="B30838"/>
                </a:solidFill>
                <a:latin typeface="Arial"/>
              </a:rPr>
              <a:t>YOUR CENTRAL SOURCE FOR DATA EXCHANGE</a:t>
            </a:r>
            <a:endParaRPr lang="en-US" sz="1000" b="1" dirty="0">
              <a:solidFill>
                <a:srgbClr val="B30838"/>
              </a:solidFill>
              <a:latin typeface="Arial"/>
            </a:endParaRPr>
          </a:p>
        </p:txBody>
      </p:sp>
      <p:pic>
        <p:nvPicPr>
          <p:cNvPr id="25" name="Picture 24" descr="Logo3.png"/>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466845" y="368136"/>
            <a:ext cx="3114234" cy="456397"/>
          </a:xfrm>
          <a:prstGeom prst="rect">
            <a:avLst/>
          </a:prstGeom>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900" decel="100000" fill="hold"/>
                                        <p:tgtEl>
                                          <p:spTgt spid="1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9"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1000" fill="hold"/>
                                        <p:tgtEl>
                                          <p:spTgt spid="18"/>
                                        </p:tgtEl>
                                        <p:attrNameLst>
                                          <p:attrName>ppt_x</p:attrName>
                                        </p:attrNameLst>
                                      </p:cBhvr>
                                      <p:tavLst>
                                        <p:tav tm="0">
                                          <p:val>
                                            <p:strVal val="#ppt_x-.2"/>
                                          </p:val>
                                        </p:tav>
                                        <p:tav tm="100000">
                                          <p:val>
                                            <p:strVal val="#ppt_x"/>
                                          </p:val>
                                        </p:tav>
                                      </p:tavLst>
                                    </p:anim>
                                    <p:anim calcmode="lin" valueType="num">
                                      <p:cBhvr>
                                        <p:cTn id="15"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right)">
                                      <p:cBhvr>
                                        <p:cTn id="19" dur="500"/>
                                        <p:tgtEl>
                                          <p:spTgt spid="27"/>
                                        </p:tgtEl>
                                      </p:cBhvr>
                                    </p:animEffect>
                                  </p:childTnLst>
                                </p:cTn>
                              </p:par>
                            </p:childTnLst>
                          </p:cTn>
                        </p:par>
                        <p:par>
                          <p:cTn id="20" fill="hold">
                            <p:stCondLst>
                              <p:cond delay="2000"/>
                            </p:stCondLst>
                            <p:childTnLst>
                              <p:par>
                                <p:cTn id="21" presetID="29"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1000" fill="hold"/>
                                        <p:tgtEl>
                                          <p:spTgt spid="19"/>
                                        </p:tgtEl>
                                        <p:attrNameLst>
                                          <p:attrName>ppt_x</p:attrName>
                                        </p:attrNameLst>
                                      </p:cBhvr>
                                      <p:tavLst>
                                        <p:tav tm="0">
                                          <p:val>
                                            <p:strVal val="#ppt_x-.2"/>
                                          </p:val>
                                        </p:tav>
                                        <p:tav tm="100000">
                                          <p:val>
                                            <p:strVal val="#ppt_x"/>
                                          </p:val>
                                        </p:tav>
                                      </p:tavLst>
                                    </p:anim>
                                    <p:anim calcmode="lin" valueType="num">
                                      <p:cBhvr>
                                        <p:cTn id="24"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25" dur="1000"/>
                                        <p:tgtEl>
                                          <p:spTgt spid="19"/>
                                        </p:tgtEl>
                                      </p:cBhvr>
                                    </p:animEffect>
                                  </p:childTnLst>
                                </p:cTn>
                              </p:par>
                            </p:childTnLst>
                          </p:cTn>
                        </p:par>
                        <p:par>
                          <p:cTn id="26" fill="hold">
                            <p:stCondLst>
                              <p:cond delay="3000"/>
                            </p:stCondLst>
                            <p:childTnLst>
                              <p:par>
                                <p:cTn id="27" presetID="29"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1000" fill="hold"/>
                                        <p:tgtEl>
                                          <p:spTgt spid="20"/>
                                        </p:tgtEl>
                                        <p:attrNameLst>
                                          <p:attrName>ppt_x</p:attrName>
                                        </p:attrNameLst>
                                      </p:cBhvr>
                                      <p:tavLst>
                                        <p:tav tm="0">
                                          <p:val>
                                            <p:strVal val="#ppt_x-.2"/>
                                          </p:val>
                                        </p:tav>
                                        <p:tav tm="100000">
                                          <p:val>
                                            <p:strVal val="#ppt_x"/>
                                          </p:val>
                                        </p:tav>
                                      </p:tavLst>
                                    </p:anim>
                                    <p:anim calcmode="lin" valueType="num">
                                      <p:cBhvr>
                                        <p:cTn id="30"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31" dur="1000"/>
                                        <p:tgtEl>
                                          <p:spTgt spid="20"/>
                                        </p:tgtEl>
                                      </p:cBhvr>
                                    </p:animEffect>
                                  </p:childTnLst>
                                </p:cTn>
                              </p:par>
                            </p:childTnLst>
                          </p:cTn>
                        </p:par>
                        <p:par>
                          <p:cTn id="32" fill="hold">
                            <p:stCondLst>
                              <p:cond delay="4000"/>
                            </p:stCondLst>
                            <p:childTnLst>
                              <p:par>
                                <p:cTn id="33" presetID="29"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1000" fill="hold"/>
                                        <p:tgtEl>
                                          <p:spTgt spid="21"/>
                                        </p:tgtEl>
                                        <p:attrNameLst>
                                          <p:attrName>ppt_x</p:attrName>
                                        </p:attrNameLst>
                                      </p:cBhvr>
                                      <p:tavLst>
                                        <p:tav tm="0">
                                          <p:val>
                                            <p:strVal val="#ppt_x-.2"/>
                                          </p:val>
                                        </p:tav>
                                        <p:tav tm="100000">
                                          <p:val>
                                            <p:strVal val="#ppt_x"/>
                                          </p:val>
                                        </p:tav>
                                      </p:tavLst>
                                    </p:anim>
                                    <p:anim calcmode="lin" valueType="num">
                                      <p:cBhvr>
                                        <p:cTn id="36" dur="1000" fill="hold"/>
                                        <p:tgtEl>
                                          <p:spTgt spid="21"/>
                                        </p:tgtEl>
                                        <p:attrNameLst>
                                          <p:attrName>ppt_y</p:attrName>
                                        </p:attrNameLst>
                                      </p:cBhvr>
                                      <p:tavLst>
                                        <p:tav tm="0">
                                          <p:val>
                                            <p:strVal val="#ppt_y"/>
                                          </p:val>
                                        </p:tav>
                                        <p:tav tm="100000">
                                          <p:val>
                                            <p:strVal val="#ppt_y"/>
                                          </p:val>
                                        </p:tav>
                                      </p:tavLst>
                                    </p:anim>
                                    <p:animEffect transition="in" filter="wipe(right)" prLst="gradientSize: 0.1">
                                      <p:cBhvr>
                                        <p:cTn id="37" dur="1000"/>
                                        <p:tgtEl>
                                          <p:spTgt spid="21"/>
                                        </p:tgtEl>
                                      </p:cBhvr>
                                    </p:animEffect>
                                  </p:childTnLst>
                                </p:cTn>
                              </p:par>
                            </p:childTnLst>
                          </p:cTn>
                        </p:par>
                        <p:par>
                          <p:cTn id="38" fill="hold">
                            <p:stCondLst>
                              <p:cond delay="5000"/>
                            </p:stCondLst>
                            <p:childTnLst>
                              <p:par>
                                <p:cTn id="39" presetID="22" presetClass="entr" presetSubtype="8" fill="hold" grpId="0" nodeType="afterEffect">
                                  <p:stCondLst>
                                    <p:cond delay="1000"/>
                                  </p:stCondLst>
                                  <p:childTnLst>
                                    <p:set>
                                      <p:cBhvr>
                                        <p:cTn id="40" dur="1" fill="hold">
                                          <p:stCondLst>
                                            <p:cond delay="0"/>
                                          </p:stCondLst>
                                        </p:cTn>
                                        <p:tgtEl>
                                          <p:spTgt spid="28"/>
                                        </p:tgtEl>
                                        <p:attrNameLst>
                                          <p:attrName>style.visibility</p:attrName>
                                        </p:attrNameLst>
                                      </p:cBhvr>
                                      <p:to>
                                        <p:strVal val="visible"/>
                                      </p:to>
                                    </p:set>
                                    <p:animEffect transition="in" filter="wipe(left)">
                                      <p:cBhvr>
                                        <p:cTn id="41"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11" grpId="0"/>
      <p:bldP spid="28" grpId="0"/>
      <p:bldP spid="21" grpId="0" animBg="1"/>
      <p:bldP spid="20" grpId="0" animBg="1"/>
      <p:bldP spid="19" grpId="0" animBg="1"/>
      <p:bldP spid="18"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r>
              <a:rPr lang="fr-FR" dirty="0" smtClean="0"/>
              <a:t>Modifiez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en-US" dirty="0"/>
          </a:p>
        </p:txBody>
      </p:sp>
      <p:sp>
        <p:nvSpPr>
          <p:cNvPr id="6" name="Titre 5"/>
          <p:cNvSpPr>
            <a:spLocks noGrp="1"/>
          </p:cNvSpPr>
          <p:nvPr>
            <p:ph type="title"/>
          </p:nvPr>
        </p:nvSpPr>
        <p:spPr/>
        <p:txBody>
          <a:bodyPr/>
          <a:lstStyle/>
          <a:p>
            <a:r>
              <a:rPr lang="fr-FR" smtClean="0"/>
              <a:t>Modifiez le style du titre</a:t>
            </a:r>
            <a:endParaRPr lang="en-US"/>
          </a:p>
        </p:txBody>
      </p:sp>
      <p:sp>
        <p:nvSpPr>
          <p:cNvPr id="4" name="Rectangle 5"/>
          <p:cNvSpPr>
            <a:spLocks noGrp="1" noChangeArrowheads="1"/>
          </p:cNvSpPr>
          <p:nvPr>
            <p:ph type="ftr" sz="quarter" idx="10"/>
          </p:nvPr>
        </p:nvSpPr>
        <p:spPr/>
        <p:txBody>
          <a:bodyPr/>
          <a:lstStyle>
            <a:lvl1pPr>
              <a:defRPr dirty="0" err="1"/>
            </a:lvl1pPr>
          </a:lstStyle>
          <a:p>
            <a:pPr>
              <a:defRPr/>
            </a:pPr>
            <a:r>
              <a:rPr lang="en-US" smtClean="0"/>
              <a:t>ITI Transcendata confidential</a:t>
            </a:r>
            <a:endParaRPr lang="en-US"/>
          </a:p>
        </p:txBody>
      </p:sp>
      <p:sp>
        <p:nvSpPr>
          <p:cNvPr id="5" name="Rectangle 6"/>
          <p:cNvSpPr>
            <a:spLocks noGrp="1" noChangeArrowheads="1"/>
          </p:cNvSpPr>
          <p:nvPr>
            <p:ph type="sldNum" sz="quarter" idx="11"/>
          </p:nvPr>
        </p:nvSpPr>
        <p:spPr/>
        <p:txBody>
          <a:bodyPr/>
          <a:lstStyle>
            <a:lvl1pPr>
              <a:defRPr/>
            </a:lvl1pPr>
          </a:lstStyle>
          <a:p>
            <a:pPr>
              <a:defRPr/>
            </a:pPr>
            <a:r>
              <a:rPr lang="en-US"/>
              <a:t>- </a:t>
            </a:r>
            <a:fld id="{C41E5F3D-9F11-4F5F-B429-C0A77235F64C}" type="slidenum">
              <a:rPr lang="en-US"/>
              <a:pPr>
                <a:defRPr/>
              </a:pPr>
              <a:t>‹N°›</a:t>
            </a:fld>
            <a:r>
              <a:rPr lang="en-US"/>
              <a:t> -</a:t>
            </a:r>
          </a:p>
        </p:txBody>
      </p:sp>
    </p:spTree>
    <p:extLst>
      <p:ext uri="{BB962C8B-B14F-4D97-AF65-F5344CB8AC3E}">
        <p14:creationId xmlns:p14="http://schemas.microsoft.com/office/powerpoint/2010/main" val="2353170546"/>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 name="Rectangle 29"/>
          <p:cNvSpPr/>
          <p:nvPr/>
        </p:nvSpPr>
        <p:spPr>
          <a:xfrm>
            <a:off x="0" y="6467475"/>
            <a:ext cx="9144000" cy="390525"/>
          </a:xfrm>
          <a:prstGeom prst="rect">
            <a:avLst/>
          </a:prstGeom>
          <a:gradFill flip="none" rotWithShape="1">
            <a:gsLst>
              <a:gs pos="40000">
                <a:srgbClr val="600007"/>
              </a:gs>
              <a:gs pos="100000">
                <a:srgbClr val="B30838"/>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en-US" sz="1800" baseline="-25000" dirty="0">
              <a:solidFill>
                <a:prstClr val="white"/>
              </a:solidFill>
            </a:endParaRPr>
          </a:p>
        </p:txBody>
      </p:sp>
      <p:pic>
        <p:nvPicPr>
          <p:cNvPr id="17" name="Picture 16" descr="arc3.png"/>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4289275" y="6486862"/>
            <a:ext cx="4854725" cy="371138"/>
          </a:xfrm>
          <a:prstGeom prst="rect">
            <a:avLst/>
          </a:prstGeom>
        </p:spPr>
      </p:pic>
      <p:sp>
        <p:nvSpPr>
          <p:cNvPr id="2" name="Title Placeholder 1"/>
          <p:cNvSpPr>
            <a:spLocks noGrp="1"/>
          </p:cNvSpPr>
          <p:nvPr>
            <p:ph type="title"/>
          </p:nvPr>
        </p:nvSpPr>
        <p:spPr>
          <a:xfrm>
            <a:off x="108859" y="1"/>
            <a:ext cx="8889225" cy="874206"/>
          </a:xfrm>
          <a:prstGeom prst="rect">
            <a:avLst/>
          </a:prstGeom>
        </p:spPr>
        <p:txBody>
          <a:bodyPr vert="horz" lIns="91440" tIns="45720" rIns="91440" bIns="45720" rtlCol="0" anchor="ctr" anchorCtr="0">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8860" y="989704"/>
            <a:ext cx="8908680" cy="5362342"/>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Logo.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7035827" y="6533799"/>
            <a:ext cx="1652083" cy="241995"/>
          </a:xfrm>
          <a:prstGeom prst="rect">
            <a:avLst/>
          </a:prstGeom>
          <a:effectLst/>
        </p:spPr>
      </p:pic>
      <p:sp>
        <p:nvSpPr>
          <p:cNvPr id="6" name="Slide Number Placeholder 5"/>
          <p:cNvSpPr>
            <a:spLocks noGrp="1"/>
          </p:cNvSpPr>
          <p:nvPr>
            <p:ph type="sldNum" sz="quarter" idx="4"/>
          </p:nvPr>
        </p:nvSpPr>
        <p:spPr>
          <a:xfrm>
            <a:off x="96966" y="6483350"/>
            <a:ext cx="388809" cy="365125"/>
          </a:xfrm>
          <a:prstGeom prst="rect">
            <a:avLst/>
          </a:prstGeom>
        </p:spPr>
        <p:txBody>
          <a:bodyPr vert="horz" lIns="91440" tIns="45720" rIns="91440" bIns="45720" rtlCol="0" anchor="ctr"/>
          <a:lstStyle>
            <a:lvl1pPr algn="r">
              <a:defRPr sz="1100">
                <a:solidFill>
                  <a:schemeClr val="bg1"/>
                </a:solidFill>
                <a:effectLst/>
              </a:defRPr>
            </a:lvl1pPr>
          </a:lstStyle>
          <a:p>
            <a:pPr fontAlgn="auto">
              <a:spcBef>
                <a:spcPts val="0"/>
              </a:spcBef>
              <a:spcAft>
                <a:spcPts val="0"/>
              </a:spcAft>
            </a:pPr>
            <a:fld id="{2F50A4AF-5D91-480F-AAC7-9B12C97E34E7}" type="slidenum">
              <a:rPr lang="en-US" smtClean="0">
                <a:solidFill>
                  <a:prstClr val="white"/>
                </a:solidFill>
                <a:latin typeface="Arial"/>
              </a:rPr>
              <a:pPr fontAlgn="auto">
                <a:spcBef>
                  <a:spcPts val="0"/>
                </a:spcBef>
                <a:spcAft>
                  <a:spcPts val="0"/>
                </a:spcAft>
              </a:pPr>
              <a:t>‹N°›</a:t>
            </a:fld>
            <a:endParaRPr lang="en-US" dirty="0">
              <a:solidFill>
                <a:prstClr val="white"/>
              </a:solidFill>
              <a:latin typeface="Arial"/>
            </a:endParaRPr>
          </a:p>
        </p:txBody>
      </p:sp>
      <p:sp>
        <p:nvSpPr>
          <p:cNvPr id="5" name="Footer Placeholder 4"/>
          <p:cNvSpPr>
            <a:spLocks noGrp="1"/>
          </p:cNvSpPr>
          <p:nvPr>
            <p:ph type="ftr" sz="quarter" idx="3"/>
          </p:nvPr>
        </p:nvSpPr>
        <p:spPr>
          <a:xfrm>
            <a:off x="501696" y="6483350"/>
            <a:ext cx="1119949" cy="365125"/>
          </a:xfrm>
          <a:prstGeom prst="rect">
            <a:avLst/>
          </a:prstGeom>
        </p:spPr>
        <p:txBody>
          <a:bodyPr vert="horz" lIns="91440" tIns="45720" rIns="91440" bIns="45720" rtlCol="0" anchor="ctr"/>
          <a:lstStyle>
            <a:lvl1pPr algn="l">
              <a:defRPr sz="1100">
                <a:solidFill>
                  <a:schemeClr val="bg1"/>
                </a:solidFill>
                <a:effectLst/>
              </a:defRPr>
            </a:lvl1pPr>
          </a:lstStyle>
          <a:p>
            <a:pPr fontAlgn="auto">
              <a:spcBef>
                <a:spcPts val="0"/>
              </a:spcBef>
              <a:spcAft>
                <a:spcPts val="0"/>
              </a:spcAft>
            </a:pPr>
            <a:r>
              <a:rPr lang="en-US" smtClean="0">
                <a:solidFill>
                  <a:prstClr val="white"/>
                </a:solidFill>
                <a:latin typeface="Arial"/>
              </a:rPr>
              <a:t>ITI Transcendata confidential</a:t>
            </a:r>
            <a:endParaRPr lang="en-US" dirty="0">
              <a:solidFill>
                <a:prstClr val="white"/>
              </a:solidFill>
              <a:latin typeface="Arial"/>
            </a:endParaRPr>
          </a:p>
        </p:txBody>
      </p:sp>
      <p:cxnSp>
        <p:nvCxnSpPr>
          <p:cNvPr id="32" name="Straight Connector 31"/>
          <p:cNvCxnSpPr/>
          <p:nvPr/>
        </p:nvCxnSpPr>
        <p:spPr>
          <a:xfrm rot="5400000">
            <a:off x="442918" y="6657181"/>
            <a:ext cx="128587"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5" r:id="rId9"/>
  </p:sldLayoutIdLst>
  <p:transition>
    <p:fade/>
  </p:transition>
  <p:hf hdr="0" dt="0"/>
  <p:txStyles>
    <p:titleStyle>
      <a:lvl1pPr algn="l" defTabSz="914400" rtl="0" eaLnBrk="1" latinLnBrk="0" hangingPunct="1">
        <a:lnSpc>
          <a:spcPct val="100000"/>
        </a:lnSpc>
        <a:spcBef>
          <a:spcPct val="0"/>
        </a:spcBef>
        <a:buNone/>
        <a:defRPr sz="2400" b="1" kern="1200">
          <a:solidFill>
            <a:schemeClr val="accent2"/>
          </a:solidFill>
          <a:effectLst/>
          <a:latin typeface="+mj-lt"/>
          <a:ea typeface="+mj-ea"/>
          <a:cs typeface="+mj-cs"/>
        </a:defRPr>
      </a:lvl1pPr>
    </p:titleStyle>
    <p:bodyStyle>
      <a:lvl1pPr marL="342900" indent="-342900" algn="l" defTabSz="914400" rtl="0" eaLnBrk="1" latinLnBrk="0" hangingPunct="1">
        <a:spcBef>
          <a:spcPts val="800"/>
        </a:spcBef>
        <a:spcAft>
          <a:spcPts val="1000"/>
        </a:spcAft>
        <a:buSzPct val="95000"/>
        <a:buFontTx/>
        <a:buBlip>
          <a:blip r:embed="rId13"/>
        </a:buBlip>
        <a:defRPr sz="2200" kern="1200">
          <a:solidFill>
            <a:schemeClr val="tx1"/>
          </a:solidFill>
          <a:latin typeface="+mn-lt"/>
          <a:ea typeface="+mn-ea"/>
          <a:cs typeface="+mn-cs"/>
        </a:defRPr>
      </a:lvl1pPr>
      <a:lvl2pPr marL="742950" indent="-285750" algn="l" defTabSz="914400" rtl="0" eaLnBrk="1" latinLnBrk="0" hangingPunct="1">
        <a:spcBef>
          <a:spcPts val="600"/>
        </a:spcBef>
        <a:spcAft>
          <a:spcPts val="600"/>
        </a:spcAft>
        <a:buClr>
          <a:schemeClr val="bg1">
            <a:lumMod val="50000"/>
          </a:schemeClr>
        </a:buClr>
        <a:buFont typeface="Wingdings" panose="05000000000000000000" pitchFamily="2" charset="2"/>
        <a:buChar char="Ø"/>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19.gif"/><Relationship Id="rId3" Type="http://schemas.openxmlformats.org/officeDocument/2006/relationships/image" Target="../media/image14.jpeg"/><Relationship Id="rId7" Type="http://schemas.openxmlformats.org/officeDocument/2006/relationships/image" Target="../media/image18.gif"/><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image" Target="../media/image17.gif"/><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png"/><Relationship Id="rId9" Type="http://schemas.openxmlformats.org/officeDocument/2006/relationships/image" Target="../media/image20.png"/></Relationships>
</file>

<file path=ppt/slides/_rels/slide4.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37.jpeg"/><Relationship Id="rId2" Type="http://schemas.openxmlformats.org/officeDocument/2006/relationships/slideLayout" Target="../slideLayouts/slideLayout3.xml"/><Relationship Id="rId1" Type="http://schemas.openxmlformats.org/officeDocument/2006/relationships/vmlDrawing" Target="../drawings/vmlDrawing1.vml"/><Relationship Id="rId6" Type="http://schemas.openxmlformats.org/officeDocument/2006/relationships/image" Target="../media/image38.png"/><Relationship Id="rId5" Type="http://schemas.openxmlformats.org/officeDocument/2006/relationships/oleObject" Target="../embeddings/oleObject1.bin"/><Relationship Id="rId4" Type="http://schemas.openxmlformats.org/officeDocument/2006/relationships/image" Target="../media/image40.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3.xml"/><Relationship Id="rId1" Type="http://schemas.openxmlformats.org/officeDocument/2006/relationships/vmlDrawing" Target="../drawings/vmlDrawing2.v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 Id="rId4" Type="http://schemas.openxmlformats.org/officeDocument/2006/relationships/image" Target="../media/image51.pn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54.png"/><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9" name="AutoShape 4"/>
          <p:cNvSpPr>
            <a:spLocks noChangeAspect="1" noChangeArrowheads="1"/>
          </p:cNvSpPr>
          <p:nvPr/>
        </p:nvSpPr>
        <p:spPr bwMode="auto">
          <a:xfrm>
            <a:off x="733425" y="4179888"/>
            <a:ext cx="7678738" cy="1524000"/>
          </a:xfrm>
          <a:prstGeom prst="rect">
            <a:avLst/>
          </a:prstGeom>
          <a:noFill/>
          <a:ln w="9525">
            <a:noFill/>
            <a:miter lim="800000"/>
            <a:headEnd/>
            <a:tailEnd/>
          </a:ln>
        </p:spPr>
        <p:txBody>
          <a:bodyPr anchor="ctr"/>
          <a:lstStyle/>
          <a:p>
            <a:pPr algn="ctr"/>
            <a:endParaRPr lang="en-GB" sz="3900" b="1" dirty="0">
              <a:solidFill>
                <a:schemeClr val="tx1"/>
              </a:solidFill>
            </a:endParaRPr>
          </a:p>
        </p:txBody>
      </p:sp>
      <p:sp>
        <p:nvSpPr>
          <p:cNvPr id="1031" name="Rectangle 6"/>
          <p:cNvSpPr>
            <a:spLocks noChangeArrowheads="1"/>
          </p:cNvSpPr>
          <p:nvPr/>
        </p:nvSpPr>
        <p:spPr bwMode="auto">
          <a:xfrm>
            <a:off x="223838" y="6283325"/>
            <a:ext cx="2741612" cy="347663"/>
          </a:xfrm>
          <a:prstGeom prst="rect">
            <a:avLst/>
          </a:prstGeom>
          <a:noFill/>
          <a:ln w="9525">
            <a:noFill/>
            <a:miter lim="800000"/>
            <a:headEnd/>
            <a:tailEnd/>
          </a:ln>
        </p:spPr>
        <p:txBody>
          <a:bodyPr anchor="ctr"/>
          <a:lstStyle/>
          <a:p>
            <a:r>
              <a:rPr lang="en-US" sz="1000" b="1" dirty="0">
                <a:solidFill>
                  <a:schemeClr val="bg1"/>
                </a:solidFill>
              </a:rPr>
              <a:t>TranscenData Proprietary</a:t>
            </a:r>
          </a:p>
          <a:p>
            <a:r>
              <a:rPr lang="en-US" sz="1000" b="1" dirty="0" smtClean="0">
                <a:solidFill>
                  <a:schemeClr val="bg1"/>
                </a:solidFill>
              </a:rPr>
              <a:t>Confidential</a:t>
            </a:r>
            <a:endParaRPr lang="en-US" sz="1000" b="1" dirty="0">
              <a:solidFill>
                <a:schemeClr val="bg1"/>
              </a:solidFill>
            </a:endParaRPr>
          </a:p>
        </p:txBody>
      </p:sp>
      <p:sp>
        <p:nvSpPr>
          <p:cNvPr id="11" name="Rectangle 2"/>
          <p:cNvSpPr txBox="1">
            <a:spLocks/>
          </p:cNvSpPr>
          <p:nvPr/>
        </p:nvSpPr>
        <p:spPr bwMode="auto">
          <a:xfrm>
            <a:off x="909289" y="2616647"/>
            <a:ext cx="7050890" cy="2379894"/>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lgn="ctr">
              <a:defRPr/>
            </a:pPr>
            <a: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t/>
            </a:r>
            <a:b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br>
            <a: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t/>
            </a:r>
            <a:b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br>
            <a:r>
              <a:rPr lang="fr-FR" sz="4000" b="1" kern="0" dirty="0" smtClean="0">
                <a:solidFill>
                  <a:schemeClr val="bg1"/>
                </a:solidFill>
                <a:latin typeface="+mj-lt"/>
                <a:ea typeface="+mj-ea"/>
                <a:cs typeface="Arial" charset="0"/>
              </a:rPr>
              <a:t>Support AP242</a:t>
            </a:r>
          </a:p>
          <a:p>
            <a:pPr lvl="0" algn="ctr">
              <a:defRPr/>
            </a:pPr>
            <a:r>
              <a:rPr lang="fr-FR" sz="4000" b="1" kern="0" dirty="0" smtClean="0">
                <a:solidFill>
                  <a:schemeClr val="bg1"/>
                </a:solidFill>
                <a:latin typeface="+mj-lt"/>
                <a:ea typeface="+mj-ea"/>
                <a:cs typeface="Arial" charset="0"/>
              </a:rPr>
              <a:t>Solution </a:t>
            </a:r>
            <a: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t>d’Interopérabilité</a:t>
            </a:r>
            <a:r>
              <a:rPr kumimoji="0" lang="fr-FR" sz="4000" b="1" i="0" u="none" strike="noStrike" kern="0" cap="none" spc="0" normalizeH="0" noProof="0" dirty="0" smtClean="0">
                <a:ln>
                  <a:noFill/>
                </a:ln>
                <a:solidFill>
                  <a:schemeClr val="bg1"/>
                </a:solidFill>
                <a:effectLst/>
                <a:uLnTx/>
                <a:uFillTx/>
                <a:latin typeface="+mj-lt"/>
                <a:ea typeface="+mj-ea"/>
                <a:cs typeface="Arial" charset="0"/>
              </a:rPr>
              <a:t> </a:t>
            </a:r>
            <a:r>
              <a:rPr kumimoji="0" lang="fr-FR" sz="4000" b="1" i="0" u="none" strike="noStrike" kern="0" cap="none" spc="0" normalizeH="0" baseline="0" noProof="0" dirty="0" smtClean="0">
                <a:ln>
                  <a:noFill/>
                </a:ln>
                <a:solidFill>
                  <a:schemeClr val="bg1"/>
                </a:solidFill>
                <a:effectLst/>
                <a:uLnTx/>
                <a:uFillTx/>
                <a:latin typeface="+mj-lt"/>
                <a:ea typeface="+mj-ea"/>
                <a:cs typeface="Arial" charset="0"/>
              </a:rPr>
              <a:t>ITI TranscenData</a:t>
            </a:r>
            <a:r>
              <a:rPr kumimoji="0" lang="fr-FR" sz="2000" b="1" i="0" u="none" strike="noStrike" kern="0" cap="none" spc="0" normalizeH="0" baseline="0" noProof="0" dirty="0" smtClean="0">
                <a:ln>
                  <a:noFill/>
                </a:ln>
                <a:solidFill>
                  <a:schemeClr val="bg1"/>
                </a:solidFill>
                <a:effectLst/>
                <a:uLnTx/>
                <a:uFillTx/>
                <a:latin typeface="+mj-lt"/>
                <a:ea typeface="+mj-ea"/>
                <a:cs typeface="Arial" charset="0"/>
              </a:rPr>
              <a:t/>
            </a:r>
            <a:br>
              <a:rPr kumimoji="0" lang="fr-FR" sz="2000" b="1" i="0" u="none" strike="noStrike" kern="0" cap="none" spc="0" normalizeH="0" baseline="0" noProof="0" dirty="0" smtClean="0">
                <a:ln>
                  <a:noFill/>
                </a:ln>
                <a:solidFill>
                  <a:schemeClr val="bg1"/>
                </a:solidFill>
                <a:effectLst/>
                <a:uLnTx/>
                <a:uFillTx/>
                <a:latin typeface="+mj-lt"/>
                <a:ea typeface="+mj-ea"/>
                <a:cs typeface="Arial" charset="0"/>
              </a:rPr>
            </a:br>
            <a:endParaRPr kumimoji="0" lang="fr-FR" sz="2000" b="1" i="0" u="none" strike="noStrike" kern="0" cap="none" spc="0" normalizeH="0" baseline="0" noProof="0" dirty="0" smtClean="0">
              <a:ln>
                <a:noFill/>
              </a:ln>
              <a:solidFill>
                <a:schemeClr val="bg1"/>
              </a:solidFill>
              <a:effectLst/>
              <a:uLnTx/>
              <a:uFillTx/>
              <a:latin typeface="+mj-lt"/>
              <a:ea typeface="+mj-ea"/>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2000" b="1" i="0" u="none" strike="noStrike" kern="0" cap="none" spc="0" normalizeH="0" baseline="0" noProof="0" dirty="0" smtClean="0">
                <a:ln>
                  <a:noFill/>
                </a:ln>
                <a:solidFill>
                  <a:schemeClr val="bg1"/>
                </a:solidFill>
                <a:effectLst/>
                <a:uLnTx/>
                <a:uFillTx/>
                <a:latin typeface="+mj-lt"/>
                <a:ea typeface="+mj-ea"/>
                <a:cs typeface="Arial" charset="0"/>
              </a:rPr>
              <a:t>26 </a:t>
            </a:r>
            <a:r>
              <a:rPr lang="fr-FR" sz="1800" b="1" kern="0" dirty="0" smtClean="0">
                <a:solidFill>
                  <a:schemeClr val="bg1"/>
                </a:solidFill>
                <a:latin typeface="+mj-lt"/>
                <a:ea typeface="+mj-ea"/>
                <a:cs typeface="Arial" charset="0"/>
              </a:rPr>
              <a:t>Mars </a:t>
            </a:r>
            <a:r>
              <a:rPr kumimoji="0" lang="fr-FR" sz="1800" b="1" i="0" u="none" strike="noStrike" kern="0" cap="none" spc="0" normalizeH="0" baseline="0" noProof="0" dirty="0" smtClean="0">
                <a:ln>
                  <a:noFill/>
                </a:ln>
                <a:solidFill>
                  <a:schemeClr val="bg1"/>
                </a:solidFill>
                <a:effectLst/>
                <a:uLnTx/>
                <a:uFillTx/>
                <a:latin typeface="+mj-lt"/>
                <a:ea typeface="+mj-ea"/>
                <a:cs typeface="Arial" charset="0"/>
              </a:rPr>
              <a:t>2014</a:t>
            </a:r>
            <a:endParaRPr kumimoji="0" lang="fr-FR" sz="4000" b="1" i="0" u="none" strike="noStrike" kern="0" cap="none" spc="0" normalizeH="0" baseline="0" noProof="0" dirty="0" smtClean="0">
              <a:ln>
                <a:noFill/>
              </a:ln>
              <a:solidFill>
                <a:schemeClr val="bg1"/>
              </a:solidFill>
              <a:effectLst/>
              <a:uLnTx/>
              <a:uFillTx/>
              <a:latin typeface="+mj-lt"/>
              <a:ea typeface="+mj-ea"/>
              <a:cs typeface="Arial" charset="0"/>
            </a:endParaRPr>
          </a:p>
        </p:txBody>
      </p:sp>
      <p:sp>
        <p:nvSpPr>
          <p:cNvPr id="5" name="Rectangle 4"/>
          <p:cNvSpPr>
            <a:spLocks noChangeArrowheads="1"/>
          </p:cNvSpPr>
          <p:nvPr/>
        </p:nvSpPr>
        <p:spPr bwMode="auto">
          <a:xfrm>
            <a:off x="0" y="4593639"/>
            <a:ext cx="3352800" cy="925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type="none" w="med" len="lg"/>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7925" tIns="38963" rIns="77925" bIns="38963">
            <a:spAutoFit/>
          </a:bodyPr>
          <a:lstStyle/>
          <a:p>
            <a:pPr algn="l" eaLnBrk="0" hangingPunct="0">
              <a:spcBef>
                <a:spcPct val="0"/>
              </a:spcBef>
              <a:spcAft>
                <a:spcPct val="0"/>
              </a:spcAft>
              <a:buClrTx/>
              <a:buFontTx/>
              <a:buNone/>
            </a:pPr>
            <a:r>
              <a:rPr lang="fr-FR" sz="1100" dirty="0">
                <a:solidFill>
                  <a:schemeClr val="bg1"/>
                </a:solidFill>
              </a:rPr>
              <a:t>Vincent SIMON</a:t>
            </a:r>
          </a:p>
          <a:p>
            <a:pPr algn="l" eaLnBrk="0" hangingPunct="0">
              <a:spcBef>
                <a:spcPct val="0"/>
              </a:spcBef>
              <a:spcAft>
                <a:spcPct val="0"/>
              </a:spcAft>
              <a:buClrTx/>
              <a:buFontTx/>
              <a:buNone/>
            </a:pPr>
            <a:r>
              <a:rPr lang="fr-FR" sz="1100" b="0" dirty="0">
                <a:solidFill>
                  <a:schemeClr val="bg1"/>
                </a:solidFill>
              </a:rPr>
              <a:t>Responsable Échanges de données CAO</a:t>
            </a:r>
          </a:p>
          <a:p>
            <a:pPr algn="l" eaLnBrk="0" hangingPunct="0">
              <a:spcBef>
                <a:spcPct val="0"/>
              </a:spcBef>
              <a:spcAft>
                <a:spcPct val="0"/>
              </a:spcAft>
              <a:buClrTx/>
              <a:buFontTx/>
              <a:buNone/>
            </a:pPr>
            <a:r>
              <a:rPr lang="fr-FR" sz="1100" b="0" dirty="0">
                <a:solidFill>
                  <a:schemeClr val="bg1"/>
                </a:solidFill>
              </a:rPr>
              <a:t>CAD INTEROP</a:t>
            </a:r>
          </a:p>
          <a:p>
            <a:pPr algn="l" eaLnBrk="0" hangingPunct="0">
              <a:spcBef>
                <a:spcPct val="0"/>
              </a:spcBef>
              <a:spcAft>
                <a:spcPct val="0"/>
              </a:spcAft>
              <a:buClrTx/>
              <a:buFontTx/>
              <a:buNone/>
            </a:pPr>
            <a:r>
              <a:rPr lang="fr-FR" sz="1100" b="0" dirty="0">
                <a:solidFill>
                  <a:schemeClr val="bg1"/>
                </a:solidFill>
              </a:rPr>
              <a:t>+33 6 </a:t>
            </a:r>
            <a:r>
              <a:rPr lang="fr-FR" sz="1100" b="0" dirty="0" smtClean="0">
                <a:solidFill>
                  <a:schemeClr val="bg1"/>
                </a:solidFill>
              </a:rPr>
              <a:t>68 80 58 02</a:t>
            </a:r>
            <a:endParaRPr lang="fr-FR" sz="1100" b="0" dirty="0">
              <a:solidFill>
                <a:schemeClr val="bg1"/>
              </a:solidFill>
            </a:endParaRPr>
          </a:p>
          <a:p>
            <a:pPr algn="l" eaLnBrk="0" hangingPunct="0">
              <a:spcBef>
                <a:spcPct val="0"/>
              </a:spcBef>
              <a:spcAft>
                <a:spcPct val="0"/>
              </a:spcAft>
              <a:buClrTx/>
              <a:buFontTx/>
              <a:buNone/>
            </a:pPr>
            <a:r>
              <a:rPr lang="fr-FR" sz="1100" dirty="0">
                <a:solidFill>
                  <a:schemeClr val="bg1"/>
                </a:solidFill>
              </a:rPr>
              <a:t>v</a:t>
            </a:r>
            <a:r>
              <a:rPr lang="fr-FR" sz="1100" b="0" dirty="0" smtClean="0">
                <a:solidFill>
                  <a:schemeClr val="bg1"/>
                </a:solidFill>
              </a:rPr>
              <a:t>incent.simon@cadinterop.fr</a:t>
            </a:r>
            <a:endParaRPr lang="fr-FR" sz="1100" b="0" dirty="0">
              <a:solidFill>
                <a:schemeClr val="bg1"/>
              </a:solidFill>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7" name="Rectangle 2"/>
          <p:cNvSpPr>
            <a:spLocks noGrp="1" noChangeArrowheads="1"/>
          </p:cNvSpPr>
          <p:nvPr>
            <p:ph type="title"/>
          </p:nvPr>
        </p:nvSpPr>
        <p:spPr/>
        <p:txBody>
          <a:bodyPr/>
          <a:lstStyle/>
          <a:p>
            <a:r>
              <a:rPr lang="fr-FR" smtClean="0"/>
              <a:t>CAD Interop &amp; ITI TranscenData</a:t>
            </a:r>
          </a:p>
        </p:txBody>
      </p:sp>
      <p:sp>
        <p:nvSpPr>
          <p:cNvPr id="8194" name="Espace réservé du contenu 12"/>
          <p:cNvSpPr>
            <a:spLocks noGrp="1"/>
          </p:cNvSpPr>
          <p:nvPr>
            <p:ph idx="1"/>
          </p:nvPr>
        </p:nvSpPr>
        <p:spPr/>
        <p:txBody>
          <a:bodyPr/>
          <a:lstStyle/>
          <a:p>
            <a:r>
              <a:rPr lang="fr-FR" dirty="0" smtClean="0"/>
              <a:t>CAD Interop</a:t>
            </a:r>
          </a:p>
          <a:p>
            <a:pPr lvl="1"/>
            <a:r>
              <a:rPr lang="fr-FR" dirty="0" smtClean="0"/>
              <a:t>Distributeur ITI Transcendata, Europe</a:t>
            </a:r>
          </a:p>
          <a:p>
            <a:pPr lvl="1"/>
            <a:r>
              <a:rPr lang="fr-FR" dirty="0" smtClean="0"/>
              <a:t>Partenariat depuis plus de 15 ans</a:t>
            </a:r>
          </a:p>
          <a:p>
            <a:r>
              <a:rPr lang="fr-FR" dirty="0" smtClean="0"/>
              <a:t>ITI Transcendata</a:t>
            </a:r>
          </a:p>
          <a:p>
            <a:pPr lvl="1"/>
            <a:r>
              <a:rPr lang="fr-FR" dirty="0" smtClean="0"/>
              <a:t>Fondé en 1983, Actionnariat privé</a:t>
            </a:r>
          </a:p>
          <a:p>
            <a:pPr lvl="1"/>
            <a:r>
              <a:rPr lang="fr-FR" dirty="0" smtClean="0"/>
              <a:t>Siège social - Cincinnati, OH</a:t>
            </a:r>
          </a:p>
          <a:p>
            <a:pPr lvl="1"/>
            <a:r>
              <a:rPr lang="fr-FR" dirty="0" smtClean="0"/>
              <a:t>Présence Amérique du Nord, Europe, Asie</a:t>
            </a:r>
          </a:p>
          <a:p>
            <a:r>
              <a:rPr lang="fr-FR" dirty="0" smtClean="0"/>
              <a:t>Interopérabilité CAO</a:t>
            </a:r>
          </a:p>
          <a:p>
            <a:pPr lvl="1"/>
            <a:r>
              <a:rPr lang="fr-FR" dirty="0" smtClean="0"/>
              <a:t>Conversion, vérification et validation de données</a:t>
            </a:r>
          </a:p>
        </p:txBody>
      </p:sp>
      <p:sp>
        <p:nvSpPr>
          <p:cNvPr id="8196" name="Espace réservé du numéro de diapositive 4"/>
          <p:cNvSpPr>
            <a:spLocks noGrp="1"/>
          </p:cNvSpPr>
          <p:nvPr>
            <p:ph type="sldNum" sz="quarter" idx="12"/>
          </p:nvPr>
        </p:nvSpPr>
        <p:spPr/>
        <p:txBody>
          <a:bodyPr/>
          <a:lstStyle/>
          <a:p>
            <a:r>
              <a:rPr lang="en-US" smtClean="0"/>
              <a:t>- </a:t>
            </a:r>
            <a:fld id="{09AA7B99-36DC-4AA8-B031-23D77096C4BD}" type="slidenum">
              <a:rPr lang="en-US" smtClean="0"/>
              <a:pPr/>
              <a:t>2</a:t>
            </a:fld>
            <a:r>
              <a:rPr lang="en-US" smtClean="0"/>
              <a:t> -</a:t>
            </a:r>
            <a:endParaRPr lang="en-US"/>
          </a:p>
        </p:txBody>
      </p:sp>
      <p:sp>
        <p:nvSpPr>
          <p:cNvPr id="8195" name="Espace réservé du pied de page 3"/>
          <p:cNvSpPr>
            <a:spLocks noGrp="1"/>
          </p:cNvSpPr>
          <p:nvPr>
            <p:ph type="ftr" sz="quarter" idx="11"/>
          </p:nvPr>
        </p:nvSpPr>
        <p:spPr>
          <a:xfrm>
            <a:off x="501865" y="6483352"/>
            <a:ext cx="2305881" cy="365125"/>
          </a:xfrm>
        </p:spPr>
        <p:txBody>
          <a:bodyPr/>
          <a:lstStyle/>
          <a:p>
            <a:r>
              <a:rPr lang="en-US" dirty="0" smtClean="0"/>
              <a:t>ITI Transcendata confidential</a:t>
            </a:r>
            <a:endParaRPr lang="en-US" dirty="0"/>
          </a:p>
        </p:txBody>
      </p:sp>
      <p:sp>
        <p:nvSpPr>
          <p:cNvPr id="8198" name="Text Box 7"/>
          <p:cNvSpPr txBox="1">
            <a:spLocks noChangeArrowheads="1"/>
          </p:cNvSpPr>
          <p:nvPr/>
        </p:nvSpPr>
        <p:spPr bwMode="auto">
          <a:xfrm>
            <a:off x="4190136" y="882126"/>
            <a:ext cx="4867835" cy="294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925" tIns="38963" rIns="77925" bIns="38963">
            <a:spAutoFit/>
          </a:bodyPr>
          <a:lstStyle>
            <a:lvl1pPr eaLnBrk="0" hangingPunct="0">
              <a:defRPr sz="2000" b="1">
                <a:solidFill>
                  <a:schemeClr val="tx2"/>
                </a:solidFill>
                <a:latin typeface="Arial" charset="0"/>
              </a:defRPr>
            </a:lvl1pPr>
            <a:lvl2pPr marL="742950" indent="-285750" eaLnBrk="0" hangingPunct="0">
              <a:defRPr sz="2000" b="1">
                <a:solidFill>
                  <a:schemeClr val="tx2"/>
                </a:solidFill>
                <a:latin typeface="Arial" charset="0"/>
              </a:defRPr>
            </a:lvl2pPr>
            <a:lvl3pPr marL="1143000" indent="-228600" eaLnBrk="0" hangingPunct="0">
              <a:defRPr sz="2000" b="1">
                <a:solidFill>
                  <a:schemeClr val="tx2"/>
                </a:solidFill>
                <a:latin typeface="Arial" charset="0"/>
              </a:defRPr>
            </a:lvl3pPr>
            <a:lvl4pPr marL="1600200" indent="-228600" eaLnBrk="0" hangingPunct="0">
              <a:defRPr sz="2000" b="1">
                <a:solidFill>
                  <a:schemeClr val="tx2"/>
                </a:solidFill>
                <a:latin typeface="Arial" charset="0"/>
              </a:defRPr>
            </a:lvl4pPr>
            <a:lvl5pPr marL="2057400" indent="-228600" eaLnBrk="0" hangingPunct="0">
              <a:defRPr sz="2000" b="1">
                <a:solidFill>
                  <a:schemeClr val="tx2"/>
                </a:solidFill>
                <a:latin typeface="Arial" charset="0"/>
              </a:defRPr>
            </a:lvl5pPr>
            <a:lvl6pPr marL="2514600" indent="-228600" algn="ctr" eaLnBrk="0" fontAlgn="base" hangingPunct="0">
              <a:spcBef>
                <a:spcPct val="25000"/>
              </a:spcBef>
              <a:spcAft>
                <a:spcPct val="25000"/>
              </a:spcAft>
              <a:buClr>
                <a:schemeClr val="tx2"/>
              </a:buClr>
              <a:buFont typeface="Wingdings" pitchFamily="2" charset="2"/>
              <a:defRPr sz="2000" b="1">
                <a:solidFill>
                  <a:schemeClr val="tx2"/>
                </a:solidFill>
                <a:latin typeface="Arial" charset="0"/>
              </a:defRPr>
            </a:lvl6pPr>
            <a:lvl7pPr marL="2971800" indent="-228600" algn="ctr" eaLnBrk="0" fontAlgn="base" hangingPunct="0">
              <a:spcBef>
                <a:spcPct val="25000"/>
              </a:spcBef>
              <a:spcAft>
                <a:spcPct val="25000"/>
              </a:spcAft>
              <a:buClr>
                <a:schemeClr val="tx2"/>
              </a:buClr>
              <a:buFont typeface="Wingdings" pitchFamily="2" charset="2"/>
              <a:defRPr sz="2000" b="1">
                <a:solidFill>
                  <a:schemeClr val="tx2"/>
                </a:solidFill>
                <a:latin typeface="Arial" charset="0"/>
              </a:defRPr>
            </a:lvl7pPr>
            <a:lvl8pPr marL="3429000" indent="-228600" algn="ctr" eaLnBrk="0" fontAlgn="base" hangingPunct="0">
              <a:spcBef>
                <a:spcPct val="25000"/>
              </a:spcBef>
              <a:spcAft>
                <a:spcPct val="25000"/>
              </a:spcAft>
              <a:buClr>
                <a:schemeClr val="tx2"/>
              </a:buClr>
              <a:buFont typeface="Wingdings" pitchFamily="2" charset="2"/>
              <a:defRPr sz="2000" b="1">
                <a:solidFill>
                  <a:schemeClr val="tx2"/>
                </a:solidFill>
                <a:latin typeface="Arial" charset="0"/>
              </a:defRPr>
            </a:lvl8pPr>
            <a:lvl9pPr marL="3886200" indent="-228600" algn="ctr" eaLnBrk="0" fontAlgn="base" hangingPunct="0">
              <a:spcBef>
                <a:spcPct val="25000"/>
              </a:spcBef>
              <a:spcAft>
                <a:spcPct val="25000"/>
              </a:spcAft>
              <a:buClr>
                <a:schemeClr val="tx2"/>
              </a:buClr>
              <a:buFont typeface="Wingdings" pitchFamily="2" charset="2"/>
              <a:defRPr sz="2000" b="1">
                <a:solidFill>
                  <a:schemeClr val="tx2"/>
                </a:solidFill>
                <a:latin typeface="Arial" charset="0"/>
              </a:defRPr>
            </a:lvl9pPr>
          </a:lstStyle>
          <a:p>
            <a:pPr eaLnBrk="1" hangingPunct="1">
              <a:spcBef>
                <a:spcPct val="50000"/>
              </a:spcBef>
            </a:pPr>
            <a:r>
              <a:rPr lang="fr-FR" sz="1400" i="1" dirty="0">
                <a:solidFill>
                  <a:srgbClr val="5F5F5F"/>
                </a:solidFill>
              </a:rPr>
              <a:t>Un partenariat pour l’interopérabilité des données CAO</a:t>
            </a:r>
          </a:p>
        </p:txBody>
      </p:sp>
      <p:pic>
        <p:nvPicPr>
          <p:cNvPr id="9" name="Picture 1" descr="C:\Users\arc\Marketing\logos\TranscenData\Latest\ITI Transcendata.png"/>
          <p:cNvPicPr>
            <a:picLocks noChangeAspect="1" noChangeArrowheads="1"/>
          </p:cNvPicPr>
          <p:nvPr/>
        </p:nvPicPr>
        <p:blipFill>
          <a:blip r:embed="rId3" cstate="screen"/>
          <a:srcRect/>
          <a:stretch>
            <a:fillRect/>
          </a:stretch>
        </p:blipFill>
        <p:spPr bwMode="auto">
          <a:xfrm>
            <a:off x="1657898" y="5046174"/>
            <a:ext cx="6141072" cy="877297"/>
          </a:xfrm>
          <a:prstGeom prst="rect">
            <a:avLst/>
          </a:prstGeom>
          <a:noFill/>
        </p:spPr>
      </p:pic>
      <p:pic>
        <p:nvPicPr>
          <p:cNvPr id="10" name="Picture 8" descr="M:\Banque image\CAD Interop\logo\CAD-logo2-jpg-300.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154982" y="1993205"/>
            <a:ext cx="2616632" cy="190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667505"/>
      </p:ext>
    </p:extLst>
  </p:cSld>
  <p:clrMapOvr>
    <a:masterClrMapping/>
  </p:clrMapOvr>
  <p:transition>
    <p:pull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r-FR" dirty="0" smtClean="0"/>
              <a:t>Implication d’ITI Transcendata dans l’élaboration des normes</a:t>
            </a:r>
            <a:endParaRPr lang="fr-FR" dirty="0"/>
          </a:p>
        </p:txBody>
      </p:sp>
      <p:sp>
        <p:nvSpPr>
          <p:cNvPr id="3" name="Content Placeholder 2"/>
          <p:cNvSpPr>
            <a:spLocks noGrp="1"/>
          </p:cNvSpPr>
          <p:nvPr>
            <p:ph idx="1"/>
          </p:nvPr>
        </p:nvSpPr>
        <p:spPr>
          <a:xfrm>
            <a:off x="108860" y="990601"/>
            <a:ext cx="8926652" cy="3262992"/>
          </a:xfrm>
        </p:spPr>
        <p:txBody>
          <a:bodyPr>
            <a:normAutofit/>
          </a:bodyPr>
          <a:lstStyle/>
          <a:p>
            <a:pPr>
              <a:spcBef>
                <a:spcPts val="0"/>
              </a:spcBef>
              <a:spcAft>
                <a:spcPts val="1800"/>
              </a:spcAft>
            </a:pPr>
            <a:r>
              <a:rPr lang="fr-FR" sz="2000" dirty="0" smtClean="0"/>
              <a:t>Développement de solution autour de </a:t>
            </a:r>
            <a:r>
              <a:rPr lang="fr-FR" dirty="0"/>
              <a:t>STEP pour des projets clients</a:t>
            </a:r>
            <a:endParaRPr lang="fr-FR" sz="2000" dirty="0" smtClean="0"/>
          </a:p>
          <a:p>
            <a:pPr>
              <a:spcBef>
                <a:spcPts val="0"/>
              </a:spcBef>
              <a:spcAft>
                <a:spcPts val="1800"/>
              </a:spcAft>
            </a:pPr>
            <a:r>
              <a:rPr lang="fr-FR" sz="2000" dirty="0" smtClean="0"/>
              <a:t>Participation aux différents groupes de travail et forums d’implémentation des normes</a:t>
            </a:r>
          </a:p>
        </p:txBody>
      </p:sp>
      <p:sp>
        <p:nvSpPr>
          <p:cNvPr id="4" name="Slide Number Placeholder 3"/>
          <p:cNvSpPr>
            <a:spLocks noGrp="1"/>
          </p:cNvSpPr>
          <p:nvPr>
            <p:ph type="sldNum" sz="quarter" idx="12"/>
          </p:nvPr>
        </p:nvSpPr>
        <p:spPr/>
        <p:txBody>
          <a:bodyPr/>
          <a:lstStyle/>
          <a:p>
            <a:fld id="{2F50A4AF-5D91-480F-AAC7-9B12C97E34E7}" type="slidenum">
              <a:rPr lang="en-US" smtClean="0">
                <a:solidFill>
                  <a:prstClr val="white"/>
                </a:solidFill>
              </a:rPr>
              <a:pPr/>
              <a:t>3</a:t>
            </a:fld>
            <a:endParaRPr lang="en-US" dirty="0">
              <a:solidFill>
                <a:prstClr val="white"/>
              </a:solidFill>
            </a:endParaRPr>
          </a:p>
        </p:txBody>
      </p:sp>
      <p:grpSp>
        <p:nvGrpSpPr>
          <p:cNvPr id="19" name="Group 18"/>
          <p:cNvGrpSpPr/>
          <p:nvPr/>
        </p:nvGrpSpPr>
        <p:grpSpPr>
          <a:xfrm>
            <a:off x="291310" y="3129236"/>
            <a:ext cx="8181678" cy="1708099"/>
            <a:chOff x="319069" y="2285886"/>
            <a:chExt cx="8181678" cy="1708099"/>
          </a:xfrm>
        </p:grpSpPr>
        <p:pic>
          <p:nvPicPr>
            <p:cNvPr id="6" name="Picture 10" descr="pdesinc"/>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04994" y="2303067"/>
              <a:ext cx="883959" cy="952375"/>
            </a:xfrm>
            <a:prstGeom prst="rect">
              <a:avLst/>
            </a:prstGeom>
            <a:noFill/>
            <a:ln w="9525">
              <a:noFill/>
              <a:miter lim="800000"/>
              <a:headEnd/>
              <a:tailEnd/>
            </a:ln>
          </p:spPr>
        </p:pic>
        <p:pic>
          <p:nvPicPr>
            <p:cNvPr id="8" name="Picture 24" descr="ProStep_iViP-Logo-neu_50mm"/>
            <p:cNvPicPr>
              <a:picLocks noChangeAspect="1" noChangeArrowheads="1"/>
            </p:cNvPicPr>
            <p:nvPr/>
          </p:nvPicPr>
          <p:blipFill>
            <a:blip r:embed="rId3" cstate="print"/>
            <a:srcRect/>
            <a:stretch>
              <a:fillRect/>
            </a:stretch>
          </p:blipFill>
          <p:spPr bwMode="auto">
            <a:xfrm>
              <a:off x="1709007" y="2379594"/>
              <a:ext cx="1202496" cy="755378"/>
            </a:xfrm>
            <a:prstGeom prst="rect">
              <a:avLst/>
            </a:prstGeom>
            <a:noFill/>
            <a:ln w="9525">
              <a:noFill/>
              <a:miter lim="800000"/>
              <a:headEnd/>
              <a:tailEnd/>
            </a:ln>
          </p:spPr>
        </p:pic>
        <p:pic>
          <p:nvPicPr>
            <p:cNvPr id="1027"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11829" y="2386035"/>
              <a:ext cx="1638179" cy="647652"/>
            </a:xfrm>
            <a:prstGeom prst="rect">
              <a:avLst/>
            </a:prstGeom>
            <a:noFill/>
            <a:ln w="9525">
              <a:noFill/>
              <a:miter lim="800000"/>
              <a:headEnd/>
              <a:tailEnd/>
            </a:ln>
          </p:spPr>
        </p:pic>
        <p:pic>
          <p:nvPicPr>
            <p:cNvPr id="11" name="Picture 10" descr="cax-if_02.jpg"/>
            <p:cNvPicPr>
              <a:picLocks noChangeAspect="1"/>
            </p:cNvPicPr>
            <p:nvPr/>
          </p:nvPicPr>
          <p:blipFill>
            <a:blip r:embed="rId5" cstate="print"/>
            <a:stretch>
              <a:fillRect/>
            </a:stretch>
          </p:blipFill>
          <p:spPr>
            <a:xfrm>
              <a:off x="3144817" y="2285886"/>
              <a:ext cx="1944915" cy="875212"/>
            </a:xfrm>
            <a:prstGeom prst="rect">
              <a:avLst/>
            </a:prstGeom>
          </p:spPr>
        </p:pic>
        <p:pic>
          <p:nvPicPr>
            <p:cNvPr id="12" name="Picture 11" descr="AIA_logo.gif"/>
            <p:cNvPicPr>
              <a:picLocks noChangeAspect="1"/>
            </p:cNvPicPr>
            <p:nvPr/>
          </p:nvPicPr>
          <p:blipFill>
            <a:blip r:embed="rId6" cstate="print"/>
            <a:stretch>
              <a:fillRect/>
            </a:stretch>
          </p:blipFill>
          <p:spPr>
            <a:xfrm>
              <a:off x="4794206" y="3322967"/>
              <a:ext cx="1190625" cy="666750"/>
            </a:xfrm>
            <a:prstGeom prst="rect">
              <a:avLst/>
            </a:prstGeom>
          </p:spPr>
        </p:pic>
        <p:pic>
          <p:nvPicPr>
            <p:cNvPr id="13" name="Picture 12" descr="AIAG_logo.gif"/>
            <p:cNvPicPr>
              <a:picLocks noChangeAspect="1"/>
            </p:cNvPicPr>
            <p:nvPr/>
          </p:nvPicPr>
          <p:blipFill>
            <a:blip r:embed="rId7" cstate="print"/>
            <a:stretch>
              <a:fillRect/>
            </a:stretch>
          </p:blipFill>
          <p:spPr>
            <a:xfrm>
              <a:off x="2570857" y="3374860"/>
              <a:ext cx="1809750" cy="619125"/>
            </a:xfrm>
            <a:prstGeom prst="rect">
              <a:avLst/>
            </a:prstGeom>
          </p:spPr>
        </p:pic>
        <p:pic>
          <p:nvPicPr>
            <p:cNvPr id="14" name="Picture 13" descr="AIAA_logo.gif"/>
            <p:cNvPicPr>
              <a:picLocks noChangeAspect="1"/>
            </p:cNvPicPr>
            <p:nvPr/>
          </p:nvPicPr>
          <p:blipFill>
            <a:blip r:embed="rId8" cstate="print"/>
            <a:stretch>
              <a:fillRect/>
            </a:stretch>
          </p:blipFill>
          <p:spPr>
            <a:xfrm>
              <a:off x="319069" y="3395997"/>
              <a:ext cx="1771650" cy="476250"/>
            </a:xfrm>
            <a:prstGeom prst="rect">
              <a:avLst/>
            </a:prstGeom>
          </p:spPr>
        </p:pic>
        <p:pic>
          <p:nvPicPr>
            <p:cNvPr id="1028" name="Picture 4"/>
            <p:cNvPicPr>
              <a:picLocks noChangeAspect="1" noChangeArrowheads="1"/>
            </p:cNvPicPr>
            <p:nvPr/>
          </p:nvPicPr>
          <p:blipFill>
            <a:blip r:embed="rId9" cstate="print"/>
            <a:srcRect/>
            <a:stretch>
              <a:fillRect/>
            </a:stretch>
          </p:blipFill>
          <p:spPr bwMode="auto">
            <a:xfrm>
              <a:off x="7510147" y="3411284"/>
              <a:ext cx="990600" cy="457200"/>
            </a:xfrm>
            <a:prstGeom prst="rect">
              <a:avLst/>
            </a:prstGeom>
            <a:noFill/>
            <a:ln w="9525">
              <a:noFill/>
              <a:miter lim="800000"/>
              <a:headEnd/>
              <a:tailEnd/>
            </a:ln>
          </p:spPr>
        </p:pic>
        <p:sp>
          <p:nvSpPr>
            <p:cNvPr id="16" name="TextBox 15"/>
            <p:cNvSpPr txBox="1"/>
            <p:nvPr/>
          </p:nvSpPr>
          <p:spPr>
            <a:xfrm>
              <a:off x="5325227" y="2499246"/>
              <a:ext cx="1088572" cy="461665"/>
            </a:xfrm>
            <a:prstGeom prst="rect">
              <a:avLst/>
            </a:prstGeom>
            <a:noFill/>
          </p:spPr>
          <p:txBody>
            <a:bodyPr wrap="square" rtlCol="0">
              <a:spAutoFit/>
            </a:bodyPr>
            <a:lstStyle/>
            <a:p>
              <a:pPr fontAlgn="auto">
                <a:spcBef>
                  <a:spcPts val="0"/>
                </a:spcBef>
                <a:spcAft>
                  <a:spcPts val="0"/>
                </a:spcAft>
              </a:pPr>
              <a:r>
                <a:rPr lang="en-GB" b="1" dirty="0" smtClean="0">
                  <a:solidFill>
                    <a:prstClr val="black"/>
                  </a:solidFill>
                  <a:latin typeface="Arial Black" pitchFamily="34" charset="0"/>
                </a:rPr>
                <a:t>JT-IF</a:t>
              </a:r>
              <a:endParaRPr lang="en-GB" b="1" dirty="0">
                <a:solidFill>
                  <a:prstClr val="black"/>
                </a:solidFill>
                <a:latin typeface="Arial Black" pitchFamily="34" charset="0"/>
              </a:endParaRPr>
            </a:p>
          </p:txBody>
        </p:sp>
        <p:pic>
          <p:nvPicPr>
            <p:cNvPr id="17" name="Picture 16" descr="homepage_banner.jpg"/>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6177105" y="3430131"/>
              <a:ext cx="1055077" cy="430947"/>
            </a:xfrm>
            <a:prstGeom prst="rect">
              <a:avLst/>
            </a:prstGeom>
          </p:spPr>
        </p:pic>
      </p:grpSp>
      <p:sp>
        <p:nvSpPr>
          <p:cNvPr id="20" name="Footer Placeholder 4"/>
          <p:cNvSpPr>
            <a:spLocks noGrp="1"/>
          </p:cNvSpPr>
          <p:nvPr>
            <p:ph type="ftr" sz="quarter" idx="11"/>
          </p:nvPr>
        </p:nvSpPr>
        <p:spPr>
          <a:xfrm>
            <a:off x="501650" y="6483350"/>
            <a:ext cx="3722007" cy="365125"/>
          </a:xfrm>
        </p:spPr>
        <p:txBody>
          <a:bodyPr/>
          <a:lstStyle/>
          <a:p>
            <a:pPr>
              <a:defRPr/>
            </a:pPr>
            <a:r>
              <a:rPr lang="en-US" smtClean="0">
                <a:solidFill>
                  <a:srgbClr val="FFFFFF"/>
                </a:solidFill>
              </a:rPr>
              <a:t>ITI Transcendata confidential</a:t>
            </a:r>
            <a:endParaRPr lang="en-US" dirty="0">
              <a:solidFill>
                <a:srgbClr val="FFFFFF"/>
              </a:solidFill>
            </a:endParaRP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p:cNvSpPr>
          <p:nvPr>
            <p:ph type="title"/>
          </p:nvPr>
        </p:nvSpPr>
        <p:spPr/>
        <p:txBody>
          <a:bodyPr>
            <a:normAutofit/>
          </a:bodyPr>
          <a:lstStyle/>
          <a:p>
            <a:r>
              <a:rPr lang="fr-FR" altLang="ja-JP" dirty="0" smtClean="0"/>
              <a:t>Les solutions d’interopérabilité ITI Transcendata</a:t>
            </a:r>
          </a:p>
        </p:txBody>
      </p:sp>
      <p:sp>
        <p:nvSpPr>
          <p:cNvPr id="6" name="Slide Number Placeholder 3"/>
          <p:cNvSpPr>
            <a:spLocks noGrp="1"/>
          </p:cNvSpPr>
          <p:nvPr>
            <p:ph type="sldNum" sz="quarter" idx="12"/>
          </p:nvPr>
        </p:nvSpPr>
        <p:spPr>
          <a:prstGeom prst="rect">
            <a:avLst/>
          </a:prstGeom>
        </p:spPr>
        <p:txBody>
          <a:bodyPr/>
          <a:lstStyle/>
          <a:p>
            <a:pPr>
              <a:defRPr/>
            </a:pPr>
            <a:fld id="{B61B53D3-3B0E-4C3D-AD07-E5CE45FE9BCF}" type="slidenum">
              <a:rPr lang="en-US">
                <a:solidFill>
                  <a:prstClr val="white"/>
                </a:solidFill>
              </a:rPr>
              <a:pPr>
                <a:defRPr/>
              </a:pPr>
              <a:t>4</a:t>
            </a:fld>
            <a:endParaRPr lang="en-US" dirty="0">
              <a:solidFill>
                <a:prstClr val="white"/>
              </a:solidFill>
            </a:endParaRPr>
          </a:p>
        </p:txBody>
      </p:sp>
      <p:sp>
        <p:nvSpPr>
          <p:cNvPr id="47" name="Footer Placeholder 4"/>
          <p:cNvSpPr>
            <a:spLocks noGrp="1"/>
          </p:cNvSpPr>
          <p:nvPr>
            <p:ph type="ftr" sz="quarter" idx="11"/>
          </p:nvPr>
        </p:nvSpPr>
        <p:spPr>
          <a:xfrm>
            <a:off x="501866" y="6483352"/>
            <a:ext cx="2398880" cy="365125"/>
          </a:xfrm>
        </p:spPr>
        <p:txBody>
          <a:bodyPr/>
          <a:lstStyle/>
          <a:p>
            <a:pPr>
              <a:defRPr/>
            </a:pPr>
            <a:r>
              <a:rPr lang="en-US" dirty="0" smtClean="0">
                <a:solidFill>
                  <a:srgbClr val="FFFFFF"/>
                </a:solidFill>
              </a:rPr>
              <a:t>ITI Transcendata confidential</a:t>
            </a:r>
            <a:endParaRPr lang="en-US" dirty="0">
              <a:solidFill>
                <a:srgbClr val="FFFFFF"/>
              </a:solidFill>
            </a:endParaRPr>
          </a:p>
        </p:txBody>
      </p:sp>
      <p:sp>
        <p:nvSpPr>
          <p:cNvPr id="39" name="Rounded Rectangle 38"/>
          <p:cNvSpPr/>
          <p:nvPr/>
        </p:nvSpPr>
        <p:spPr bwMode="auto">
          <a:xfrm>
            <a:off x="89804" y="4535066"/>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a:latin typeface="+mj-lt"/>
              <a:ea typeface="+mj-ea"/>
              <a:cs typeface="+mj-cs"/>
            </a:endParaRPr>
          </a:p>
        </p:txBody>
      </p:sp>
      <p:sp>
        <p:nvSpPr>
          <p:cNvPr id="13" name="Rectangle 3"/>
          <p:cNvSpPr txBox="1">
            <a:spLocks/>
          </p:cNvSpPr>
          <p:nvPr/>
        </p:nvSpPr>
        <p:spPr>
          <a:xfrm>
            <a:off x="1450758" y="5013167"/>
            <a:ext cx="2855413" cy="1209047"/>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Conversion avec historique ou BREP</a:t>
            </a:r>
          </a:p>
          <a:p>
            <a:pPr fontAlgn="auto">
              <a:spcBef>
                <a:spcPts val="0"/>
              </a:spcBef>
              <a:spcAft>
                <a:spcPts val="900"/>
              </a:spcAft>
              <a:buSzPct val="95000"/>
              <a:defRPr/>
            </a:pPr>
            <a:r>
              <a:rPr lang="fr-FR" sz="1800" b="1" dirty="0" smtClean="0">
                <a:solidFill>
                  <a:prstClr val="black"/>
                </a:solidFill>
                <a:latin typeface="Arial"/>
              </a:rPr>
              <a:t>Collaboration et Migration CAO</a:t>
            </a:r>
          </a:p>
        </p:txBody>
      </p:sp>
      <p:pic>
        <p:nvPicPr>
          <p:cNvPr id="10" name="Picture 30" descr="Proficiency"/>
          <p:cNvPicPr>
            <a:picLocks noChangeAspect="1" noChangeArrowheads="1"/>
          </p:cNvPicPr>
          <p:nvPr/>
        </p:nvPicPr>
        <p:blipFill>
          <a:blip r:embed="rId2" cstate="screen"/>
          <a:srcRect/>
          <a:stretch>
            <a:fillRect/>
          </a:stretch>
        </p:blipFill>
        <p:spPr bwMode="auto">
          <a:xfrm rot="25936">
            <a:off x="1531269" y="4669712"/>
            <a:ext cx="2200408" cy="403672"/>
          </a:xfrm>
          <a:prstGeom prst="rect">
            <a:avLst/>
          </a:prstGeom>
          <a:noFill/>
          <a:ln w="9525" algn="in">
            <a:noFill/>
            <a:miter lim="800000"/>
            <a:headEnd/>
            <a:tailEnd/>
          </a:ln>
        </p:spPr>
      </p:pic>
      <p:sp>
        <p:nvSpPr>
          <p:cNvPr id="42" name="Rounded Rectangle 41"/>
          <p:cNvSpPr/>
          <p:nvPr/>
        </p:nvSpPr>
        <p:spPr bwMode="auto">
          <a:xfrm>
            <a:off x="4605574" y="824884"/>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a:latin typeface="+mj-lt"/>
              <a:ea typeface="+mj-ea"/>
              <a:cs typeface="+mj-cs"/>
            </a:endParaRPr>
          </a:p>
        </p:txBody>
      </p:sp>
      <p:pic>
        <p:nvPicPr>
          <p:cNvPr id="9" name="Picture 29" descr="CADIQ"/>
          <p:cNvPicPr>
            <a:picLocks noChangeAspect="1" noChangeArrowheads="1"/>
          </p:cNvPicPr>
          <p:nvPr/>
        </p:nvPicPr>
        <p:blipFill>
          <a:blip r:embed="rId3" cstate="screen"/>
          <a:srcRect/>
          <a:stretch>
            <a:fillRect/>
          </a:stretch>
        </p:blipFill>
        <p:spPr bwMode="auto">
          <a:xfrm>
            <a:off x="6051289" y="945582"/>
            <a:ext cx="1443876" cy="317753"/>
          </a:xfrm>
          <a:prstGeom prst="rect">
            <a:avLst/>
          </a:prstGeom>
          <a:noFill/>
          <a:ln w="9525" algn="in">
            <a:noFill/>
            <a:miter lim="800000"/>
            <a:headEnd/>
            <a:tailEnd/>
          </a:ln>
        </p:spPr>
      </p:pic>
      <p:sp>
        <p:nvSpPr>
          <p:cNvPr id="15" name="Rectangle 3"/>
          <p:cNvSpPr txBox="1">
            <a:spLocks/>
          </p:cNvSpPr>
          <p:nvPr/>
        </p:nvSpPr>
        <p:spPr>
          <a:xfrm>
            <a:off x="5957385" y="1297920"/>
            <a:ext cx="2944143" cy="1268076"/>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Vérification et Comparaison CAO 3D</a:t>
            </a:r>
          </a:p>
          <a:p>
            <a:pPr fontAlgn="auto">
              <a:spcBef>
                <a:spcPts val="0"/>
              </a:spcBef>
              <a:spcAft>
                <a:spcPts val="900"/>
              </a:spcAft>
              <a:buSzPct val="95000"/>
              <a:defRPr/>
            </a:pPr>
            <a:r>
              <a:rPr lang="fr-FR" sz="1800" b="1" dirty="0" smtClean="0">
                <a:solidFill>
                  <a:prstClr val="black"/>
                </a:solidFill>
                <a:latin typeface="Arial"/>
              </a:rPr>
              <a:t>Validation de processus PLM</a:t>
            </a:r>
          </a:p>
        </p:txBody>
      </p:sp>
      <p:pic>
        <p:nvPicPr>
          <p:cNvPr id="214018" name="Picture 2"/>
          <p:cNvPicPr>
            <a:picLocks noChangeAspect="1" noChangeArrowheads="1"/>
          </p:cNvPicPr>
          <p:nvPr/>
        </p:nvPicPr>
        <p:blipFill>
          <a:blip r:embed="rId4" cstate="screen"/>
          <a:srcRect/>
          <a:stretch>
            <a:fillRect/>
          </a:stretch>
        </p:blipFill>
        <p:spPr bwMode="auto">
          <a:xfrm>
            <a:off x="4741103" y="1266865"/>
            <a:ext cx="1189546" cy="900390"/>
          </a:xfrm>
          <a:prstGeom prst="rect">
            <a:avLst/>
          </a:prstGeom>
          <a:ln>
            <a:noFill/>
          </a:ln>
          <a:effectLst>
            <a:outerShdw blurRad="190500" algn="tl" rotWithShape="0">
              <a:srgbClr val="000000">
                <a:alpha val="70000"/>
              </a:srgbClr>
            </a:outerShdw>
          </a:effectLst>
        </p:spPr>
      </p:pic>
      <p:sp>
        <p:nvSpPr>
          <p:cNvPr id="40" name="Rounded Rectangle 39"/>
          <p:cNvSpPr/>
          <p:nvPr/>
        </p:nvSpPr>
        <p:spPr bwMode="auto">
          <a:xfrm>
            <a:off x="89804" y="2679975"/>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a:latin typeface="+mj-lt"/>
              <a:ea typeface="+mj-ea"/>
              <a:cs typeface="+mj-cs"/>
            </a:endParaRPr>
          </a:p>
        </p:txBody>
      </p:sp>
      <p:pic>
        <p:nvPicPr>
          <p:cNvPr id="8" name="Picture 28" descr="CADfix"/>
          <p:cNvPicPr>
            <a:picLocks noChangeAspect="1" noChangeArrowheads="1"/>
          </p:cNvPicPr>
          <p:nvPr/>
        </p:nvPicPr>
        <p:blipFill>
          <a:blip r:embed="rId5" cstate="screen"/>
          <a:srcRect/>
          <a:stretch>
            <a:fillRect/>
          </a:stretch>
        </p:blipFill>
        <p:spPr bwMode="auto">
          <a:xfrm>
            <a:off x="1535519" y="2834792"/>
            <a:ext cx="1456824" cy="311575"/>
          </a:xfrm>
          <a:prstGeom prst="rect">
            <a:avLst/>
          </a:prstGeom>
          <a:ln w="9525" cap="flat" cmpd="sng" algn="ctr">
            <a:noFill/>
            <a:prstDash val="solid"/>
            <a:miter lim="800000"/>
            <a:headEnd type="none" w="med" len="med"/>
            <a:tailEnd type="none" w="med" len="med"/>
          </a:ln>
          <a:effectLst/>
        </p:spPr>
      </p:pic>
      <p:sp>
        <p:nvSpPr>
          <p:cNvPr id="14" name="Rectangle 3"/>
          <p:cNvSpPr txBox="1">
            <a:spLocks/>
          </p:cNvSpPr>
          <p:nvPr/>
        </p:nvSpPr>
        <p:spPr>
          <a:xfrm>
            <a:off x="1441615" y="3158076"/>
            <a:ext cx="2918263" cy="1268076"/>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Conversion, Réparation et Simplification CAO BREP</a:t>
            </a:r>
          </a:p>
          <a:p>
            <a:pPr fontAlgn="auto">
              <a:spcBef>
                <a:spcPts val="0"/>
              </a:spcBef>
              <a:spcAft>
                <a:spcPts val="900"/>
              </a:spcAft>
              <a:buSzPct val="95000"/>
              <a:defRPr/>
            </a:pPr>
            <a:r>
              <a:rPr lang="fr-FR" sz="1800" b="1" dirty="0" smtClean="0">
                <a:solidFill>
                  <a:prstClr val="black"/>
                </a:solidFill>
                <a:latin typeface="Arial"/>
              </a:rPr>
              <a:t>Intégration possible</a:t>
            </a:r>
          </a:p>
        </p:txBody>
      </p:sp>
      <p:pic>
        <p:nvPicPr>
          <p:cNvPr id="214020" name="Picture 4"/>
          <p:cNvPicPr>
            <a:picLocks noChangeAspect="1" noChangeArrowheads="1"/>
          </p:cNvPicPr>
          <p:nvPr/>
        </p:nvPicPr>
        <p:blipFill>
          <a:blip r:embed="rId6" cstate="screen"/>
          <a:srcRect/>
          <a:stretch>
            <a:fillRect/>
          </a:stretch>
        </p:blipFill>
        <p:spPr bwMode="auto">
          <a:xfrm>
            <a:off x="236450" y="3134224"/>
            <a:ext cx="1199076" cy="883844"/>
          </a:xfrm>
          <a:prstGeom prst="rect">
            <a:avLst/>
          </a:prstGeom>
          <a:ln>
            <a:noFill/>
          </a:ln>
          <a:effectLst>
            <a:outerShdw blurRad="190500" algn="tl" rotWithShape="0">
              <a:srgbClr val="000000">
                <a:alpha val="70000"/>
              </a:srgbClr>
            </a:outerShdw>
          </a:effectLst>
        </p:spPr>
      </p:pic>
      <p:sp>
        <p:nvSpPr>
          <p:cNvPr id="44" name="Rounded Rectangle 43"/>
          <p:cNvSpPr/>
          <p:nvPr/>
        </p:nvSpPr>
        <p:spPr bwMode="auto">
          <a:xfrm>
            <a:off x="4605574" y="2679975"/>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a:latin typeface="+mj-lt"/>
              <a:ea typeface="+mj-ea"/>
              <a:cs typeface="+mj-cs"/>
            </a:endParaRPr>
          </a:p>
        </p:txBody>
      </p:sp>
      <p:pic>
        <p:nvPicPr>
          <p:cNvPr id="11" name="Picture 31" descr="DEXcenter"/>
          <p:cNvPicPr>
            <a:picLocks noChangeAspect="1" noChangeArrowheads="1"/>
          </p:cNvPicPr>
          <p:nvPr/>
        </p:nvPicPr>
        <p:blipFill>
          <a:blip r:embed="rId7" cstate="screen"/>
          <a:srcRect/>
          <a:stretch>
            <a:fillRect/>
          </a:stretch>
        </p:blipFill>
        <p:spPr bwMode="auto">
          <a:xfrm>
            <a:off x="6061875" y="2900412"/>
            <a:ext cx="2128303" cy="305535"/>
          </a:xfrm>
          <a:prstGeom prst="rect">
            <a:avLst/>
          </a:prstGeom>
          <a:noFill/>
          <a:ln w="9525" algn="in">
            <a:noFill/>
            <a:miter lim="800000"/>
            <a:headEnd/>
            <a:tailEnd/>
          </a:ln>
        </p:spPr>
      </p:pic>
      <p:sp>
        <p:nvSpPr>
          <p:cNvPr id="16" name="Rectangle 3"/>
          <p:cNvSpPr txBox="1">
            <a:spLocks/>
          </p:cNvSpPr>
          <p:nvPr/>
        </p:nvSpPr>
        <p:spPr>
          <a:xfrm>
            <a:off x="5966527" y="3360418"/>
            <a:ext cx="2777977" cy="960650"/>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Automatisation des échanges et intégration chaine de fournisseur</a:t>
            </a:r>
          </a:p>
        </p:txBody>
      </p:sp>
      <p:sp>
        <p:nvSpPr>
          <p:cNvPr id="43" name="Rounded Rectangle 42"/>
          <p:cNvSpPr/>
          <p:nvPr/>
        </p:nvSpPr>
        <p:spPr bwMode="auto">
          <a:xfrm>
            <a:off x="4605574" y="4535066"/>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a:latin typeface="+mj-lt"/>
              <a:ea typeface="+mj-ea"/>
              <a:cs typeface="+mj-cs"/>
            </a:endParaRPr>
          </a:p>
        </p:txBody>
      </p:sp>
      <p:sp>
        <p:nvSpPr>
          <p:cNvPr id="24" name="Rectangle 3"/>
          <p:cNvSpPr txBox="1">
            <a:spLocks/>
          </p:cNvSpPr>
          <p:nvPr/>
        </p:nvSpPr>
        <p:spPr>
          <a:xfrm>
            <a:off x="6040004" y="5040758"/>
            <a:ext cx="3007012" cy="1293385"/>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Génération de modèles 3D PMI à partir de 2D+3D</a:t>
            </a:r>
          </a:p>
          <a:p>
            <a:pPr fontAlgn="auto">
              <a:spcBef>
                <a:spcPts val="0"/>
              </a:spcBef>
              <a:spcAft>
                <a:spcPts val="900"/>
              </a:spcAft>
              <a:buSzPct val="95000"/>
              <a:defRPr/>
            </a:pPr>
            <a:r>
              <a:rPr lang="fr-FR" sz="1800" b="1" dirty="0" smtClean="0">
                <a:solidFill>
                  <a:prstClr val="black"/>
                </a:solidFill>
                <a:latin typeface="Arial"/>
              </a:rPr>
              <a:t>Migration MBD</a:t>
            </a:r>
          </a:p>
        </p:txBody>
      </p:sp>
      <p:pic>
        <p:nvPicPr>
          <p:cNvPr id="19" name="Picture 2" descr="C:\users\arc\Marketing\logos\TranscenData\Latest\DrawtoPMI.png"/>
          <p:cNvPicPr>
            <a:picLocks noChangeAspect="1" noChangeArrowheads="1"/>
          </p:cNvPicPr>
          <p:nvPr/>
        </p:nvPicPr>
        <p:blipFill>
          <a:blip r:embed="rId8" cstate="screen"/>
          <a:srcRect/>
          <a:stretch>
            <a:fillRect/>
          </a:stretch>
        </p:blipFill>
        <p:spPr bwMode="auto">
          <a:xfrm>
            <a:off x="6135351" y="4687630"/>
            <a:ext cx="2451041" cy="318543"/>
          </a:xfrm>
          <a:prstGeom prst="rect">
            <a:avLst/>
          </a:prstGeom>
          <a:noFill/>
        </p:spPr>
      </p:pic>
      <p:pic>
        <p:nvPicPr>
          <p:cNvPr id="214022" name="Picture 6"/>
          <p:cNvPicPr>
            <a:picLocks noChangeAspect="1" noChangeArrowheads="1"/>
          </p:cNvPicPr>
          <p:nvPr/>
        </p:nvPicPr>
        <p:blipFill>
          <a:blip r:embed="rId9" cstate="screen"/>
          <a:srcRect/>
          <a:stretch>
            <a:fillRect/>
          </a:stretch>
        </p:blipFill>
        <p:spPr bwMode="auto">
          <a:xfrm>
            <a:off x="4972730" y="5247357"/>
            <a:ext cx="1013956" cy="943718"/>
          </a:xfrm>
          <a:prstGeom prst="rect">
            <a:avLst/>
          </a:prstGeom>
          <a:ln>
            <a:noFill/>
          </a:ln>
          <a:effectLst>
            <a:outerShdw blurRad="190500" algn="tl" rotWithShape="0">
              <a:srgbClr val="000000">
                <a:alpha val="70000"/>
              </a:srgbClr>
            </a:outerShdw>
          </a:effectLst>
        </p:spPr>
      </p:pic>
      <p:pic>
        <p:nvPicPr>
          <p:cNvPr id="214023" name="Picture 7"/>
          <p:cNvPicPr>
            <a:picLocks noChangeAspect="1" noChangeArrowheads="1"/>
          </p:cNvPicPr>
          <p:nvPr/>
        </p:nvPicPr>
        <p:blipFill>
          <a:blip r:embed="rId10" cstate="screen"/>
          <a:srcRect/>
          <a:stretch>
            <a:fillRect/>
          </a:stretch>
        </p:blipFill>
        <p:spPr bwMode="auto">
          <a:xfrm>
            <a:off x="4859017" y="4760176"/>
            <a:ext cx="855704" cy="611900"/>
          </a:xfrm>
          <a:prstGeom prst="rect">
            <a:avLst/>
          </a:prstGeom>
          <a:ln>
            <a:noFill/>
          </a:ln>
          <a:effectLst>
            <a:outerShdw blurRad="190500" algn="tl" rotWithShape="0">
              <a:srgbClr val="000000">
                <a:alpha val="70000"/>
              </a:srgbClr>
            </a:outerShdw>
          </a:effectLst>
        </p:spPr>
      </p:pic>
      <p:sp>
        <p:nvSpPr>
          <p:cNvPr id="41" name="Rounded Rectangle 40"/>
          <p:cNvSpPr/>
          <p:nvPr/>
        </p:nvSpPr>
        <p:spPr bwMode="auto">
          <a:xfrm>
            <a:off x="89804" y="824884"/>
            <a:ext cx="4448732" cy="1782034"/>
          </a:xfrm>
          <a:prstGeom prst="roundRect">
            <a:avLst>
              <a:gd name="adj" fmla="val 6397"/>
            </a:avLst>
          </a:prstGeom>
          <a:ln w="9525" cap="flat" cmpd="sng" algn="ctr">
            <a:noFill/>
            <a:prstDash val="solid"/>
            <a:miter lim="800000"/>
            <a:headEnd type="none" w="med" len="med"/>
            <a:tailEnd type="none" w="med" len="med"/>
          </a:ln>
          <a:effectLst/>
        </p:spPr>
        <p:style>
          <a:lnRef idx="0">
            <a:scrgbClr r="0" g="0" b="0"/>
          </a:lnRef>
          <a:fillRef idx="1003">
            <a:schemeClr val="lt1"/>
          </a:fillRef>
          <a:effectRef idx="0">
            <a:scrgbClr r="0" g="0" b="0"/>
          </a:effectRef>
          <a:fontRef idx="major"/>
        </p:style>
        <p:txBody>
          <a:bodyPr vert="horz" wrap="none" lIns="91440" tIns="45720" rIns="91440" bIns="45720" numCol="1" rtlCol="0" anchor="t" anchorCtr="0" compatLnSpc="1">
            <a:prstTxWarp prst="textNoShape">
              <a:avLst/>
            </a:prstTxWarp>
          </a:bodyPr>
          <a:lstStyle/>
          <a:p>
            <a:endParaRPr lang="en-GB" dirty="0" smtClean="0"/>
          </a:p>
        </p:txBody>
      </p:sp>
      <p:sp>
        <p:nvSpPr>
          <p:cNvPr id="17" name="Rectangle 3"/>
          <p:cNvSpPr txBox="1">
            <a:spLocks/>
          </p:cNvSpPr>
          <p:nvPr/>
        </p:nvSpPr>
        <p:spPr>
          <a:xfrm>
            <a:off x="1441616" y="1464507"/>
            <a:ext cx="3045538" cy="838041"/>
          </a:xfrm>
          <a:prstGeom prst="rect">
            <a:avLst/>
          </a:prstGeom>
          <a:noFill/>
        </p:spPr>
        <p:txBody>
          <a:bodyPr vert="horz" lIns="91440" tIns="45720" rIns="91440" bIns="45720" rtlCol="0">
            <a:noAutofit/>
          </a:bodyPr>
          <a:lstStyle/>
          <a:p>
            <a:pPr fontAlgn="auto">
              <a:spcBef>
                <a:spcPts val="0"/>
              </a:spcBef>
              <a:spcAft>
                <a:spcPts val="900"/>
              </a:spcAft>
              <a:buSzPct val="95000"/>
              <a:defRPr/>
            </a:pPr>
            <a:r>
              <a:rPr lang="fr-FR" sz="1800" b="1" dirty="0" smtClean="0">
                <a:solidFill>
                  <a:prstClr val="black"/>
                </a:solidFill>
                <a:latin typeface="Arial"/>
              </a:rPr>
              <a:t>Outil et librairie de développement</a:t>
            </a:r>
          </a:p>
        </p:txBody>
      </p:sp>
      <p:pic>
        <p:nvPicPr>
          <p:cNvPr id="38" name="Picture 37" descr="PDElib.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535912" y="1006856"/>
            <a:ext cx="1410468" cy="313655"/>
          </a:xfrm>
          <a:prstGeom prst="rect">
            <a:avLst/>
          </a:prstGeom>
        </p:spPr>
      </p:pic>
      <p:pic>
        <p:nvPicPr>
          <p:cNvPr id="836610" name="Picture 2"/>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368653" y="5056040"/>
            <a:ext cx="934669" cy="93466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36611" name="Picture 3" descr="M:\Banque image\ITI\Illustrations\PDElib.png"/>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282036" y="1186675"/>
            <a:ext cx="1107903" cy="1115873"/>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836612" name="Picture 4" descr="M:\Banque image\ITI\Illustrations\DEXserver.png"/>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4699195" y="3290775"/>
            <a:ext cx="1175348" cy="5876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Support AP242 pour PDElib &amp; GDX</a:t>
            </a:r>
            <a:endParaRPr lang="en-GB" dirty="0"/>
          </a:p>
        </p:txBody>
      </p:sp>
      <p:sp>
        <p:nvSpPr>
          <p:cNvPr id="3" name="Content Placeholder 2"/>
          <p:cNvSpPr>
            <a:spLocks noGrp="1"/>
          </p:cNvSpPr>
          <p:nvPr>
            <p:ph idx="1"/>
          </p:nvPr>
        </p:nvSpPr>
        <p:spPr/>
        <p:txBody>
          <a:bodyPr/>
          <a:lstStyle/>
          <a:p>
            <a:r>
              <a:rPr lang="fr-FR" dirty="0" smtClean="0"/>
              <a:t>Outil et librairie de développement pour </a:t>
            </a:r>
            <a:r>
              <a:rPr lang="en-US" dirty="0" smtClean="0"/>
              <a:t>applications</a:t>
            </a:r>
            <a:br>
              <a:rPr lang="en-US" dirty="0" smtClean="0"/>
            </a:br>
            <a:r>
              <a:rPr lang="fr-FR" dirty="0" smtClean="0"/>
              <a:t>d’échange de données CAO</a:t>
            </a:r>
          </a:p>
          <a:p>
            <a:r>
              <a:rPr lang="fr-FR" dirty="0" smtClean="0"/>
              <a:t>GDX est un format propriétaire intégré à </a:t>
            </a:r>
            <a:r>
              <a:rPr lang="fr-FR" dirty="0" err="1" smtClean="0"/>
              <a:t>PDElib</a:t>
            </a:r>
            <a:endParaRPr lang="fr-FR" dirty="0" smtClean="0"/>
          </a:p>
          <a:p>
            <a:pPr lvl="0"/>
            <a:r>
              <a:rPr lang="fr-FR" dirty="0" smtClean="0"/>
              <a:t>Compatibilité AP242</a:t>
            </a:r>
          </a:p>
          <a:p>
            <a:pPr lvl="1">
              <a:lnSpc>
                <a:spcPct val="150000"/>
              </a:lnSpc>
            </a:pPr>
            <a:r>
              <a:rPr lang="fr-FR" dirty="0" smtClean="0"/>
              <a:t>Structure d’assemblage, géométrie et attributs</a:t>
            </a:r>
          </a:p>
          <a:p>
            <a:pPr lvl="1">
              <a:lnSpc>
                <a:spcPct val="150000"/>
              </a:lnSpc>
            </a:pPr>
            <a:r>
              <a:rPr lang="fr-FR" dirty="0" smtClean="0"/>
              <a:t>Représentation sémantique et graphique de données PMI</a:t>
            </a:r>
          </a:p>
          <a:p>
            <a:pPr lvl="1">
              <a:lnSpc>
                <a:spcPct val="150000"/>
              </a:lnSpc>
            </a:pPr>
            <a:r>
              <a:rPr lang="fr-FR" dirty="0" smtClean="0"/>
              <a:t>Préservation des relations entre géométrie et élément PMI</a:t>
            </a:r>
          </a:p>
          <a:p>
            <a:pPr lvl="1">
              <a:lnSpc>
                <a:spcPct val="150000"/>
              </a:lnSpc>
            </a:pPr>
            <a:r>
              <a:rPr lang="fr-FR" dirty="0" smtClean="0"/>
              <a:t>Support des entités PMI basées sur les 2 formats : </a:t>
            </a:r>
            <a:r>
              <a:rPr lang="fr-FR" dirty="0" err="1" smtClean="0"/>
              <a:t>Polylines</a:t>
            </a:r>
            <a:r>
              <a:rPr lang="fr-FR" dirty="0" smtClean="0"/>
              <a:t> &amp; </a:t>
            </a:r>
            <a:r>
              <a:rPr lang="fr-FR" dirty="0" err="1" smtClean="0"/>
              <a:t>Tessellated</a:t>
            </a:r>
            <a:endParaRPr lang="fr-FR" dirty="0" smtClean="0"/>
          </a:p>
          <a:p>
            <a:pPr lvl="1">
              <a:lnSpc>
                <a:spcPct val="150000"/>
              </a:lnSpc>
            </a:pPr>
            <a:r>
              <a:rPr lang="fr-FR" dirty="0" smtClean="0"/>
              <a:t>Correspondance entre AP242 et GDX permettant vérification, validation et import dans les solutions CADIQ et CADfix</a:t>
            </a:r>
          </a:p>
          <a:p>
            <a:endParaRPr lang="en-GB" dirty="0"/>
          </a:p>
        </p:txBody>
      </p:sp>
      <p:sp>
        <p:nvSpPr>
          <p:cNvPr id="4" name="Slide Number Placeholder 3"/>
          <p:cNvSpPr>
            <a:spLocks noGrp="1"/>
          </p:cNvSpPr>
          <p:nvPr>
            <p:ph type="sldNum" sz="quarter" idx="12"/>
          </p:nvPr>
        </p:nvSpPr>
        <p:spPr/>
        <p:txBody>
          <a:bodyPr/>
          <a:lstStyle/>
          <a:p>
            <a:fld id="{E7E4D7DB-5E01-4217-997D-449BD2488A83}" type="slidenum">
              <a:rPr lang="en-US" smtClean="0"/>
              <a:pPr/>
              <a:t>5</a:t>
            </a:fld>
            <a:endParaRPr lang="en-US" dirty="0"/>
          </a:p>
        </p:txBody>
      </p:sp>
      <p:sp>
        <p:nvSpPr>
          <p:cNvPr id="5" name="Footer Placeholder 4"/>
          <p:cNvSpPr>
            <a:spLocks noGrp="1"/>
          </p:cNvSpPr>
          <p:nvPr>
            <p:ph type="ftr" sz="quarter" idx="11"/>
          </p:nvPr>
        </p:nvSpPr>
        <p:spPr/>
        <p:txBody>
          <a:bodyPr/>
          <a:lstStyle/>
          <a:p>
            <a:r>
              <a:rPr lang="en-US" smtClean="0"/>
              <a:t>ITI Transcendata confidential</a:t>
            </a:r>
            <a:endParaRPr lang="en-US" dirty="0"/>
          </a:p>
        </p:txBody>
      </p:sp>
      <p:pic>
        <p:nvPicPr>
          <p:cNvPr id="8" name="Picture 7" descr="PDElib.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66232" y="425812"/>
            <a:ext cx="1954730" cy="434687"/>
          </a:xfrm>
          <a:prstGeom prst="rect">
            <a:avLst/>
          </a:prstGeom>
        </p:spPr>
      </p:pic>
      <p:pic>
        <p:nvPicPr>
          <p:cNvPr id="9" name="Picture 3" descr="M:\Banque image\ITI\Illustrations\PDElib.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499452" y="1159210"/>
            <a:ext cx="2288290" cy="2304752"/>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Support STEP AP242 pour CADfix </a:t>
            </a:r>
            <a:endParaRPr lang="en-GB" dirty="0"/>
          </a:p>
        </p:txBody>
      </p:sp>
      <p:sp>
        <p:nvSpPr>
          <p:cNvPr id="3" name="Content Placeholder 2"/>
          <p:cNvSpPr>
            <a:spLocks noGrp="1"/>
          </p:cNvSpPr>
          <p:nvPr>
            <p:ph idx="1"/>
          </p:nvPr>
        </p:nvSpPr>
        <p:spPr>
          <a:xfrm>
            <a:off x="108860" y="813916"/>
            <a:ext cx="6149436" cy="5516359"/>
          </a:xfrm>
        </p:spPr>
        <p:txBody>
          <a:bodyPr/>
          <a:lstStyle/>
          <a:p>
            <a:r>
              <a:rPr lang="fr-FR" dirty="0" smtClean="0"/>
              <a:t>CADfix est une solution de conversion, de réparation et de simplification multi-CAO</a:t>
            </a:r>
          </a:p>
          <a:p>
            <a:r>
              <a:rPr lang="fr-FR" dirty="0" smtClean="0"/>
              <a:t>Utilisation </a:t>
            </a:r>
            <a:r>
              <a:rPr lang="fr-FR" dirty="0" err="1" smtClean="0"/>
              <a:t>PDElib</a:t>
            </a:r>
            <a:r>
              <a:rPr lang="fr-FR" dirty="0" smtClean="0"/>
              <a:t> et GDX pour support STEP</a:t>
            </a:r>
          </a:p>
          <a:p>
            <a:pPr lvl="1">
              <a:lnSpc>
                <a:spcPct val="150000"/>
              </a:lnSpc>
            </a:pPr>
            <a:r>
              <a:rPr lang="fr-FR" dirty="0" smtClean="0"/>
              <a:t>Géométrie et structure d’assemblage </a:t>
            </a:r>
          </a:p>
          <a:p>
            <a:pPr lvl="1">
              <a:lnSpc>
                <a:spcPct val="150000"/>
              </a:lnSpc>
            </a:pPr>
            <a:r>
              <a:rPr lang="fr-FR" dirty="0" smtClean="0"/>
              <a:t>Données PMI</a:t>
            </a:r>
          </a:p>
          <a:p>
            <a:pPr lvl="1">
              <a:lnSpc>
                <a:spcPct val="150000"/>
              </a:lnSpc>
            </a:pPr>
            <a:r>
              <a:rPr lang="fr-FR" dirty="0" smtClean="0"/>
              <a:t>Préservation des relations entre géométrie et élément PMI</a:t>
            </a:r>
          </a:p>
          <a:p>
            <a:pPr lvl="1">
              <a:lnSpc>
                <a:spcPct val="150000"/>
              </a:lnSpc>
            </a:pPr>
            <a:r>
              <a:rPr lang="fr-FR" dirty="0" smtClean="0"/>
              <a:t>Affichage et navigation PMI</a:t>
            </a:r>
          </a:p>
        </p:txBody>
      </p:sp>
      <p:sp>
        <p:nvSpPr>
          <p:cNvPr id="4" name="Slide Number Placeholder 3"/>
          <p:cNvSpPr>
            <a:spLocks noGrp="1"/>
          </p:cNvSpPr>
          <p:nvPr>
            <p:ph type="sldNum" sz="quarter" idx="12"/>
          </p:nvPr>
        </p:nvSpPr>
        <p:spPr/>
        <p:txBody>
          <a:bodyPr/>
          <a:lstStyle/>
          <a:p>
            <a:fld id="{154F7DAC-083B-43E1-972A-669A9F4DD08C}" type="slidenum">
              <a:rPr lang="en-US" smtClean="0"/>
              <a:pPr/>
              <a:t>6</a:t>
            </a:fld>
            <a:endParaRPr lang="en-US" dirty="0"/>
          </a:p>
        </p:txBody>
      </p:sp>
      <p:sp>
        <p:nvSpPr>
          <p:cNvPr id="9" name="Footer Placeholder 4"/>
          <p:cNvSpPr>
            <a:spLocks noGrp="1"/>
          </p:cNvSpPr>
          <p:nvPr>
            <p:ph type="ftr" sz="quarter" idx="11"/>
          </p:nvPr>
        </p:nvSpPr>
        <p:spPr/>
        <p:txBody>
          <a:bodyPr/>
          <a:lstStyle/>
          <a:p>
            <a:r>
              <a:rPr lang="en-US" smtClean="0"/>
              <a:t>ITI Transcendata confidential</a:t>
            </a:r>
            <a:endParaRPr lang="en-US" dirty="0"/>
          </a:p>
        </p:txBody>
      </p:sp>
      <p:pic>
        <p:nvPicPr>
          <p:cNvPr id="295939"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51816" y="947130"/>
            <a:ext cx="2405281" cy="2418865"/>
          </a:xfrm>
          <a:prstGeom prst="rect">
            <a:avLst/>
          </a:prstGeom>
          <a:noFill/>
          <a:ln w="9525">
            <a:noFill/>
            <a:miter lim="800000"/>
            <a:headEnd/>
            <a:tailEnd/>
          </a:ln>
        </p:spPr>
      </p:pic>
      <p:pic>
        <p:nvPicPr>
          <p:cNvPr id="295940"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r="1571" b="4856"/>
          <a:stretch>
            <a:fillRect/>
          </a:stretch>
        </p:blipFill>
        <p:spPr bwMode="auto">
          <a:xfrm>
            <a:off x="5193437" y="3745342"/>
            <a:ext cx="3713798" cy="2622802"/>
          </a:xfrm>
          <a:prstGeom prst="rect">
            <a:avLst/>
          </a:prstGeom>
          <a:noFill/>
          <a:ln w="9525">
            <a:noFill/>
            <a:miter lim="800000"/>
            <a:headEnd/>
            <a:tailEnd/>
          </a:ln>
        </p:spPr>
      </p:pic>
      <p:graphicFrame>
        <p:nvGraphicFramePr>
          <p:cNvPr id="835585" name="Object 6" descr="Papyrus"/>
          <p:cNvGraphicFramePr>
            <a:graphicFrameLocks noChangeAspect="1"/>
          </p:cNvGraphicFramePr>
          <p:nvPr/>
        </p:nvGraphicFramePr>
        <p:xfrm>
          <a:off x="6424613" y="296863"/>
          <a:ext cx="2227262" cy="488950"/>
        </p:xfrm>
        <a:graphic>
          <a:graphicData uri="http://schemas.openxmlformats.org/presentationml/2006/ole">
            <mc:AlternateContent xmlns:mc="http://schemas.openxmlformats.org/markup-compatibility/2006">
              <mc:Choice xmlns:v="urn:schemas-microsoft-com:vml" Requires="v">
                <p:oleObj spid="_x0000_s835609" name="Photo Editor Photo" r:id="rId5" imgW="11717386" imgH="2572109" progId="">
                  <p:embed/>
                </p:oleObj>
              </mc:Choice>
              <mc:Fallback>
                <p:oleObj name="Photo Editor Photo" r:id="rId5" imgW="11717386" imgH="2572109" progId="">
                  <p:embed/>
                  <p:pic>
                    <p:nvPicPr>
                      <p:cNvPr id="0" name="Object 6" descr="Papyru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4613" y="296863"/>
                        <a:ext cx="2227262" cy="488950"/>
                      </a:xfrm>
                      <a:prstGeom prst="rect">
                        <a:avLst/>
                      </a:prstGeom>
                      <a:blipFill dpi="0" rotWithShape="0">
                        <a:blip r:embed="rId7"/>
                        <a:srcRect/>
                        <a:tile tx="0" ty="0" sx="100000" sy="100000" flip="none" algn="tl"/>
                      </a:blipFill>
                      <a:ln>
                        <a:noFill/>
                      </a:ln>
                      <a:effectLst/>
                      <a:extLst>
                        <a:ext uri="{91240B29-F687-4F45-9708-019B960494DF}">
                          <a14:hiddenLine xmlns:a14="http://schemas.microsoft.com/office/drawing/2010/main" w="38100">
                            <a:solidFill>
                              <a:schemeClr val="tx1"/>
                            </a:solidFill>
                            <a:miter lim="800000"/>
                            <a:headEnd type="none" w="med" len="lg"/>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Support STEP AP242 pour CADIQ</a:t>
            </a:r>
            <a:endParaRPr lang="en-GB" dirty="0"/>
          </a:p>
        </p:txBody>
      </p:sp>
      <p:sp>
        <p:nvSpPr>
          <p:cNvPr id="3" name="Content Placeholder 2"/>
          <p:cNvSpPr>
            <a:spLocks noGrp="1"/>
          </p:cNvSpPr>
          <p:nvPr>
            <p:ph idx="1"/>
          </p:nvPr>
        </p:nvSpPr>
        <p:spPr>
          <a:xfrm>
            <a:off x="108860" y="813916"/>
            <a:ext cx="6090714" cy="5516359"/>
          </a:xfrm>
        </p:spPr>
        <p:txBody>
          <a:bodyPr/>
          <a:lstStyle/>
          <a:p>
            <a:r>
              <a:rPr lang="fr-FR" dirty="0" smtClean="0"/>
              <a:t>Solution multi-CAO détectant les problèmes et les différences de modèles 3D</a:t>
            </a:r>
          </a:p>
          <a:p>
            <a:r>
              <a:rPr lang="fr-FR" dirty="0" smtClean="0"/>
              <a:t>Domaines d’application : Conception, Simulation, Fabrication, Echanges de données, Archivage Long Terme</a:t>
            </a:r>
          </a:p>
          <a:p>
            <a:r>
              <a:rPr lang="fr-FR" dirty="0" smtClean="0"/>
              <a:t>Vérification et Comparaison</a:t>
            </a:r>
          </a:p>
          <a:p>
            <a:pPr lvl="1"/>
            <a:r>
              <a:rPr lang="fr-FR" dirty="0" smtClean="0"/>
              <a:t>Structure Assemblage</a:t>
            </a:r>
          </a:p>
          <a:p>
            <a:pPr lvl="1"/>
            <a:r>
              <a:rPr lang="fr-FR" dirty="0" smtClean="0"/>
              <a:t>Géométrie BREP </a:t>
            </a:r>
          </a:p>
          <a:p>
            <a:pPr lvl="1"/>
            <a:r>
              <a:rPr lang="fr-FR" dirty="0" smtClean="0"/>
              <a:t>Attributs</a:t>
            </a:r>
          </a:p>
          <a:p>
            <a:pPr lvl="1"/>
            <a:r>
              <a:rPr lang="fr-FR" dirty="0" smtClean="0"/>
              <a:t>PMI Graphique/Sémantique</a:t>
            </a:r>
          </a:p>
          <a:p>
            <a:pPr lvl="1"/>
            <a:r>
              <a:rPr lang="fr-FR" dirty="0" smtClean="0"/>
              <a:t>Propriétés de validation géométrique </a:t>
            </a:r>
          </a:p>
          <a:p>
            <a:pPr lvl="1"/>
            <a:r>
              <a:rPr lang="fr-FR" dirty="0" smtClean="0"/>
              <a:t>Nuage de points</a:t>
            </a:r>
            <a:endParaRPr lang="fr-FR" dirty="0"/>
          </a:p>
        </p:txBody>
      </p:sp>
      <p:sp>
        <p:nvSpPr>
          <p:cNvPr id="4" name="Slide Number Placeholder 3"/>
          <p:cNvSpPr>
            <a:spLocks noGrp="1"/>
          </p:cNvSpPr>
          <p:nvPr>
            <p:ph type="sldNum" sz="quarter" idx="12"/>
          </p:nvPr>
        </p:nvSpPr>
        <p:spPr/>
        <p:txBody>
          <a:bodyPr/>
          <a:lstStyle/>
          <a:p>
            <a:fld id="{E7E4D7DB-5E01-4217-997D-449BD2488A83}" type="slidenum">
              <a:rPr lang="en-US" smtClean="0"/>
              <a:pPr/>
              <a:t>7</a:t>
            </a:fld>
            <a:endParaRPr lang="en-US" dirty="0"/>
          </a:p>
        </p:txBody>
      </p:sp>
      <p:sp>
        <p:nvSpPr>
          <p:cNvPr id="5" name="Footer Placeholder 4"/>
          <p:cNvSpPr>
            <a:spLocks noGrp="1"/>
          </p:cNvSpPr>
          <p:nvPr>
            <p:ph type="ftr" sz="quarter" idx="11"/>
          </p:nvPr>
        </p:nvSpPr>
        <p:spPr/>
        <p:txBody>
          <a:bodyPr/>
          <a:lstStyle/>
          <a:p>
            <a:r>
              <a:rPr lang="en-US" smtClean="0"/>
              <a:t>ITI Transcendata confidential</a:t>
            </a:r>
            <a:endParaRPr lang="en-US" dirty="0"/>
          </a:p>
        </p:txBody>
      </p:sp>
      <p:graphicFrame>
        <p:nvGraphicFramePr>
          <p:cNvPr id="10" name="Object 9"/>
          <p:cNvGraphicFramePr>
            <a:graphicFrameLocks noChangeAspect="1"/>
          </p:cNvGraphicFramePr>
          <p:nvPr/>
        </p:nvGraphicFramePr>
        <p:xfrm>
          <a:off x="6443435" y="321582"/>
          <a:ext cx="2166938" cy="487363"/>
        </p:xfrm>
        <a:graphic>
          <a:graphicData uri="http://schemas.openxmlformats.org/presentationml/2006/ole">
            <mc:AlternateContent xmlns:mc="http://schemas.openxmlformats.org/markup-compatibility/2006">
              <mc:Choice xmlns:v="urn:schemas-microsoft-com:vml" Requires="v">
                <p:oleObj spid="_x0000_s812059" name="Photo Editor Photo" r:id="rId3" imgW="11428571" imgH="2572109" progId="">
                  <p:embed/>
                </p:oleObj>
              </mc:Choice>
              <mc:Fallback>
                <p:oleObj name="Photo Editor Photo" r:id="rId3" imgW="11428571" imgH="2572109" progId="">
                  <p:embed/>
                  <p:pic>
                    <p:nvPicPr>
                      <p:cNvPr id="0"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435" y="321582"/>
                        <a:ext cx="21669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type="none" w="med" len="lg"/>
                            <a:tailEnd type="none" w="med" len="lg"/>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1" name="Picture 10" descr="blocked hole.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99574" y="1053193"/>
            <a:ext cx="2707662" cy="2041071"/>
          </a:xfrm>
          <a:prstGeom prst="rect">
            <a:avLst/>
          </a:prstGeom>
        </p:spPr>
      </p:pic>
      <p:sp>
        <p:nvSpPr>
          <p:cNvPr id="12" name="Rectangle 7"/>
          <p:cNvSpPr>
            <a:spLocks noChangeArrowheads="1"/>
          </p:cNvSpPr>
          <p:nvPr/>
        </p:nvSpPr>
        <p:spPr bwMode="auto">
          <a:xfrm>
            <a:off x="5591894" y="6055852"/>
            <a:ext cx="3304223" cy="338554"/>
          </a:xfrm>
          <a:prstGeom prst="rect">
            <a:avLst/>
          </a:prstGeom>
          <a:noFill/>
          <a:ln w="12700">
            <a:noFill/>
            <a:miter lim="800000"/>
            <a:headEnd type="none" w="med" len="lg"/>
            <a:tailEnd type="none" w="med" len="lg"/>
          </a:ln>
          <a:effectLst/>
        </p:spPr>
        <p:txBody>
          <a:bodyPr wrap="square" anchor="ctr">
            <a:spAutoFit/>
          </a:bodyPr>
          <a:lstStyle/>
          <a:p>
            <a:pPr algn="ctr">
              <a:spcBef>
                <a:spcPct val="0"/>
              </a:spcBef>
              <a:spcAft>
                <a:spcPct val="0"/>
              </a:spcAft>
              <a:buFontTx/>
              <a:buNone/>
            </a:pPr>
            <a:r>
              <a:rPr lang="fr-FR" sz="1600" b="1" dirty="0" smtClean="0">
                <a:solidFill>
                  <a:schemeClr val="tx1"/>
                </a:solidFill>
              </a:rPr>
              <a:t>Comparaison de modèle</a:t>
            </a:r>
            <a:endParaRPr lang="fr-FR" sz="1600" b="1" dirty="0">
              <a:solidFill>
                <a:schemeClr val="tx1"/>
              </a:solidFill>
            </a:endParaRPr>
          </a:p>
        </p:txBody>
      </p:sp>
      <p:sp>
        <p:nvSpPr>
          <p:cNvPr id="13" name="Rectangle 8"/>
          <p:cNvSpPr>
            <a:spLocks noChangeArrowheads="1"/>
          </p:cNvSpPr>
          <p:nvPr/>
        </p:nvSpPr>
        <p:spPr bwMode="auto">
          <a:xfrm>
            <a:off x="6055058" y="3108545"/>
            <a:ext cx="2704465" cy="338554"/>
          </a:xfrm>
          <a:prstGeom prst="rect">
            <a:avLst/>
          </a:prstGeom>
          <a:noFill/>
          <a:ln w="12700">
            <a:noFill/>
            <a:miter lim="800000"/>
            <a:headEnd type="none" w="med" len="lg"/>
            <a:tailEnd type="none" w="med" len="lg"/>
          </a:ln>
          <a:effectLst/>
        </p:spPr>
        <p:txBody>
          <a:bodyPr wrap="square" anchor="ctr">
            <a:spAutoFit/>
          </a:bodyPr>
          <a:lstStyle/>
          <a:p>
            <a:pPr algn="ctr">
              <a:spcBef>
                <a:spcPct val="0"/>
              </a:spcBef>
              <a:spcAft>
                <a:spcPct val="0"/>
              </a:spcAft>
              <a:buFontTx/>
              <a:buNone/>
            </a:pPr>
            <a:r>
              <a:rPr lang="fr-FR" sz="1600" b="1" dirty="0" smtClean="0">
                <a:solidFill>
                  <a:schemeClr val="tx1"/>
                </a:solidFill>
              </a:rPr>
              <a:t>Identification de défaut</a:t>
            </a:r>
            <a:endParaRPr lang="fr-FR" sz="1600" b="1" dirty="0">
              <a:solidFill>
                <a:schemeClr val="tx1"/>
              </a:solidFill>
            </a:endParaRPr>
          </a:p>
        </p:txBody>
      </p:sp>
      <p:pic>
        <p:nvPicPr>
          <p:cNvPr id="14" name="Picture 4" descr="cadiq"/>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04757" y="4034450"/>
            <a:ext cx="3560930" cy="2083863"/>
          </a:xfrm>
          <a:prstGeom prst="rect">
            <a:avLst/>
          </a:prstGeom>
          <a:noFill/>
          <a:ln w="9525" algn="in">
            <a:noFill/>
            <a:miter lim="800000"/>
            <a:headEnd/>
            <a:tailEnd/>
          </a:ln>
          <a:effectLst/>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CADIQ and STEP AP242 Use Cases</a:t>
            </a:r>
            <a:endParaRPr lang="en-GB" dirty="0"/>
          </a:p>
        </p:txBody>
      </p:sp>
      <p:sp>
        <p:nvSpPr>
          <p:cNvPr id="3" name="Content Placeholder 2"/>
          <p:cNvSpPr>
            <a:spLocks noGrp="1"/>
          </p:cNvSpPr>
          <p:nvPr>
            <p:ph idx="1"/>
          </p:nvPr>
        </p:nvSpPr>
        <p:spPr/>
        <p:txBody>
          <a:bodyPr>
            <a:normAutofit lnSpcReduction="10000"/>
          </a:bodyPr>
          <a:lstStyle/>
          <a:p>
            <a:pPr>
              <a:spcBef>
                <a:spcPts val="0"/>
              </a:spcBef>
              <a:spcAft>
                <a:spcPts val="600"/>
              </a:spcAft>
            </a:pPr>
            <a:r>
              <a:rPr lang="en-US" sz="1800" b="1" dirty="0" smtClean="0"/>
              <a:t>Direct Validation</a:t>
            </a:r>
            <a:endParaRPr lang="en-GB" sz="1800" dirty="0" smtClean="0"/>
          </a:p>
          <a:p>
            <a:pPr lvl="1">
              <a:spcBef>
                <a:spcPts val="0"/>
              </a:spcBef>
              <a:spcAft>
                <a:spcPts val="600"/>
              </a:spcAft>
            </a:pPr>
            <a:r>
              <a:rPr lang="en-US" sz="1600" dirty="0" smtClean="0"/>
              <a:t>CADIQ uses the CAD system’s programming interface to determine if an exported or imported STEP file is equivalent</a:t>
            </a:r>
            <a:endParaRPr lang="en-GB" sz="1600" dirty="0" smtClean="0"/>
          </a:p>
          <a:p>
            <a:pPr>
              <a:spcBef>
                <a:spcPts val="0"/>
              </a:spcBef>
              <a:spcAft>
                <a:spcPts val="600"/>
              </a:spcAft>
            </a:pPr>
            <a:r>
              <a:rPr lang="en-US" sz="1800" b="1" dirty="0" smtClean="0"/>
              <a:t>Saved View Validation</a:t>
            </a:r>
            <a:endParaRPr lang="en-GB" sz="1800" dirty="0" smtClean="0"/>
          </a:p>
          <a:p>
            <a:pPr lvl="1">
              <a:spcBef>
                <a:spcPts val="0"/>
              </a:spcBef>
              <a:spcAft>
                <a:spcPts val="600"/>
              </a:spcAft>
            </a:pPr>
            <a:r>
              <a:rPr lang="en-US" sz="1600" dirty="0" smtClean="0"/>
              <a:t>CADIQ validates that the CAD and STEP models’ geometry and PMI entities are equivalent within each saved view</a:t>
            </a:r>
            <a:endParaRPr lang="en-GB" sz="1600" dirty="0" smtClean="0"/>
          </a:p>
          <a:p>
            <a:pPr>
              <a:spcBef>
                <a:spcPts val="0"/>
              </a:spcBef>
              <a:spcAft>
                <a:spcPts val="600"/>
              </a:spcAft>
            </a:pPr>
            <a:r>
              <a:rPr lang="en-US" sz="1800" b="1" dirty="0" smtClean="0"/>
              <a:t>Graphical and Semantic PMI Validation</a:t>
            </a:r>
            <a:endParaRPr lang="en-GB" sz="1800" dirty="0" smtClean="0"/>
          </a:p>
          <a:p>
            <a:pPr lvl="1">
              <a:spcBef>
                <a:spcPts val="0"/>
              </a:spcBef>
              <a:spcAft>
                <a:spcPts val="600"/>
              </a:spcAft>
            </a:pPr>
            <a:r>
              <a:rPr lang="en-US" sz="1600" dirty="0" smtClean="0"/>
              <a:t>CADIQ validates that the CAD and STEP PMI definitions are equivalent at two levels: graphical presentation for visual consumption and semantic representation for automated consumption</a:t>
            </a:r>
            <a:endParaRPr lang="en-GB" sz="1600" dirty="0" smtClean="0"/>
          </a:p>
          <a:p>
            <a:pPr>
              <a:spcBef>
                <a:spcPts val="0"/>
              </a:spcBef>
              <a:spcAft>
                <a:spcPts val="600"/>
              </a:spcAft>
            </a:pPr>
            <a:r>
              <a:rPr lang="en-US" sz="1800" b="1" dirty="0" smtClean="0"/>
              <a:t>PMI Quality Checking</a:t>
            </a:r>
            <a:endParaRPr lang="en-GB" sz="1800" dirty="0" smtClean="0"/>
          </a:p>
          <a:p>
            <a:pPr lvl="1">
              <a:spcBef>
                <a:spcPts val="0"/>
              </a:spcBef>
              <a:spcAft>
                <a:spcPts val="600"/>
              </a:spcAft>
            </a:pPr>
            <a:r>
              <a:rPr lang="en-US" sz="1600" dirty="0" smtClean="0"/>
              <a:t>CADIQ identifies defects in the semantic representation and graphical presentation of 3D annotations in both CAD and STEP models</a:t>
            </a:r>
          </a:p>
          <a:p>
            <a:pPr>
              <a:spcBef>
                <a:spcPts val="0"/>
              </a:spcBef>
              <a:spcAft>
                <a:spcPts val="600"/>
              </a:spcAft>
            </a:pPr>
            <a:r>
              <a:rPr lang="en-US" sz="1800" b="1" dirty="0" smtClean="0"/>
              <a:t>STEP Validation Property Augmentation</a:t>
            </a:r>
            <a:endParaRPr lang="en-GB" sz="1800" dirty="0" smtClean="0"/>
          </a:p>
          <a:p>
            <a:pPr lvl="1">
              <a:spcBef>
                <a:spcPts val="0"/>
              </a:spcBef>
              <a:spcAft>
                <a:spcPts val="600"/>
              </a:spcAft>
            </a:pPr>
            <a:r>
              <a:rPr lang="en-US" sz="1600" dirty="0" smtClean="0"/>
              <a:t>If an exported STEP model is missing a validation property, CADIQ will evaluate it within the native CAD system and append it to the STEP file</a:t>
            </a:r>
            <a:endParaRPr lang="en-GB" sz="1600" dirty="0" smtClean="0"/>
          </a:p>
          <a:p>
            <a:pPr>
              <a:spcBef>
                <a:spcPts val="0"/>
              </a:spcBef>
              <a:spcAft>
                <a:spcPts val="600"/>
              </a:spcAft>
            </a:pPr>
            <a:r>
              <a:rPr lang="en-US" sz="1800" b="1" dirty="0" smtClean="0"/>
              <a:t>STEP Validation Property Quality Checking</a:t>
            </a:r>
            <a:endParaRPr lang="en-GB" sz="1800" dirty="0" smtClean="0"/>
          </a:p>
          <a:p>
            <a:pPr lvl="1">
              <a:spcBef>
                <a:spcPts val="0"/>
              </a:spcBef>
              <a:spcAft>
                <a:spcPts val="600"/>
              </a:spcAft>
            </a:pPr>
            <a:r>
              <a:rPr lang="en-US" sz="1600" dirty="0" smtClean="0"/>
              <a:t>CADIQ identifies STEP validation properties which are incomplete or inaccurate</a:t>
            </a:r>
          </a:p>
          <a:p>
            <a:pPr>
              <a:spcBef>
                <a:spcPts val="0"/>
              </a:spcBef>
              <a:spcAft>
                <a:spcPts val="600"/>
              </a:spcAft>
              <a:buNone/>
            </a:pPr>
            <a:endParaRPr lang="en-GB" sz="1800" dirty="0" smtClean="0"/>
          </a:p>
        </p:txBody>
      </p:sp>
      <p:sp>
        <p:nvSpPr>
          <p:cNvPr id="4" name="Slide Number Placeholder 3"/>
          <p:cNvSpPr>
            <a:spLocks noGrp="1"/>
          </p:cNvSpPr>
          <p:nvPr>
            <p:ph type="sldNum" sz="quarter" idx="12"/>
          </p:nvPr>
        </p:nvSpPr>
        <p:spPr/>
        <p:txBody>
          <a:bodyPr/>
          <a:lstStyle/>
          <a:p>
            <a:pPr>
              <a:defRPr/>
            </a:pPr>
            <a:fld id="{E7E4D7DB-5E01-4217-997D-449BD2488A83}" type="slidenum">
              <a:rPr lang="en-US" smtClean="0">
                <a:solidFill>
                  <a:srgbClr val="FFFFFF"/>
                </a:solidFill>
              </a:rPr>
              <a:pPr>
                <a:defRPr/>
              </a:pPr>
              <a:t>8</a:t>
            </a:fld>
            <a:endParaRPr lang="en-US" dirty="0">
              <a:solidFill>
                <a:srgbClr val="FFFFFF"/>
              </a:solidFill>
            </a:endParaRPr>
          </a:p>
        </p:txBody>
      </p:sp>
      <p:sp>
        <p:nvSpPr>
          <p:cNvPr id="5" name="Footer Placeholder 4"/>
          <p:cNvSpPr>
            <a:spLocks noGrp="1"/>
          </p:cNvSpPr>
          <p:nvPr>
            <p:ph type="ftr" sz="quarter" idx="11"/>
          </p:nvPr>
        </p:nvSpPr>
        <p:spPr/>
        <p:txBody>
          <a:bodyPr/>
          <a:lstStyle/>
          <a:p>
            <a:pPr>
              <a:defRPr/>
            </a:pPr>
            <a:r>
              <a:rPr lang="en-US" smtClean="0">
                <a:solidFill>
                  <a:srgbClr val="FFFFFF"/>
                </a:solidFill>
              </a:rPr>
              <a:t>ITI Transcendata confidential</a:t>
            </a:r>
            <a:endParaRPr lang="en-US" dirty="0">
              <a:solidFill>
                <a:srgbClr val="FFFFFF"/>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 Validation of STEP AP242 Export</a:t>
            </a:r>
            <a:endParaRPr lang="en-US" dirty="0"/>
          </a:p>
        </p:txBody>
      </p:sp>
      <p:sp>
        <p:nvSpPr>
          <p:cNvPr id="15" name="Content Placeholder 2"/>
          <p:cNvSpPr>
            <a:spLocks noGrp="1"/>
          </p:cNvSpPr>
          <p:nvPr>
            <p:ph idx="1"/>
          </p:nvPr>
        </p:nvSpPr>
        <p:spPr>
          <a:xfrm>
            <a:off x="109538" y="989014"/>
            <a:ext cx="8907462" cy="1141866"/>
          </a:xfrm>
        </p:spPr>
        <p:txBody>
          <a:bodyPr/>
          <a:lstStyle/>
          <a:p>
            <a:pPr>
              <a:spcBef>
                <a:spcPts val="0"/>
              </a:spcBef>
              <a:spcAft>
                <a:spcPts val="600"/>
              </a:spcAft>
            </a:pPr>
            <a:r>
              <a:rPr lang="en-US" sz="2000" dirty="0" smtClean="0"/>
              <a:t>CADIQ uses the CAD system’s programming interface to determine if an exported or imported STEP file is equivalent</a:t>
            </a:r>
            <a:endParaRPr lang="en-GB" sz="2000" dirty="0" smtClean="0"/>
          </a:p>
        </p:txBody>
      </p:sp>
      <p:sp>
        <p:nvSpPr>
          <p:cNvPr id="9" name="Slide Number Placeholder 3"/>
          <p:cNvSpPr>
            <a:spLocks noGrp="1"/>
          </p:cNvSpPr>
          <p:nvPr>
            <p:ph type="sldNum" sz="quarter" idx="12"/>
          </p:nvPr>
        </p:nvSpPr>
        <p:spPr>
          <a:prstGeom prst="rect">
            <a:avLst/>
          </a:prstGeom>
        </p:spPr>
        <p:txBody>
          <a:bodyPr vert="horz" lIns="91440" tIns="45720" rIns="91440" bIns="45720" rtlCol="0" anchor="ctr"/>
          <a:lstStyle/>
          <a:p>
            <a:pPr algn="r" fontAlgn="auto">
              <a:spcBef>
                <a:spcPts val="0"/>
              </a:spcBef>
              <a:spcAft>
                <a:spcPts val="0"/>
              </a:spcAft>
              <a:defRPr/>
            </a:pPr>
            <a:fld id="{B61B53D3-3B0E-4C3D-AD07-E5CE45FE9BCF}" type="slidenum">
              <a:rPr lang="en-US" sz="1100" smtClean="0">
                <a:solidFill>
                  <a:srgbClr val="FFFFFF"/>
                </a:solidFill>
                <a:latin typeface="+mn-lt"/>
              </a:rPr>
              <a:pPr algn="r" fontAlgn="auto">
                <a:spcBef>
                  <a:spcPts val="0"/>
                </a:spcBef>
                <a:spcAft>
                  <a:spcPts val="0"/>
                </a:spcAft>
                <a:defRPr/>
              </a:pPr>
              <a:t>9</a:t>
            </a:fld>
            <a:endParaRPr lang="en-US" sz="1100" dirty="0" smtClean="0">
              <a:solidFill>
                <a:srgbClr val="FFFFFF"/>
              </a:solidFill>
              <a:latin typeface="+mn-lt"/>
            </a:endParaRPr>
          </a:p>
        </p:txBody>
      </p:sp>
      <p:sp>
        <p:nvSpPr>
          <p:cNvPr id="14" name="Footer Placeholder 4"/>
          <p:cNvSpPr>
            <a:spLocks noGrp="1"/>
          </p:cNvSpPr>
          <p:nvPr>
            <p:ph type="ftr" sz="quarter" idx="11"/>
          </p:nvPr>
        </p:nvSpPr>
        <p:spPr/>
        <p:txBody>
          <a:bodyPr/>
          <a:lstStyle/>
          <a:p>
            <a:pPr>
              <a:defRPr/>
            </a:pPr>
            <a:r>
              <a:rPr lang="en-US" smtClean="0">
                <a:solidFill>
                  <a:srgbClr val="FFFFFF"/>
                </a:solidFill>
              </a:rPr>
              <a:t>ITI Transcendata confidential</a:t>
            </a:r>
            <a:endParaRPr lang="en-US" dirty="0">
              <a:solidFill>
                <a:srgbClr val="FFFFFF"/>
              </a:solidFill>
            </a:endParaRPr>
          </a:p>
        </p:txBody>
      </p:sp>
      <p:grpSp>
        <p:nvGrpSpPr>
          <p:cNvPr id="22" name="Group 21"/>
          <p:cNvGrpSpPr/>
          <p:nvPr/>
        </p:nvGrpSpPr>
        <p:grpSpPr>
          <a:xfrm>
            <a:off x="627023" y="1940125"/>
            <a:ext cx="7855670" cy="4222753"/>
            <a:chOff x="659680" y="1980946"/>
            <a:chExt cx="7855670" cy="4222753"/>
          </a:xfrm>
        </p:grpSpPr>
        <p:grpSp>
          <p:nvGrpSpPr>
            <p:cNvPr id="21" name="Group 20"/>
            <p:cNvGrpSpPr/>
            <p:nvPr/>
          </p:nvGrpSpPr>
          <p:grpSpPr>
            <a:xfrm>
              <a:off x="659680" y="1980946"/>
              <a:ext cx="7855670" cy="4170268"/>
              <a:chOff x="659680" y="1980946"/>
              <a:chExt cx="7855670" cy="4170268"/>
            </a:xfrm>
          </p:grpSpPr>
          <p:pic>
            <p:nvPicPr>
              <p:cNvPr id="10" name="Picture 3" descr="temp"/>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9680" y="1980946"/>
                <a:ext cx="7855670" cy="4170268"/>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bwMode="auto">
              <a:xfrm>
                <a:off x="2016578" y="2326822"/>
                <a:ext cx="742951" cy="114300"/>
              </a:xfrm>
              <a:prstGeom prst="rect">
                <a:avLst/>
              </a:prstGeom>
              <a:solidFill>
                <a:schemeClr val="bg1"/>
              </a:solidFill>
              <a:ln w="9525" cap="flat" cmpd="sng" algn="ctr">
                <a:solidFill>
                  <a:schemeClr val="bg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rgbClr val="752641"/>
                  </a:solidFill>
                  <a:effectLst/>
                  <a:latin typeface="Arial" charset="0"/>
                </a:endParaRPr>
              </a:p>
            </p:txBody>
          </p:sp>
          <p:sp>
            <p:nvSpPr>
              <p:cNvPr id="17" name="Rectangle 16"/>
              <p:cNvSpPr/>
              <p:nvPr/>
            </p:nvSpPr>
            <p:spPr bwMode="auto">
              <a:xfrm>
                <a:off x="1377042" y="2013858"/>
                <a:ext cx="1472294" cy="108857"/>
              </a:xfrm>
              <a:prstGeom prst="rect">
                <a:avLst/>
              </a:prstGeom>
              <a:solidFill>
                <a:schemeClr val="accent5">
                  <a:lumMod val="50000"/>
                </a:schemeClr>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rgbClr val="752641"/>
                  </a:solidFill>
                  <a:effectLst/>
                  <a:latin typeface="Arial" charset="0"/>
                </a:endParaRPr>
              </a:p>
            </p:txBody>
          </p:sp>
        </p:grpSp>
        <p:grpSp>
          <p:nvGrpSpPr>
            <p:cNvPr id="20" name="Group 19"/>
            <p:cNvGrpSpPr/>
            <p:nvPr/>
          </p:nvGrpSpPr>
          <p:grpSpPr>
            <a:xfrm>
              <a:off x="1910824" y="2346699"/>
              <a:ext cx="5334000" cy="3857000"/>
              <a:chOff x="1910824" y="2346699"/>
              <a:chExt cx="5334000" cy="3857000"/>
            </a:xfrm>
          </p:grpSpPr>
          <p:sp>
            <p:nvSpPr>
              <p:cNvPr id="11" name="Text Box 4"/>
              <p:cNvSpPr txBox="1">
                <a:spLocks noChangeArrowheads="1"/>
              </p:cNvSpPr>
              <p:nvPr/>
            </p:nvSpPr>
            <p:spPr bwMode="auto">
              <a:xfrm>
                <a:off x="1910824" y="5824287"/>
                <a:ext cx="5334000" cy="379412"/>
              </a:xfrm>
              <a:prstGeom prst="rect">
                <a:avLst/>
              </a:prstGeom>
              <a:solidFill>
                <a:schemeClr val="bg1"/>
              </a:solidFill>
              <a:ln w="12700">
                <a:solidFill>
                  <a:schemeClr val="tx1"/>
                </a:solidFill>
                <a:miter lim="800000"/>
                <a:headEnd type="none" w="med" len="lg"/>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1800" dirty="0">
                    <a:solidFill>
                      <a:schemeClr val="tx1"/>
                    </a:solidFill>
                  </a:rPr>
                  <a:t>Revolved faces are lost during STEP export</a:t>
                </a:r>
              </a:p>
            </p:txBody>
          </p:sp>
          <p:sp>
            <p:nvSpPr>
              <p:cNvPr id="13" name="Text Box 6"/>
              <p:cNvSpPr txBox="1">
                <a:spLocks noChangeArrowheads="1"/>
              </p:cNvSpPr>
              <p:nvPr/>
            </p:nvSpPr>
            <p:spPr bwMode="auto">
              <a:xfrm>
                <a:off x="5028387" y="2346699"/>
                <a:ext cx="1674532" cy="379412"/>
              </a:xfrm>
              <a:prstGeom prst="rect">
                <a:avLst/>
              </a:prstGeom>
              <a:solidFill>
                <a:schemeClr val="bg1"/>
              </a:solidFill>
              <a:ln w="12700">
                <a:solidFill>
                  <a:schemeClr val="tx1"/>
                </a:solidFill>
                <a:miter lim="800000"/>
                <a:headEnd type="none" w="med" len="lg"/>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800" dirty="0">
                    <a:solidFill>
                      <a:schemeClr val="tx1"/>
                    </a:solidFill>
                  </a:rPr>
                  <a:t>STEP </a:t>
                </a:r>
                <a:r>
                  <a:rPr lang="en-US" sz="1800" dirty="0" smtClean="0">
                    <a:solidFill>
                      <a:schemeClr val="tx1"/>
                    </a:solidFill>
                  </a:rPr>
                  <a:t>Model</a:t>
                </a:r>
                <a:endParaRPr lang="en-US" sz="1800" dirty="0">
                  <a:solidFill>
                    <a:schemeClr val="tx1"/>
                  </a:solidFill>
                </a:endParaRPr>
              </a:p>
            </p:txBody>
          </p:sp>
          <p:sp>
            <p:nvSpPr>
              <p:cNvPr id="12" name="Text Box 5"/>
              <p:cNvSpPr txBox="1">
                <a:spLocks noChangeArrowheads="1"/>
              </p:cNvSpPr>
              <p:nvPr/>
            </p:nvSpPr>
            <p:spPr bwMode="auto">
              <a:xfrm>
                <a:off x="2389732" y="2346699"/>
                <a:ext cx="1672410" cy="379413"/>
              </a:xfrm>
              <a:prstGeom prst="rect">
                <a:avLst/>
              </a:prstGeom>
              <a:solidFill>
                <a:schemeClr val="bg1"/>
              </a:solidFill>
              <a:ln w="12700">
                <a:solidFill>
                  <a:schemeClr val="tx1"/>
                </a:solidFill>
                <a:miter lim="800000"/>
                <a:headEnd type="none" w="med" len="lg"/>
                <a:tailEnd type="none" w="med"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800" dirty="0">
                    <a:solidFill>
                      <a:schemeClr val="tx1"/>
                    </a:solidFill>
                  </a:rPr>
                  <a:t>Native </a:t>
                </a:r>
                <a:r>
                  <a:rPr lang="en-US" sz="1800" dirty="0" smtClean="0">
                    <a:solidFill>
                      <a:schemeClr val="tx1"/>
                    </a:solidFill>
                  </a:rPr>
                  <a:t>Model</a:t>
                </a:r>
                <a:endParaRPr lang="en-US" sz="1800" dirty="0">
                  <a:solidFill>
                    <a:schemeClr val="tx1"/>
                  </a:solidFill>
                </a:endParaRPr>
              </a:p>
            </p:txBody>
          </p:sp>
        </p:grpSp>
      </p:grpSp>
    </p:spTree>
    <p:extLst>
      <p:ext uri="{BB962C8B-B14F-4D97-AF65-F5344CB8AC3E}">
        <p14:creationId xmlns:p14="http://schemas.microsoft.com/office/powerpoint/2010/main" val="255725734"/>
      </p:ext>
    </p:extLst>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 Validation of STEP AP242 Export</a:t>
            </a:r>
            <a:endParaRPr lang="en-GB" dirty="0"/>
          </a:p>
        </p:txBody>
      </p:sp>
      <p:sp>
        <p:nvSpPr>
          <p:cNvPr id="4" name="Slide Number Placeholder 3"/>
          <p:cNvSpPr>
            <a:spLocks noGrp="1"/>
          </p:cNvSpPr>
          <p:nvPr>
            <p:ph type="sldNum" sz="quarter" idx="12"/>
          </p:nvPr>
        </p:nvSpPr>
        <p:spPr/>
        <p:txBody>
          <a:bodyPr/>
          <a:lstStyle/>
          <a:p>
            <a:pPr>
              <a:defRPr/>
            </a:pPr>
            <a:fld id="{E7E4D7DB-5E01-4217-997D-449BD2488A83}" type="slidenum">
              <a:rPr lang="en-US" smtClean="0"/>
              <a:pPr>
                <a:defRPr/>
              </a:pPr>
              <a:t>10</a:t>
            </a:fld>
            <a:endParaRPr lang="en-US" dirty="0"/>
          </a:p>
        </p:txBody>
      </p:sp>
      <p:sp>
        <p:nvSpPr>
          <p:cNvPr id="5" name="Footer Placeholder 4"/>
          <p:cNvSpPr>
            <a:spLocks noGrp="1"/>
          </p:cNvSpPr>
          <p:nvPr>
            <p:ph type="ftr" sz="quarter" idx="11"/>
          </p:nvPr>
        </p:nvSpPr>
        <p:spPr/>
        <p:txBody>
          <a:bodyPr/>
          <a:lstStyle/>
          <a:p>
            <a:pPr>
              <a:defRPr/>
            </a:pPr>
            <a:r>
              <a:rPr lang="en-US" smtClean="0"/>
              <a:t>ITI Transcendata confidential</a:t>
            </a:r>
            <a:endParaRPr lang="en-US" dirty="0"/>
          </a:p>
        </p:txBody>
      </p:sp>
      <p:grpSp>
        <p:nvGrpSpPr>
          <p:cNvPr id="17" name="Group 16"/>
          <p:cNvGrpSpPr/>
          <p:nvPr/>
        </p:nvGrpSpPr>
        <p:grpSpPr>
          <a:xfrm>
            <a:off x="432935" y="1512655"/>
            <a:ext cx="8404225" cy="4467088"/>
            <a:chOff x="432935" y="1512655"/>
            <a:chExt cx="8404225" cy="4467088"/>
          </a:xfrm>
        </p:grpSpPr>
        <p:grpSp>
          <p:nvGrpSpPr>
            <p:cNvPr id="11" name="Group 10"/>
            <p:cNvGrpSpPr/>
            <p:nvPr/>
          </p:nvGrpSpPr>
          <p:grpSpPr>
            <a:xfrm>
              <a:off x="432935" y="1512655"/>
              <a:ext cx="8404225" cy="4286250"/>
              <a:chOff x="400278" y="1259562"/>
              <a:chExt cx="8404225" cy="4286250"/>
            </a:xfrm>
          </p:grpSpPr>
          <p:pic>
            <p:nvPicPr>
              <p:cNvPr id="12" name="Picture 3" descr="snap"/>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00278" y="1259562"/>
                <a:ext cx="8404225" cy="4286250"/>
              </a:xfrm>
              <a:prstGeom prst="rect">
                <a:avLst/>
              </a:prstGeom>
              <a:noFill/>
            </p:spPr>
          </p:pic>
          <p:sp>
            <p:nvSpPr>
              <p:cNvPr id="9" name="Rectangle 8"/>
              <p:cNvSpPr/>
              <p:nvPr/>
            </p:nvSpPr>
            <p:spPr bwMode="auto">
              <a:xfrm>
                <a:off x="1050471" y="1298121"/>
                <a:ext cx="2394858" cy="73479"/>
              </a:xfrm>
              <a:prstGeom prst="rect">
                <a:avLst/>
              </a:prstGeom>
              <a:solidFill>
                <a:schemeClr val="accent5">
                  <a:lumMod val="50000"/>
                </a:schemeClr>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rgbClr val="752641"/>
                  </a:solidFill>
                  <a:effectLst/>
                  <a:latin typeface="Arial" charset="0"/>
                </a:endParaRPr>
              </a:p>
            </p:txBody>
          </p:sp>
          <p:sp>
            <p:nvSpPr>
              <p:cNvPr id="10" name="Rectangle 9"/>
              <p:cNvSpPr/>
              <p:nvPr/>
            </p:nvSpPr>
            <p:spPr bwMode="auto">
              <a:xfrm>
                <a:off x="1660071" y="1564822"/>
                <a:ext cx="560615" cy="68036"/>
              </a:xfrm>
              <a:prstGeom prst="rect">
                <a:avLst/>
              </a:prstGeom>
              <a:solidFill>
                <a:schemeClr val="accent5">
                  <a:lumMod val="50000"/>
                </a:schemeClr>
              </a:solidFill>
              <a:ln w="9525" cap="flat" cmpd="sng" algn="ctr">
                <a:no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GB" sz="2400" b="0" i="0" u="none" strike="noStrike" cap="none" normalizeH="0" baseline="0" dirty="0" smtClean="0">
                  <a:ln>
                    <a:noFill/>
                  </a:ln>
                  <a:solidFill>
                    <a:srgbClr val="752641"/>
                  </a:solidFill>
                  <a:effectLst/>
                  <a:latin typeface="Arial" charset="0"/>
                </a:endParaRPr>
              </a:p>
            </p:txBody>
          </p:sp>
        </p:grpSp>
        <p:grpSp>
          <p:nvGrpSpPr>
            <p:cNvPr id="16" name="Group 15"/>
            <p:cNvGrpSpPr/>
            <p:nvPr/>
          </p:nvGrpSpPr>
          <p:grpSpPr>
            <a:xfrm>
              <a:off x="616406" y="1790468"/>
              <a:ext cx="8135708" cy="4189275"/>
              <a:chOff x="583749" y="1537375"/>
              <a:chExt cx="8135708" cy="4189275"/>
            </a:xfrm>
          </p:grpSpPr>
          <p:sp>
            <p:nvSpPr>
              <p:cNvPr id="13" name="Text Box 4"/>
              <p:cNvSpPr txBox="1">
                <a:spLocks noChangeArrowheads="1"/>
              </p:cNvSpPr>
              <p:nvPr/>
            </p:nvSpPr>
            <p:spPr bwMode="auto">
              <a:xfrm>
                <a:off x="583749" y="5018764"/>
                <a:ext cx="8135708" cy="707886"/>
              </a:xfrm>
              <a:prstGeom prst="rect">
                <a:avLst/>
              </a:prstGeom>
              <a:solidFill>
                <a:schemeClr val="bg1"/>
              </a:solidFill>
              <a:ln w="12700" algn="ctr">
                <a:solidFill>
                  <a:schemeClr val="tx1"/>
                </a:solidFill>
                <a:miter lim="800000"/>
                <a:headEnd type="none" w="med" len="lg"/>
                <a:tailEnd type="none" w="med" len="lg"/>
              </a:ln>
              <a:effectLst/>
            </p:spPr>
            <p:txBody>
              <a:bodyPr wrap="square">
                <a:spAutoFit/>
              </a:bodyPr>
              <a:lstStyle/>
              <a:p>
                <a:pPr algn="ctr" eaLnBrk="0" hangingPunct="0"/>
                <a:r>
                  <a:rPr lang="en-US" sz="2000" dirty="0">
                    <a:solidFill>
                      <a:schemeClr val="tx1"/>
                    </a:solidFill>
                  </a:rPr>
                  <a:t>Complex blend (procedural surface in native model) is approximated in STEP </a:t>
                </a:r>
                <a:r>
                  <a:rPr lang="en-US" sz="2000" dirty="0" smtClean="0">
                    <a:solidFill>
                      <a:schemeClr val="tx1"/>
                    </a:solidFill>
                  </a:rPr>
                  <a:t>export and </a:t>
                </a:r>
                <a:r>
                  <a:rPr lang="en-US" sz="2000" dirty="0">
                    <a:solidFill>
                      <a:schemeClr val="tx1"/>
                    </a:solidFill>
                  </a:rPr>
                  <a:t>produces a deviation of 0.004 inch (0.1 mm)</a:t>
                </a:r>
              </a:p>
            </p:txBody>
          </p:sp>
          <p:sp>
            <p:nvSpPr>
              <p:cNvPr id="14" name="Text Box 5"/>
              <p:cNvSpPr txBox="1">
                <a:spLocks noChangeArrowheads="1"/>
              </p:cNvSpPr>
              <p:nvPr/>
            </p:nvSpPr>
            <p:spPr bwMode="auto">
              <a:xfrm>
                <a:off x="2013178" y="1537375"/>
                <a:ext cx="2362200" cy="379412"/>
              </a:xfrm>
              <a:prstGeom prst="rect">
                <a:avLst/>
              </a:prstGeom>
              <a:solidFill>
                <a:schemeClr val="bg1"/>
              </a:solidFill>
              <a:ln w="12700">
                <a:solidFill>
                  <a:schemeClr val="tx1"/>
                </a:solidFill>
                <a:miter lim="800000"/>
                <a:headEnd type="none" w="med" len="lg"/>
                <a:tailEnd type="none" w="med" len="lg"/>
              </a:ln>
              <a:effectLst/>
            </p:spPr>
            <p:txBody>
              <a:bodyPr>
                <a:spAutoFit/>
              </a:bodyPr>
              <a:lstStyle/>
              <a:p>
                <a:pPr algn="ctr" eaLnBrk="0" hangingPunct="0"/>
                <a:r>
                  <a:rPr lang="en-US" sz="1800" dirty="0">
                    <a:solidFill>
                      <a:schemeClr val="tx1"/>
                    </a:solidFill>
                  </a:rPr>
                  <a:t>Native Design Model</a:t>
                </a:r>
              </a:p>
            </p:txBody>
          </p:sp>
          <p:sp>
            <p:nvSpPr>
              <p:cNvPr id="15" name="Text Box 6"/>
              <p:cNvSpPr txBox="1">
                <a:spLocks noChangeArrowheads="1"/>
              </p:cNvSpPr>
              <p:nvPr/>
            </p:nvSpPr>
            <p:spPr bwMode="auto">
              <a:xfrm>
                <a:off x="4873853" y="1537375"/>
                <a:ext cx="2584450" cy="379412"/>
              </a:xfrm>
              <a:prstGeom prst="rect">
                <a:avLst/>
              </a:prstGeom>
              <a:solidFill>
                <a:schemeClr val="bg1"/>
              </a:solidFill>
              <a:ln w="12700">
                <a:solidFill>
                  <a:schemeClr val="tx1"/>
                </a:solidFill>
                <a:miter lim="800000"/>
                <a:headEnd type="none" w="med" len="lg"/>
                <a:tailEnd type="none" w="med" len="lg"/>
              </a:ln>
              <a:effectLst/>
            </p:spPr>
            <p:txBody>
              <a:bodyPr>
                <a:spAutoFit/>
              </a:bodyPr>
              <a:lstStyle/>
              <a:p>
                <a:pPr algn="ctr" eaLnBrk="0" hangingPunct="0"/>
                <a:r>
                  <a:rPr lang="en-US" sz="1800" dirty="0">
                    <a:solidFill>
                      <a:schemeClr val="tx1"/>
                    </a:solidFill>
                  </a:rPr>
                  <a:t>STEP Delivery Model</a:t>
                </a:r>
              </a:p>
            </p:txBody>
          </p:sp>
        </p:grpSp>
      </p:gr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FR" dirty="0" smtClean="0"/>
              <a:t>CADIQ : Exemple de </a:t>
            </a:r>
            <a:r>
              <a:rPr lang="fr-FR" dirty="0"/>
              <a:t>v</a:t>
            </a:r>
            <a:r>
              <a:rPr lang="fr-FR" dirty="0" smtClean="0"/>
              <a:t>alidation PMI</a:t>
            </a:r>
            <a:endParaRPr lang="fr-FR" dirty="0"/>
          </a:p>
        </p:txBody>
      </p:sp>
      <p:sp>
        <p:nvSpPr>
          <p:cNvPr id="16" name="Footer Placeholder 4"/>
          <p:cNvSpPr>
            <a:spLocks noGrp="1"/>
          </p:cNvSpPr>
          <p:nvPr>
            <p:ph type="ftr" sz="quarter" idx="11"/>
          </p:nvPr>
        </p:nvSpPr>
        <p:spPr>
          <a:xfrm>
            <a:off x="501650" y="6483350"/>
            <a:ext cx="3722007" cy="365125"/>
          </a:xfrm>
        </p:spPr>
        <p:txBody>
          <a:bodyPr/>
          <a:lstStyle/>
          <a:p>
            <a:pPr>
              <a:defRPr/>
            </a:pPr>
            <a:r>
              <a:rPr lang="en-US" smtClean="0">
                <a:solidFill>
                  <a:srgbClr val="FFFFFF"/>
                </a:solidFill>
              </a:rPr>
              <a:t>ITI Transcendata confidential</a:t>
            </a:r>
            <a:endParaRPr lang="en-US" dirty="0">
              <a:solidFill>
                <a:srgbClr val="FFFFFF"/>
              </a:solidFill>
            </a:endParaRPr>
          </a:p>
        </p:txBody>
      </p:sp>
      <p:sp>
        <p:nvSpPr>
          <p:cNvPr id="15" name="Slide Number Placeholder 3"/>
          <p:cNvSpPr>
            <a:spLocks noGrp="1"/>
          </p:cNvSpPr>
          <p:nvPr>
            <p:ph type="sldNum" sz="quarter" idx="12"/>
          </p:nvPr>
        </p:nvSpPr>
        <p:spPr>
          <a:prstGeom prst="rect">
            <a:avLst/>
          </a:prstGeom>
        </p:spPr>
        <p:txBody>
          <a:bodyPr/>
          <a:lstStyle/>
          <a:p>
            <a:pPr>
              <a:defRPr/>
            </a:pPr>
            <a:fld id="{B61B53D3-3B0E-4C3D-AD07-E5CE45FE9BCF}" type="slidenum">
              <a:rPr lang="en-US">
                <a:solidFill>
                  <a:prstClr val="white"/>
                </a:solidFill>
              </a:rPr>
              <a:pPr>
                <a:defRPr/>
              </a:pPr>
              <a:t>11</a:t>
            </a:fld>
            <a:endParaRPr lang="en-US" dirty="0">
              <a:solidFill>
                <a:prstClr val="white"/>
              </a:solidFill>
            </a:endParaRPr>
          </a:p>
        </p:txBody>
      </p:sp>
      <p:grpSp>
        <p:nvGrpSpPr>
          <p:cNvPr id="70" name="Group 69"/>
          <p:cNvGrpSpPr/>
          <p:nvPr/>
        </p:nvGrpSpPr>
        <p:grpSpPr>
          <a:xfrm>
            <a:off x="465503" y="1761613"/>
            <a:ext cx="8270284" cy="3520680"/>
            <a:chOff x="465503" y="2596955"/>
            <a:chExt cx="8270284" cy="3520680"/>
          </a:xfrm>
        </p:grpSpPr>
        <p:grpSp>
          <p:nvGrpSpPr>
            <p:cNvPr id="67" name="Group 66"/>
            <p:cNvGrpSpPr/>
            <p:nvPr/>
          </p:nvGrpSpPr>
          <p:grpSpPr>
            <a:xfrm>
              <a:off x="465503" y="2596955"/>
              <a:ext cx="8270284" cy="3520680"/>
              <a:chOff x="465503" y="2596955"/>
              <a:chExt cx="8270284" cy="3520680"/>
            </a:xfrm>
          </p:grpSpPr>
          <p:pic>
            <p:nvPicPr>
              <p:cNvPr id="8" name="Picture 7" descr="snap.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5503" y="2596955"/>
                <a:ext cx="8270284" cy="3520680"/>
              </a:xfrm>
              <a:prstGeom prst="rect">
                <a:avLst/>
              </a:prstGeom>
            </p:spPr>
          </p:pic>
          <p:sp>
            <p:nvSpPr>
              <p:cNvPr id="17" name="Rectangle 16"/>
              <p:cNvSpPr/>
              <p:nvPr/>
            </p:nvSpPr>
            <p:spPr>
              <a:xfrm>
                <a:off x="1080951" y="2620735"/>
                <a:ext cx="2029642" cy="122464"/>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Text Box 6"/>
            <p:cNvSpPr txBox="1">
              <a:spLocks noChangeArrowheads="1"/>
            </p:cNvSpPr>
            <p:nvPr/>
          </p:nvSpPr>
          <p:spPr bwMode="auto">
            <a:xfrm>
              <a:off x="2116647" y="2906488"/>
              <a:ext cx="1541615" cy="338554"/>
            </a:xfrm>
            <a:prstGeom prst="rect">
              <a:avLst/>
            </a:prstGeom>
            <a:solidFill>
              <a:schemeClr val="bg1"/>
            </a:solidFill>
            <a:ln w="12700">
              <a:solidFill>
                <a:schemeClr val="tx1"/>
              </a:solidFill>
              <a:miter lim="800000"/>
              <a:headEnd type="none" w="med" len="lg"/>
              <a:tailEnd type="none" w="med" len="lg"/>
            </a:ln>
          </p:spPr>
          <p:txBody>
            <a:bodyPr wrap="square">
              <a:spAutoFit/>
            </a:bodyPr>
            <a:lstStyle/>
            <a:p>
              <a:pPr algn="ctr"/>
              <a:r>
                <a:rPr lang="fr-FR" sz="1600" dirty="0" smtClean="0">
                  <a:solidFill>
                    <a:schemeClr val="tx1"/>
                  </a:solidFill>
                </a:rPr>
                <a:t>Modèle natif</a:t>
              </a:r>
              <a:endParaRPr lang="fr-FR" sz="1600" dirty="0">
                <a:solidFill>
                  <a:schemeClr val="tx1"/>
                </a:solidFill>
              </a:endParaRPr>
            </a:p>
          </p:txBody>
        </p:sp>
        <p:sp>
          <p:nvSpPr>
            <p:cNvPr id="24" name="Text Box 6"/>
            <p:cNvSpPr txBox="1">
              <a:spLocks noChangeArrowheads="1"/>
            </p:cNvSpPr>
            <p:nvPr/>
          </p:nvSpPr>
          <p:spPr bwMode="auto">
            <a:xfrm>
              <a:off x="5088712" y="2906488"/>
              <a:ext cx="1969035" cy="338554"/>
            </a:xfrm>
            <a:prstGeom prst="rect">
              <a:avLst/>
            </a:prstGeom>
            <a:solidFill>
              <a:schemeClr val="bg1"/>
            </a:solidFill>
            <a:ln w="12700">
              <a:solidFill>
                <a:schemeClr val="tx1"/>
              </a:solidFill>
              <a:miter lim="800000"/>
              <a:headEnd type="none" w="med" len="lg"/>
              <a:tailEnd type="none" w="med" len="lg"/>
            </a:ln>
          </p:spPr>
          <p:txBody>
            <a:bodyPr wrap="square">
              <a:spAutoFit/>
            </a:bodyPr>
            <a:lstStyle/>
            <a:p>
              <a:pPr algn="ctr"/>
              <a:r>
                <a:rPr lang="fr-FR" sz="1600" dirty="0" smtClean="0">
                  <a:solidFill>
                    <a:schemeClr val="tx1"/>
                  </a:solidFill>
                </a:rPr>
                <a:t>Résultat migration</a:t>
              </a:r>
              <a:endParaRPr lang="fr-FR" sz="1600" dirty="0">
                <a:solidFill>
                  <a:schemeClr val="tx1"/>
                </a:solidFill>
              </a:endParaRPr>
            </a:p>
          </p:txBody>
        </p:sp>
      </p:grpSp>
      <p:grpSp>
        <p:nvGrpSpPr>
          <p:cNvPr id="71" name="Group 70"/>
          <p:cNvGrpSpPr/>
          <p:nvPr/>
        </p:nvGrpSpPr>
        <p:grpSpPr>
          <a:xfrm>
            <a:off x="2677886" y="1251999"/>
            <a:ext cx="3110593" cy="2296876"/>
            <a:chOff x="2677886" y="2087341"/>
            <a:chExt cx="3110593" cy="2296876"/>
          </a:xfrm>
        </p:grpSpPr>
        <p:cxnSp>
          <p:nvCxnSpPr>
            <p:cNvPr id="31" name="Straight Arrow Connector 30"/>
            <p:cNvCxnSpPr>
              <a:stCxn id="52" idx="2"/>
            </p:cNvCxnSpPr>
            <p:nvPr/>
          </p:nvCxnSpPr>
          <p:spPr>
            <a:xfrm flipH="1">
              <a:off x="2677886" y="2672116"/>
              <a:ext cx="2106206" cy="1165094"/>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33" name="Straight Arrow Connector 32"/>
            <p:cNvCxnSpPr>
              <a:stCxn id="52" idx="2"/>
            </p:cNvCxnSpPr>
            <p:nvPr/>
          </p:nvCxnSpPr>
          <p:spPr>
            <a:xfrm>
              <a:off x="4784092" y="2672116"/>
              <a:ext cx="318587" cy="1712101"/>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sp>
          <p:nvSpPr>
            <p:cNvPr id="52" name="Text Box 6"/>
            <p:cNvSpPr txBox="1">
              <a:spLocks noChangeArrowheads="1"/>
            </p:cNvSpPr>
            <p:nvPr/>
          </p:nvSpPr>
          <p:spPr bwMode="auto">
            <a:xfrm>
              <a:off x="3779705" y="2087341"/>
              <a:ext cx="2008774" cy="584775"/>
            </a:xfrm>
            <a:prstGeom prst="rect">
              <a:avLst/>
            </a:prstGeom>
            <a:solidFill>
              <a:srgbClr val="FFC000"/>
            </a:solidFill>
            <a:ln w="12700">
              <a:solidFill>
                <a:schemeClr val="tx1"/>
              </a:solidFill>
              <a:miter lim="800000"/>
              <a:headEnd type="none" w="med" len="lg"/>
              <a:tailEnd type="none" w="med" len="lg"/>
            </a:ln>
          </p:spPr>
          <p:txBody>
            <a:bodyPr wrap="square">
              <a:spAutoFit/>
            </a:bodyPr>
            <a:lstStyle/>
            <a:p>
              <a:pPr algn="ctr"/>
              <a:r>
                <a:rPr lang="fr-FR" sz="1600" b="1" dirty="0" smtClean="0">
                  <a:solidFill>
                    <a:schemeClr val="bg1"/>
                  </a:solidFill>
                </a:rPr>
                <a:t>Changement graphique mineur</a:t>
              </a:r>
            </a:p>
          </p:txBody>
        </p:sp>
      </p:grpSp>
      <p:grpSp>
        <p:nvGrpSpPr>
          <p:cNvPr id="75" name="Group 74"/>
          <p:cNvGrpSpPr/>
          <p:nvPr/>
        </p:nvGrpSpPr>
        <p:grpSpPr>
          <a:xfrm>
            <a:off x="3135087" y="4446953"/>
            <a:ext cx="3371849" cy="1159000"/>
            <a:chOff x="3135087" y="5282295"/>
            <a:chExt cx="3371849" cy="1159000"/>
          </a:xfrm>
        </p:grpSpPr>
        <p:cxnSp>
          <p:nvCxnSpPr>
            <p:cNvPr id="25" name="Straight Arrow Connector 24"/>
            <p:cNvCxnSpPr>
              <a:stCxn id="56" idx="3"/>
            </p:cNvCxnSpPr>
            <p:nvPr/>
          </p:nvCxnSpPr>
          <p:spPr>
            <a:xfrm flipV="1">
              <a:off x="5919119" y="5282295"/>
              <a:ext cx="587817" cy="866613"/>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26" name="Straight Arrow Connector 25"/>
            <p:cNvCxnSpPr>
              <a:stCxn id="56" idx="1"/>
            </p:cNvCxnSpPr>
            <p:nvPr/>
          </p:nvCxnSpPr>
          <p:spPr>
            <a:xfrm flipH="1" flipV="1">
              <a:off x="3135087" y="5649687"/>
              <a:ext cx="666400" cy="499221"/>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sp>
          <p:nvSpPr>
            <p:cNvPr id="56" name="Text Box 6"/>
            <p:cNvSpPr txBox="1">
              <a:spLocks noChangeArrowheads="1"/>
            </p:cNvSpPr>
            <p:nvPr/>
          </p:nvSpPr>
          <p:spPr bwMode="auto">
            <a:xfrm>
              <a:off x="3801487" y="5856520"/>
              <a:ext cx="2117632" cy="584775"/>
            </a:xfrm>
            <a:prstGeom prst="rect">
              <a:avLst/>
            </a:prstGeom>
            <a:solidFill>
              <a:srgbClr val="C00000"/>
            </a:solidFill>
            <a:ln w="12700">
              <a:solidFill>
                <a:schemeClr val="tx1"/>
              </a:solidFill>
              <a:miter lim="800000"/>
              <a:headEnd type="none" w="med" len="lg"/>
              <a:tailEnd type="none" w="med" len="lg"/>
            </a:ln>
          </p:spPr>
          <p:txBody>
            <a:bodyPr wrap="square">
              <a:spAutoFit/>
            </a:bodyPr>
            <a:lstStyle/>
            <a:p>
              <a:pPr algn="ctr"/>
              <a:r>
                <a:rPr lang="fr-FR" sz="1600" b="1" dirty="0" smtClean="0">
                  <a:solidFill>
                    <a:schemeClr val="bg1"/>
                  </a:solidFill>
                </a:rPr>
                <a:t>Changement Sémantique majeur</a:t>
              </a:r>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CADIQ : Validation PMI</a:t>
            </a:r>
            <a:endParaRPr lang="en-US" dirty="0"/>
          </a:p>
        </p:txBody>
      </p:sp>
      <p:sp>
        <p:nvSpPr>
          <p:cNvPr id="3" name="Espace réservé du contenu 2"/>
          <p:cNvSpPr>
            <a:spLocks noGrp="1"/>
          </p:cNvSpPr>
          <p:nvPr>
            <p:ph idx="1"/>
          </p:nvPr>
        </p:nvSpPr>
        <p:spPr>
          <a:xfrm>
            <a:off x="108860" y="813916"/>
            <a:ext cx="6276442" cy="5516359"/>
          </a:xfrm>
        </p:spPr>
        <p:txBody>
          <a:bodyPr/>
          <a:lstStyle/>
          <a:p>
            <a:pPr>
              <a:lnSpc>
                <a:spcPct val="150000"/>
              </a:lnSpc>
            </a:pPr>
            <a:r>
              <a:rPr lang="fr-FR" dirty="0" smtClean="0"/>
              <a:t>Identification des annotations supprimées, ajoutées </a:t>
            </a:r>
            <a:r>
              <a:rPr lang="fr-FR" dirty="0"/>
              <a:t>ou </a:t>
            </a:r>
            <a:r>
              <a:rPr lang="fr-FR" dirty="0" smtClean="0"/>
              <a:t>modifiées pendant </a:t>
            </a:r>
            <a:r>
              <a:rPr lang="fr-FR" dirty="0"/>
              <a:t>la conversion</a:t>
            </a:r>
            <a:endParaRPr lang="fr-FR" dirty="0" smtClean="0"/>
          </a:p>
          <a:p>
            <a:pPr lvl="1">
              <a:lnSpc>
                <a:spcPct val="150000"/>
              </a:lnSpc>
            </a:pPr>
            <a:r>
              <a:rPr lang="fr-FR" dirty="0" smtClean="0"/>
              <a:t>Mauvaise pratique d’utilisateur</a:t>
            </a:r>
          </a:p>
          <a:p>
            <a:pPr lvl="1">
              <a:lnSpc>
                <a:spcPct val="150000"/>
              </a:lnSpc>
            </a:pPr>
            <a:r>
              <a:rPr lang="fr-FR" dirty="0" smtClean="0"/>
              <a:t>Interprétations différentes de données PMI entre systèmes CAO</a:t>
            </a:r>
          </a:p>
          <a:p>
            <a:pPr>
              <a:lnSpc>
                <a:spcPct val="150000"/>
              </a:lnSpc>
            </a:pPr>
            <a:r>
              <a:rPr lang="fr-FR" dirty="0" smtClean="0"/>
              <a:t>Identification des incohérences d’affichages des annotations PMI</a:t>
            </a:r>
          </a:p>
          <a:p>
            <a:pPr>
              <a:lnSpc>
                <a:spcPct val="150000"/>
              </a:lnSpc>
            </a:pPr>
            <a:r>
              <a:rPr lang="fr-FR" dirty="0" smtClean="0"/>
              <a:t>Ignore les différences négligeables de présentation</a:t>
            </a:r>
            <a:endParaRPr lang="fr-FR" dirty="0"/>
          </a:p>
        </p:txBody>
      </p:sp>
      <p:sp>
        <p:nvSpPr>
          <p:cNvPr id="8" name="Slide Number Placeholder 3"/>
          <p:cNvSpPr>
            <a:spLocks noGrp="1"/>
          </p:cNvSpPr>
          <p:nvPr>
            <p:ph type="sldNum" sz="quarter" idx="12"/>
          </p:nvPr>
        </p:nvSpPr>
        <p:spPr/>
        <p:txBody>
          <a:bodyPr/>
          <a:lstStyle/>
          <a:p>
            <a:fld id="{B61B53D3-3B0E-4C3D-AD07-E5CE45FE9BCF}" type="slidenum">
              <a:rPr lang="en-US" smtClean="0"/>
              <a:pPr/>
              <a:t>12</a:t>
            </a:fld>
            <a:endParaRPr lang="en-US" dirty="0" smtClean="0"/>
          </a:p>
        </p:txBody>
      </p:sp>
      <p:sp>
        <p:nvSpPr>
          <p:cNvPr id="9" name="Footer Placeholder 4"/>
          <p:cNvSpPr>
            <a:spLocks noGrp="1"/>
          </p:cNvSpPr>
          <p:nvPr>
            <p:ph type="ftr" sz="quarter" idx="11"/>
          </p:nvPr>
        </p:nvSpPr>
        <p:spPr/>
        <p:txBody>
          <a:bodyPr/>
          <a:lstStyle/>
          <a:p>
            <a:r>
              <a:rPr lang="en-US" smtClean="0"/>
              <a:t>ITI Transcendata confidential</a:t>
            </a:r>
            <a:endParaRPr lang="en-US" dirty="0"/>
          </a:p>
        </p:txBody>
      </p:sp>
      <p:pic>
        <p:nvPicPr>
          <p:cNvPr id="3074"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385302" y="3684577"/>
            <a:ext cx="2470938" cy="2547462"/>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1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630231" y="969339"/>
            <a:ext cx="2048115" cy="2461328"/>
          </a:xfrm>
          <a:prstGeom prst="rect">
            <a:avLst/>
          </a:prstGeom>
          <a:noFill/>
          <a:ln w="9525">
            <a:noFill/>
            <a:miter lim="800000"/>
            <a:headEnd/>
            <a:tailEnd/>
          </a:ln>
          <a:effectLst>
            <a:outerShdw blurRad="50800" dist="38100" dir="2700000" algn="tl" rotWithShape="0">
              <a:prstClr val="black">
                <a:alpha val="40000"/>
              </a:prstClr>
            </a:outerShdw>
          </a:effectLst>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CADIQ : </a:t>
            </a:r>
            <a:r>
              <a:rPr lang="fr-FR" dirty="0" smtClean="0"/>
              <a:t>Exemples de vérification </a:t>
            </a:r>
            <a:r>
              <a:rPr lang="en-US" dirty="0" smtClean="0"/>
              <a:t>STEP PMI</a:t>
            </a:r>
            <a:endParaRPr lang="en-US" dirty="0"/>
          </a:p>
        </p:txBody>
      </p:sp>
      <p:sp>
        <p:nvSpPr>
          <p:cNvPr id="13" name="Footer Placeholder 4"/>
          <p:cNvSpPr>
            <a:spLocks noGrp="1"/>
          </p:cNvSpPr>
          <p:nvPr>
            <p:ph type="ftr" sz="quarter" idx="11"/>
          </p:nvPr>
        </p:nvSpPr>
        <p:spPr>
          <a:xfrm>
            <a:off x="501650" y="6483350"/>
            <a:ext cx="3722007" cy="365125"/>
          </a:xfrm>
        </p:spPr>
        <p:txBody>
          <a:bodyPr/>
          <a:lstStyle/>
          <a:p>
            <a:pPr>
              <a:defRPr/>
            </a:pPr>
            <a:r>
              <a:rPr lang="en-US" smtClean="0">
                <a:solidFill>
                  <a:srgbClr val="FFFFFF"/>
                </a:solidFill>
              </a:rPr>
              <a:t>ITI Transcendata confidential</a:t>
            </a:r>
            <a:endParaRPr lang="en-US" dirty="0">
              <a:solidFill>
                <a:srgbClr val="FFFFFF"/>
              </a:solidFill>
            </a:endParaRPr>
          </a:p>
        </p:txBody>
      </p:sp>
      <p:sp>
        <p:nvSpPr>
          <p:cNvPr id="12" name="Slide Number Placeholder 3"/>
          <p:cNvSpPr>
            <a:spLocks noGrp="1"/>
          </p:cNvSpPr>
          <p:nvPr>
            <p:ph type="sldNum" sz="quarter" idx="12"/>
          </p:nvPr>
        </p:nvSpPr>
        <p:spPr>
          <a:prstGeom prst="rect">
            <a:avLst/>
          </a:prstGeom>
        </p:spPr>
        <p:txBody>
          <a:bodyPr/>
          <a:lstStyle/>
          <a:p>
            <a:pPr>
              <a:defRPr/>
            </a:pPr>
            <a:fld id="{B61B53D3-3B0E-4C3D-AD07-E5CE45FE9BCF}" type="slidenum">
              <a:rPr lang="en-US">
                <a:solidFill>
                  <a:prstClr val="white"/>
                </a:solidFill>
              </a:rPr>
              <a:pPr>
                <a:defRPr/>
              </a:pPr>
              <a:t>13</a:t>
            </a:fld>
            <a:endParaRPr lang="en-US" dirty="0">
              <a:solidFill>
                <a:prstClr val="white"/>
              </a:solidFill>
            </a:endParaRPr>
          </a:p>
        </p:txBody>
      </p:sp>
      <p:grpSp>
        <p:nvGrpSpPr>
          <p:cNvPr id="5" name="Groupe 4"/>
          <p:cNvGrpSpPr/>
          <p:nvPr/>
        </p:nvGrpSpPr>
        <p:grpSpPr>
          <a:xfrm>
            <a:off x="219043" y="2908502"/>
            <a:ext cx="3251269" cy="3422664"/>
            <a:chOff x="219043" y="2908502"/>
            <a:chExt cx="3251269" cy="3422664"/>
          </a:xfrm>
        </p:grpSpPr>
        <p:grpSp>
          <p:nvGrpSpPr>
            <p:cNvPr id="24" name="Group 23"/>
            <p:cNvGrpSpPr/>
            <p:nvPr/>
          </p:nvGrpSpPr>
          <p:grpSpPr>
            <a:xfrm>
              <a:off x="219043" y="2908502"/>
              <a:ext cx="3251269" cy="2855924"/>
              <a:chOff x="5142108" y="1897399"/>
              <a:chExt cx="3251269" cy="2855924"/>
            </a:xfrm>
          </p:grpSpPr>
          <p:pic>
            <p:nvPicPr>
              <p:cNvPr id="14" name="Picture 13" descr="snap.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42108" y="1897399"/>
                <a:ext cx="3251269" cy="2855924"/>
              </a:xfrm>
              <a:prstGeom prst="rect">
                <a:avLst/>
              </a:prstGeom>
            </p:spPr>
          </p:pic>
          <p:sp>
            <p:nvSpPr>
              <p:cNvPr id="19" name="Down Arrow 18"/>
              <p:cNvSpPr/>
              <p:nvPr/>
            </p:nvSpPr>
            <p:spPr>
              <a:xfrm>
                <a:off x="6660298" y="2757940"/>
                <a:ext cx="172016" cy="244444"/>
              </a:xfrm>
              <a:prstGeom prst="down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8" name="Text Box 6"/>
            <p:cNvSpPr txBox="1">
              <a:spLocks noChangeArrowheads="1"/>
            </p:cNvSpPr>
            <p:nvPr/>
          </p:nvSpPr>
          <p:spPr bwMode="auto">
            <a:xfrm>
              <a:off x="764425" y="5746391"/>
              <a:ext cx="2117632" cy="584775"/>
            </a:xfrm>
            <a:prstGeom prst="rect">
              <a:avLst/>
            </a:prstGeom>
            <a:solidFill>
              <a:srgbClr val="C00000"/>
            </a:solidFill>
            <a:ln w="12700">
              <a:solidFill>
                <a:schemeClr val="tx1"/>
              </a:solidFill>
              <a:miter lim="800000"/>
              <a:headEnd type="none" w="med" len="lg"/>
              <a:tailEnd type="none" w="med" len="lg"/>
            </a:ln>
          </p:spPr>
          <p:txBody>
            <a:bodyPr wrap="square">
              <a:spAutoFit/>
            </a:bodyPr>
            <a:lstStyle/>
            <a:p>
              <a:pPr algn="ctr"/>
              <a:r>
                <a:rPr lang="fr-FR" sz="1600" b="1" dirty="0" smtClean="0">
                  <a:solidFill>
                    <a:schemeClr val="bg1"/>
                  </a:solidFill>
                </a:rPr>
                <a:t>Définition incohérente</a:t>
              </a:r>
            </a:p>
          </p:txBody>
        </p:sp>
      </p:grpSp>
      <p:grpSp>
        <p:nvGrpSpPr>
          <p:cNvPr id="3" name="Groupe 2"/>
          <p:cNvGrpSpPr/>
          <p:nvPr/>
        </p:nvGrpSpPr>
        <p:grpSpPr>
          <a:xfrm>
            <a:off x="2723816" y="1139075"/>
            <a:ext cx="3464711" cy="3214743"/>
            <a:chOff x="2723816" y="1139075"/>
            <a:chExt cx="3464711" cy="3214743"/>
          </a:xfrm>
        </p:grpSpPr>
        <p:grpSp>
          <p:nvGrpSpPr>
            <p:cNvPr id="22" name="Group 21"/>
            <p:cNvGrpSpPr/>
            <p:nvPr/>
          </p:nvGrpSpPr>
          <p:grpSpPr>
            <a:xfrm>
              <a:off x="2723816" y="1139075"/>
              <a:ext cx="3464711" cy="2847063"/>
              <a:chOff x="494967" y="1899621"/>
              <a:chExt cx="3464711" cy="2847063"/>
            </a:xfrm>
          </p:grpSpPr>
          <p:pic>
            <p:nvPicPr>
              <p:cNvPr id="16" name="Picture 15" descr="snap.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4967" y="1899621"/>
                <a:ext cx="3464711" cy="2847063"/>
              </a:xfrm>
              <a:prstGeom prst="rect">
                <a:avLst/>
              </a:prstGeom>
            </p:spPr>
          </p:pic>
          <p:sp>
            <p:nvSpPr>
              <p:cNvPr id="17" name="Oval 16"/>
              <p:cNvSpPr/>
              <p:nvPr/>
            </p:nvSpPr>
            <p:spPr>
              <a:xfrm>
                <a:off x="1909650" y="2715169"/>
                <a:ext cx="357818" cy="552261"/>
              </a:xfrm>
              <a:prstGeom prst="ellipse">
                <a:avLst/>
              </a:prstGeom>
              <a:noFill/>
              <a:ln w="31750" cmpd="sng">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own Arrow 14"/>
              <p:cNvSpPr/>
              <p:nvPr/>
            </p:nvSpPr>
            <p:spPr>
              <a:xfrm>
                <a:off x="2041825" y="2432658"/>
                <a:ext cx="172016" cy="244444"/>
              </a:xfrm>
              <a:prstGeom prst="down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 name="Text Box 6"/>
            <p:cNvSpPr txBox="1">
              <a:spLocks noChangeArrowheads="1"/>
            </p:cNvSpPr>
            <p:nvPr/>
          </p:nvSpPr>
          <p:spPr bwMode="auto">
            <a:xfrm>
              <a:off x="3397355" y="3769043"/>
              <a:ext cx="2117632" cy="584775"/>
            </a:xfrm>
            <a:prstGeom prst="rect">
              <a:avLst/>
            </a:prstGeom>
            <a:solidFill>
              <a:srgbClr val="C00000"/>
            </a:solidFill>
            <a:ln w="12700">
              <a:solidFill>
                <a:schemeClr val="tx1"/>
              </a:solidFill>
              <a:miter lim="800000"/>
              <a:headEnd type="none" w="med" len="lg"/>
              <a:tailEnd type="none" w="med" len="lg"/>
            </a:ln>
          </p:spPr>
          <p:txBody>
            <a:bodyPr wrap="square">
              <a:spAutoFit/>
            </a:bodyPr>
            <a:lstStyle/>
            <a:p>
              <a:pPr algn="ctr"/>
              <a:r>
                <a:rPr lang="fr-FR" sz="1600" b="1" dirty="0" smtClean="0">
                  <a:solidFill>
                    <a:schemeClr val="bg1"/>
                  </a:solidFill>
                </a:rPr>
                <a:t>Référence manquante</a:t>
              </a:r>
            </a:p>
          </p:txBody>
        </p:sp>
      </p:grpSp>
      <p:grpSp>
        <p:nvGrpSpPr>
          <p:cNvPr id="4" name="Groupe 3"/>
          <p:cNvGrpSpPr/>
          <p:nvPr/>
        </p:nvGrpSpPr>
        <p:grpSpPr>
          <a:xfrm>
            <a:off x="5725641" y="3053433"/>
            <a:ext cx="3277174" cy="2785291"/>
            <a:chOff x="5725641" y="3053433"/>
            <a:chExt cx="3277174" cy="2785291"/>
          </a:xfrm>
        </p:grpSpPr>
        <p:grpSp>
          <p:nvGrpSpPr>
            <p:cNvPr id="23" name="Group 22"/>
            <p:cNvGrpSpPr/>
            <p:nvPr/>
          </p:nvGrpSpPr>
          <p:grpSpPr>
            <a:xfrm>
              <a:off x="5725641" y="3053433"/>
              <a:ext cx="3277174" cy="2692958"/>
              <a:chOff x="5627668" y="3699679"/>
              <a:chExt cx="3277174" cy="2692958"/>
            </a:xfrm>
          </p:grpSpPr>
          <p:pic>
            <p:nvPicPr>
              <p:cNvPr id="18" name="Picture 17" descr="snap.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27668" y="3699679"/>
                <a:ext cx="3277174" cy="2692958"/>
              </a:xfrm>
              <a:prstGeom prst="rect">
                <a:avLst/>
              </a:prstGeom>
            </p:spPr>
          </p:pic>
          <p:sp>
            <p:nvSpPr>
              <p:cNvPr id="20" name="Down Arrow 19"/>
              <p:cNvSpPr/>
              <p:nvPr/>
            </p:nvSpPr>
            <p:spPr>
              <a:xfrm>
                <a:off x="6389015" y="4149277"/>
                <a:ext cx="172016" cy="244444"/>
              </a:xfrm>
              <a:prstGeom prst="downArrow">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Text Box 6"/>
            <p:cNvSpPr txBox="1">
              <a:spLocks noChangeArrowheads="1"/>
            </p:cNvSpPr>
            <p:nvPr/>
          </p:nvSpPr>
          <p:spPr bwMode="auto">
            <a:xfrm>
              <a:off x="6305412" y="5500170"/>
              <a:ext cx="2117632" cy="338554"/>
            </a:xfrm>
            <a:prstGeom prst="rect">
              <a:avLst/>
            </a:prstGeom>
            <a:solidFill>
              <a:srgbClr val="C00000"/>
            </a:solidFill>
            <a:ln w="12700">
              <a:solidFill>
                <a:schemeClr val="tx1"/>
              </a:solidFill>
              <a:miter lim="800000"/>
              <a:headEnd type="none" w="med" len="lg"/>
              <a:tailEnd type="none" w="med" len="lg"/>
            </a:ln>
          </p:spPr>
          <p:txBody>
            <a:bodyPr wrap="square">
              <a:spAutoFit/>
            </a:bodyPr>
            <a:lstStyle/>
            <a:p>
              <a:pPr algn="ctr"/>
              <a:r>
                <a:rPr lang="fr-FR" sz="1600" b="1" dirty="0" smtClean="0">
                  <a:solidFill>
                    <a:schemeClr val="bg1"/>
                  </a:solidFill>
                </a:rPr>
                <a:t>Lien manquant</a:t>
              </a:r>
            </a:p>
          </p:txBody>
        </p:sp>
      </p:grpSp>
    </p:spTree>
    <p:extLst>
      <p:ext uri="{BB962C8B-B14F-4D97-AF65-F5344CB8AC3E}">
        <p14:creationId xmlns:p14="http://schemas.microsoft.com/office/powerpoint/2010/main" val="35677839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CADIQ : Propriété de validation STEP</a:t>
            </a:r>
            <a:endParaRPr lang="fr-FR" dirty="0" smtClean="0"/>
          </a:p>
        </p:txBody>
      </p:sp>
      <p:sp>
        <p:nvSpPr>
          <p:cNvPr id="3" name="Content Placeholder 2"/>
          <p:cNvSpPr>
            <a:spLocks noGrp="1"/>
          </p:cNvSpPr>
          <p:nvPr>
            <p:ph idx="1"/>
          </p:nvPr>
        </p:nvSpPr>
        <p:spPr>
          <a:xfrm>
            <a:off x="108860" y="813916"/>
            <a:ext cx="6386830" cy="5516359"/>
          </a:xfrm>
        </p:spPr>
        <p:txBody>
          <a:bodyPr/>
          <a:lstStyle/>
          <a:p>
            <a:pPr>
              <a:lnSpc>
                <a:spcPct val="150000"/>
              </a:lnSpc>
            </a:pPr>
            <a:r>
              <a:rPr lang="fr-FR" dirty="0" smtClean="0"/>
              <a:t>Propriétés de Validation incomplètes ou imprécises</a:t>
            </a:r>
          </a:p>
          <a:p>
            <a:pPr lvl="1">
              <a:lnSpc>
                <a:spcPct val="150000"/>
              </a:lnSpc>
            </a:pPr>
            <a:r>
              <a:rPr lang="fr-FR" dirty="0" smtClean="0"/>
              <a:t>Contrôle intégrité des propriétés de validation du modèle STEP</a:t>
            </a:r>
          </a:p>
          <a:p>
            <a:pPr lvl="1">
              <a:lnSpc>
                <a:spcPct val="150000"/>
              </a:lnSpc>
            </a:pPr>
            <a:r>
              <a:rPr lang="fr-FR" dirty="0" smtClean="0"/>
              <a:t>Comparaison à partir du modèle natif et modification du fichier STEP</a:t>
            </a:r>
          </a:p>
          <a:p>
            <a:pPr lvl="1">
              <a:lnSpc>
                <a:spcPct val="150000"/>
              </a:lnSpc>
            </a:pPr>
            <a:r>
              <a:rPr lang="fr-FR" dirty="0" smtClean="0"/>
              <a:t>Utilisation du format GDX comme “2nd système CAO” pour test de validation Archivage Long Terme</a:t>
            </a:r>
          </a:p>
        </p:txBody>
      </p:sp>
      <p:sp>
        <p:nvSpPr>
          <p:cNvPr id="10" name="Slide Number Placeholder 3"/>
          <p:cNvSpPr>
            <a:spLocks noGrp="1"/>
          </p:cNvSpPr>
          <p:nvPr>
            <p:ph type="sldNum" sz="quarter" idx="12"/>
          </p:nvPr>
        </p:nvSpPr>
        <p:spPr/>
        <p:txBody>
          <a:bodyPr/>
          <a:lstStyle/>
          <a:p>
            <a:fld id="{B61B53D3-3B0E-4C3D-AD07-E5CE45FE9BCF}" type="slidenum">
              <a:rPr lang="en-US" smtClean="0"/>
              <a:pPr/>
              <a:t>14</a:t>
            </a:fld>
            <a:endParaRPr lang="en-US" dirty="0" smtClean="0"/>
          </a:p>
        </p:txBody>
      </p:sp>
      <p:sp>
        <p:nvSpPr>
          <p:cNvPr id="11" name="Footer Placeholder 4"/>
          <p:cNvSpPr>
            <a:spLocks noGrp="1"/>
          </p:cNvSpPr>
          <p:nvPr>
            <p:ph type="ftr" sz="quarter" idx="11"/>
          </p:nvPr>
        </p:nvSpPr>
        <p:spPr/>
        <p:txBody>
          <a:bodyPr/>
          <a:lstStyle/>
          <a:p>
            <a:r>
              <a:rPr lang="en-US" smtClean="0"/>
              <a:t>ITI Transcendata confidential</a:t>
            </a:r>
            <a:endParaRPr lang="en-US" dirty="0"/>
          </a:p>
        </p:txBody>
      </p:sp>
      <p:pic>
        <p:nvPicPr>
          <p:cNvPr id="12" name="Picture 2"/>
          <p:cNvPicPr>
            <a:picLocks noChangeAspect="1" noChangeArrowheads="1"/>
          </p:cNvPicPr>
          <p:nvPr/>
        </p:nvPicPr>
        <p:blipFill>
          <a:blip r:embed="rId3" cstate="print"/>
          <a:srcRect/>
          <a:stretch>
            <a:fillRect/>
          </a:stretch>
        </p:blipFill>
        <p:spPr bwMode="auto">
          <a:xfrm>
            <a:off x="6495690" y="985239"/>
            <a:ext cx="2251827" cy="2064851"/>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7"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95690" y="3220371"/>
            <a:ext cx="2228850" cy="2175809"/>
          </a:xfrm>
          <a:prstGeom prst="rect">
            <a:avLst/>
          </a:prstGeom>
          <a:noFill/>
          <a:ln w="9525">
            <a:noFill/>
            <a:miter lim="800000"/>
            <a:headEnd/>
            <a:tailEnd/>
          </a:ln>
          <a:effectLst>
            <a:outerShdw blurRad="50800" dist="38100" dir="2700000" algn="tl" rotWithShape="0">
              <a:prstClr val="black">
                <a:alpha val="40000"/>
              </a:prstClr>
            </a:outerShdw>
          </a:effectLst>
        </p:spPr>
      </p:pic>
      <p:pic>
        <p:nvPicPr>
          <p:cNvPr id="8" name="Picture 3"/>
          <p:cNvPicPr>
            <a:picLocks noChangeAspect="1" noChangeArrowheads="1"/>
          </p:cNvPicPr>
          <p:nvPr/>
        </p:nvPicPr>
        <p:blipFill>
          <a:blip r:embed="rId5" cstate="print"/>
          <a:srcRect/>
          <a:stretch>
            <a:fillRect/>
          </a:stretch>
        </p:blipFill>
        <p:spPr bwMode="auto">
          <a:xfrm>
            <a:off x="4152670" y="4627074"/>
            <a:ext cx="3026134" cy="1686564"/>
          </a:xfrm>
          <a:prstGeom prst="rect">
            <a:avLst/>
          </a:prstGeom>
          <a:noFill/>
          <a:ln w="9525">
            <a:noFill/>
            <a:miter lim="800000"/>
            <a:headEnd/>
            <a:tailEnd/>
          </a:ln>
          <a:effectLst>
            <a:outerShdw blurRad="50800" dist="38100" dir="2700000" algn="tl" rotWithShape="0">
              <a:prstClr val="black">
                <a:alpha val="40000"/>
              </a:prstClr>
            </a:outerShdw>
          </a:effectLst>
        </p:spPr>
      </p:pic>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Résumé</a:t>
            </a:r>
            <a:endParaRPr lang="en-GB" dirty="0"/>
          </a:p>
        </p:txBody>
      </p:sp>
      <p:sp>
        <p:nvSpPr>
          <p:cNvPr id="3" name="Content Placeholder 2"/>
          <p:cNvSpPr>
            <a:spLocks noGrp="1"/>
          </p:cNvSpPr>
          <p:nvPr>
            <p:ph idx="1"/>
          </p:nvPr>
        </p:nvSpPr>
        <p:spPr/>
        <p:txBody>
          <a:bodyPr/>
          <a:lstStyle/>
          <a:p>
            <a:pPr>
              <a:lnSpc>
                <a:spcPct val="150000"/>
              </a:lnSpc>
            </a:pPr>
            <a:r>
              <a:rPr lang="fr-FR" dirty="0" smtClean="0"/>
              <a:t>Les solutions ITI TranscenData supportent la norme STEP AP242 la conversion, la vérification, la validation de modèles CAO</a:t>
            </a:r>
          </a:p>
          <a:p>
            <a:pPr lvl="1">
              <a:lnSpc>
                <a:spcPct val="150000"/>
              </a:lnSpc>
            </a:pPr>
            <a:r>
              <a:rPr lang="fr-FR" b="1" dirty="0" err="1" smtClean="0"/>
              <a:t>PDElib</a:t>
            </a:r>
            <a:r>
              <a:rPr lang="fr-FR" b="1" dirty="0" smtClean="0"/>
              <a:t> et GDX </a:t>
            </a:r>
            <a:r>
              <a:rPr lang="fr-FR" dirty="0" smtClean="0"/>
              <a:t>– Librairies pour la conversion</a:t>
            </a:r>
          </a:p>
          <a:p>
            <a:pPr lvl="1">
              <a:lnSpc>
                <a:spcPct val="150000"/>
              </a:lnSpc>
            </a:pPr>
            <a:r>
              <a:rPr lang="fr-FR" b="1" dirty="0" smtClean="0"/>
              <a:t>CADIQ</a:t>
            </a:r>
            <a:r>
              <a:rPr lang="fr-FR" dirty="0" smtClean="0"/>
              <a:t>  : vérification et validation</a:t>
            </a:r>
          </a:p>
          <a:p>
            <a:pPr lvl="1">
              <a:lnSpc>
                <a:spcPct val="150000"/>
              </a:lnSpc>
            </a:pPr>
            <a:r>
              <a:rPr lang="fr-FR" b="1" dirty="0" smtClean="0"/>
              <a:t>CADfix</a:t>
            </a:r>
            <a:r>
              <a:rPr lang="fr-FR" dirty="0" smtClean="0"/>
              <a:t>  : Conversion, réparation et simplification</a:t>
            </a:r>
          </a:p>
          <a:p>
            <a:pPr lvl="1">
              <a:lnSpc>
                <a:spcPct val="150000"/>
              </a:lnSpc>
            </a:pPr>
            <a:r>
              <a:rPr lang="fr-FR" b="1" dirty="0" smtClean="0"/>
              <a:t>DEXcenter/Proficiency</a:t>
            </a:r>
            <a:r>
              <a:rPr lang="fr-FR" dirty="0" smtClean="0"/>
              <a:t> : Collaboration &amp; Automatisation des échanges</a:t>
            </a:r>
          </a:p>
          <a:p>
            <a:pPr>
              <a:lnSpc>
                <a:spcPct val="150000"/>
              </a:lnSpc>
            </a:pPr>
            <a:r>
              <a:rPr lang="fr-FR" dirty="0" smtClean="0"/>
              <a:t>Le support de la norme STEP AP242 évoluera avec les demandes  du marché sur tous les produits ITI TranscenData</a:t>
            </a:r>
            <a:endParaRPr lang="fr-FR" dirty="0"/>
          </a:p>
        </p:txBody>
      </p:sp>
      <p:sp>
        <p:nvSpPr>
          <p:cNvPr id="4" name="Slide Number Placeholder 3"/>
          <p:cNvSpPr>
            <a:spLocks noGrp="1"/>
          </p:cNvSpPr>
          <p:nvPr>
            <p:ph type="sldNum" sz="quarter" idx="12"/>
          </p:nvPr>
        </p:nvSpPr>
        <p:spPr/>
        <p:txBody>
          <a:bodyPr/>
          <a:lstStyle/>
          <a:p>
            <a:fld id="{E7E4D7DB-5E01-4217-997D-449BD2488A83}" type="slidenum">
              <a:rPr lang="en-US" smtClean="0"/>
              <a:pPr/>
              <a:t>15</a:t>
            </a:fld>
            <a:endParaRPr lang="en-US" dirty="0"/>
          </a:p>
        </p:txBody>
      </p:sp>
      <p:sp>
        <p:nvSpPr>
          <p:cNvPr id="5" name="Footer Placeholder 4"/>
          <p:cNvSpPr>
            <a:spLocks noGrp="1"/>
          </p:cNvSpPr>
          <p:nvPr>
            <p:ph type="ftr" sz="quarter" idx="11"/>
          </p:nvPr>
        </p:nvSpPr>
        <p:spPr/>
        <p:txBody>
          <a:bodyPr/>
          <a:lstStyle/>
          <a:p>
            <a:r>
              <a:rPr lang="en-US" smtClean="0"/>
              <a:t>ITI Transcendata confidential</a:t>
            </a:r>
            <a:endParaRPr lang="en-US"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13_ITI_PPT_Template011110">
  <a:themeElements>
    <a:clrScheme name="ITI Color Scheme">
      <a:dk1>
        <a:sysClr val="windowText" lastClr="000000"/>
      </a:dk1>
      <a:lt1>
        <a:sysClr val="window" lastClr="FFFFFF"/>
      </a:lt1>
      <a:dk2>
        <a:srgbClr val="323232"/>
      </a:dk2>
      <a:lt2>
        <a:srgbClr val="E3DED1"/>
      </a:lt2>
      <a:accent1>
        <a:srgbClr val="3366CC"/>
      </a:accent1>
      <a:accent2>
        <a:srgbClr val="911B1B"/>
      </a:accent2>
      <a:accent3>
        <a:srgbClr val="F07F09"/>
      </a:accent3>
      <a:accent4>
        <a:srgbClr val="00CC00"/>
      </a:accent4>
      <a:accent5>
        <a:srgbClr val="9900FF"/>
      </a:accent5>
      <a:accent6>
        <a:srgbClr val="FFFF00"/>
      </a:accent6>
      <a:hlink>
        <a:srgbClr val="6B9F25"/>
      </a:hlink>
      <a:folHlink>
        <a:srgbClr val="B26B0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C:\users\arc\SalesandMarketing\Shows and Events\AVPRC\Challenges in CAD-CAE-VR Integration.ppt</Template>
  <TotalTime>10360</TotalTime>
  <Words>865</Words>
  <Application>Microsoft Office PowerPoint</Application>
  <PresentationFormat>Affichage à l'écran (4:3)</PresentationFormat>
  <Paragraphs>147</Paragraphs>
  <Slides>16</Slides>
  <Notes>3</Notes>
  <HiddenSlides>3</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16</vt:i4>
      </vt:variant>
    </vt:vector>
  </HeadingPairs>
  <TitlesOfParts>
    <vt:vector size="18" baseType="lpstr">
      <vt:lpstr>13_ITI_PPT_Template011110</vt:lpstr>
      <vt:lpstr>Photo Editor Photo</vt:lpstr>
      <vt:lpstr>Présentation PowerPoint</vt:lpstr>
      <vt:lpstr>CAD Interop &amp; ITI TranscenData</vt:lpstr>
      <vt:lpstr>Implication d’ITI Transcendata dans l’élaboration des normes</vt:lpstr>
      <vt:lpstr>Les solutions d’interopérabilité ITI Transcendata</vt:lpstr>
      <vt:lpstr>Support AP242 pour PDElib &amp; GDX</vt:lpstr>
      <vt:lpstr>Support STEP AP242 pour CADfix </vt:lpstr>
      <vt:lpstr>Support STEP AP242 pour CADIQ</vt:lpstr>
      <vt:lpstr>CADIQ and STEP AP242 Use Cases</vt:lpstr>
      <vt:lpstr>Direct Validation of STEP AP242 Export</vt:lpstr>
      <vt:lpstr>Direct Validation of STEP AP242 Export</vt:lpstr>
      <vt:lpstr>CADIQ : Exemple de validation PMI</vt:lpstr>
      <vt:lpstr>CADIQ : Validation PMI</vt:lpstr>
      <vt:lpstr>CADIQ : Exemples de vérification STEP PMI</vt:lpstr>
      <vt:lpstr>CADIQ : Propriété de validation STEP</vt:lpstr>
      <vt:lpstr>Résumé</vt:lpstr>
      <vt:lpstr>Présentation PowerPoint</vt:lpstr>
    </vt:vector>
  </TitlesOfParts>
  <Company>ITI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JoEllen McCartney</dc:creator>
  <cp:lastModifiedBy>Vincent</cp:lastModifiedBy>
  <cp:revision>1256</cp:revision>
  <cp:lastPrinted>2001-04-30T14:42:35Z</cp:lastPrinted>
  <dcterms:created xsi:type="dcterms:W3CDTF">2001-05-08T19:52:14Z</dcterms:created>
  <dcterms:modified xsi:type="dcterms:W3CDTF">2014-03-25T14:54:55Z</dcterms:modified>
</cp:coreProperties>
</file>